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0" r:id="rId1"/>
    <p:sldMasterId id="2147483751" r:id="rId2"/>
  </p:sldMasterIdLst>
  <p:notesMasterIdLst>
    <p:notesMasterId r:id="rId119"/>
  </p:notesMasterIdLst>
  <p:handoutMasterIdLst>
    <p:handoutMasterId r:id="rId120"/>
  </p:handoutMasterIdLst>
  <p:sldIdLst>
    <p:sldId id="407" r:id="rId3"/>
    <p:sldId id="267" r:id="rId4"/>
    <p:sldId id="408" r:id="rId5"/>
    <p:sldId id="423" r:id="rId6"/>
    <p:sldId id="409" r:id="rId7"/>
    <p:sldId id="315" r:id="rId8"/>
    <p:sldId id="317" r:id="rId9"/>
    <p:sldId id="316" r:id="rId10"/>
    <p:sldId id="425" r:id="rId11"/>
    <p:sldId id="410" r:id="rId12"/>
    <p:sldId id="411" r:id="rId13"/>
    <p:sldId id="424" r:id="rId14"/>
    <p:sldId id="351" r:id="rId15"/>
    <p:sldId id="320" r:id="rId16"/>
    <p:sldId id="321" r:id="rId17"/>
    <p:sldId id="322" r:id="rId18"/>
    <p:sldId id="323" r:id="rId19"/>
    <p:sldId id="324" r:id="rId20"/>
    <p:sldId id="271" r:id="rId21"/>
    <p:sldId id="412" r:id="rId22"/>
    <p:sldId id="413" r:id="rId23"/>
    <p:sldId id="426" r:id="rId24"/>
    <p:sldId id="352" r:id="rId25"/>
    <p:sldId id="325" r:id="rId26"/>
    <p:sldId id="326" r:id="rId27"/>
    <p:sldId id="327" r:id="rId28"/>
    <p:sldId id="328" r:id="rId29"/>
    <p:sldId id="329" r:id="rId30"/>
    <p:sldId id="330" r:id="rId31"/>
    <p:sldId id="331" r:id="rId32"/>
    <p:sldId id="335" r:id="rId33"/>
    <p:sldId id="431" r:id="rId34"/>
    <p:sldId id="427" r:id="rId35"/>
    <p:sldId id="428" r:id="rId36"/>
    <p:sldId id="429" r:id="rId37"/>
    <p:sldId id="430" r:id="rId38"/>
    <p:sldId id="353" r:id="rId39"/>
    <p:sldId id="332" r:id="rId40"/>
    <p:sldId id="333" r:id="rId41"/>
    <p:sldId id="334" r:id="rId42"/>
    <p:sldId id="343" r:id="rId43"/>
    <p:sldId id="278" r:id="rId44"/>
    <p:sldId id="415" r:id="rId45"/>
    <p:sldId id="416" r:id="rId46"/>
    <p:sldId id="417" r:id="rId47"/>
    <p:sldId id="418" r:id="rId48"/>
    <p:sldId id="419" r:id="rId49"/>
    <p:sldId id="286" r:id="rId50"/>
    <p:sldId id="420" r:id="rId51"/>
    <p:sldId id="284" r:id="rId52"/>
    <p:sldId id="285" r:id="rId53"/>
    <p:sldId id="310" r:id="rId54"/>
    <p:sldId id="283" r:id="rId55"/>
    <p:sldId id="277" r:id="rId56"/>
    <p:sldId id="421" r:id="rId57"/>
    <p:sldId id="422" r:id="rId58"/>
    <p:sldId id="354" r:id="rId59"/>
    <p:sldId id="344" r:id="rId60"/>
    <p:sldId id="350" r:id="rId61"/>
    <p:sldId id="345" r:id="rId62"/>
    <p:sldId id="346" r:id="rId63"/>
    <p:sldId id="347" r:id="rId64"/>
    <p:sldId id="348" r:id="rId65"/>
    <p:sldId id="349" r:id="rId66"/>
    <p:sldId id="406" r:id="rId67"/>
    <p:sldId id="355" r:id="rId68"/>
    <p:sldId id="356" r:id="rId69"/>
    <p:sldId id="357" r:id="rId70"/>
    <p:sldId id="358" r:id="rId71"/>
    <p:sldId id="359" r:id="rId72"/>
    <p:sldId id="360" r:id="rId73"/>
    <p:sldId id="361" r:id="rId74"/>
    <p:sldId id="362" r:id="rId75"/>
    <p:sldId id="363" r:id="rId76"/>
    <p:sldId id="364" r:id="rId77"/>
    <p:sldId id="365" r:id="rId78"/>
    <p:sldId id="366" r:id="rId79"/>
    <p:sldId id="367" r:id="rId80"/>
    <p:sldId id="368" r:id="rId81"/>
    <p:sldId id="369" r:id="rId82"/>
    <p:sldId id="370" r:id="rId83"/>
    <p:sldId id="371" r:id="rId84"/>
    <p:sldId id="372" r:id="rId85"/>
    <p:sldId id="373" r:id="rId86"/>
    <p:sldId id="374" r:id="rId87"/>
    <p:sldId id="375" r:id="rId88"/>
    <p:sldId id="376" r:id="rId89"/>
    <p:sldId id="377" r:id="rId90"/>
    <p:sldId id="378" r:id="rId91"/>
    <p:sldId id="379" r:id="rId92"/>
    <p:sldId id="380" r:id="rId93"/>
    <p:sldId id="381" r:id="rId94"/>
    <p:sldId id="382" r:id="rId95"/>
    <p:sldId id="383" r:id="rId96"/>
    <p:sldId id="384" r:id="rId97"/>
    <p:sldId id="385" r:id="rId98"/>
    <p:sldId id="386" r:id="rId99"/>
    <p:sldId id="387" r:id="rId100"/>
    <p:sldId id="388" r:id="rId101"/>
    <p:sldId id="389" r:id="rId102"/>
    <p:sldId id="390" r:id="rId103"/>
    <p:sldId id="391" r:id="rId104"/>
    <p:sldId id="392" r:id="rId105"/>
    <p:sldId id="393" r:id="rId106"/>
    <p:sldId id="394" r:id="rId107"/>
    <p:sldId id="395" r:id="rId108"/>
    <p:sldId id="396" r:id="rId109"/>
    <p:sldId id="397" r:id="rId110"/>
    <p:sldId id="398" r:id="rId111"/>
    <p:sldId id="399" r:id="rId112"/>
    <p:sldId id="400" r:id="rId113"/>
    <p:sldId id="401" r:id="rId114"/>
    <p:sldId id="402" r:id="rId115"/>
    <p:sldId id="403" r:id="rId116"/>
    <p:sldId id="404" r:id="rId117"/>
    <p:sldId id="405" r:id="rId118"/>
  </p:sldIdLst>
  <p:sldSz cx="9144000" cy="6858000" type="screen4x3"/>
  <p:notesSz cx="7010400" cy="9296400"/>
  <p:custDataLst>
    <p:tags r:id="rId121"/>
  </p:custDataLst>
  <p:defaultTextStyle>
    <a:defPPr>
      <a:defRPr lang="en-US"/>
    </a:defPPr>
    <a:lvl1pPr algn="l" rtl="0" eaLnBrk="0" fontAlgn="base" hangingPunct="0">
      <a:spcBef>
        <a:spcPct val="0"/>
      </a:spcBef>
      <a:spcAft>
        <a:spcPct val="0"/>
      </a:spcAft>
      <a:defRPr sz="24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C7C"/>
    <a:srgbClr val="462183"/>
    <a:srgbClr val="EBEBFF"/>
    <a:srgbClr val="99FF99"/>
    <a:srgbClr val="33CCCC"/>
    <a:srgbClr val="FFFF99"/>
    <a:srgbClr val="66CCFF"/>
    <a:srgbClr val="D1D1FF"/>
    <a:srgbClr val="4A29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80" autoAdjust="0"/>
    <p:restoredTop sz="94688" autoAdjust="0"/>
  </p:normalViewPr>
  <p:slideViewPr>
    <p:cSldViewPr snapToGrid="0">
      <p:cViewPr>
        <p:scale>
          <a:sx n="100" d="100"/>
          <a:sy n="100" d="100"/>
        </p:scale>
        <p:origin x="-1464" y="-1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37" d="100"/>
          <a:sy n="37" d="100"/>
        </p:scale>
        <p:origin x="-1506"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tags" Target="tags/tag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handoutMaster" Target="handoutMasters/handoutMaster1.xml"/><Relationship Id="rId125"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93187"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93188"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93189"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defRPr>
            </a:lvl1pPr>
          </a:lstStyle>
          <a:p>
            <a:pPr>
              <a:defRPr/>
            </a:pPr>
            <a:fld id="{EEC8334C-1ED2-485C-9F35-E5B976104A80}" type="slidenum">
              <a:rPr lang="en-US"/>
              <a:pPr>
                <a:defRPr/>
              </a:pPr>
              <a:t>‹#›</a:t>
            </a:fld>
            <a:endParaRPr lang="en-US"/>
          </a:p>
        </p:txBody>
      </p:sp>
    </p:spTree>
    <p:extLst>
      <p:ext uri="{BB962C8B-B14F-4D97-AF65-F5344CB8AC3E}">
        <p14:creationId xmlns:p14="http://schemas.microsoft.com/office/powerpoint/2010/main" val="423020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0649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445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650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0650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defRPr>
            </a:lvl1pPr>
          </a:lstStyle>
          <a:p>
            <a:pPr>
              <a:defRPr/>
            </a:pPr>
            <a:fld id="{9527F796-B689-4EBB-A9EB-F782412D2829}" type="slidenum">
              <a:rPr lang="en-US"/>
              <a:pPr>
                <a:defRPr/>
              </a:pPr>
              <a:t>‹#›</a:t>
            </a:fld>
            <a:endParaRPr lang="en-US"/>
          </a:p>
        </p:txBody>
      </p:sp>
    </p:spTree>
    <p:extLst>
      <p:ext uri="{BB962C8B-B14F-4D97-AF65-F5344CB8AC3E}">
        <p14:creationId xmlns:p14="http://schemas.microsoft.com/office/powerpoint/2010/main" val="39972127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D4ABD01B-06AD-4C46-B524-47D1D3E314B9}" type="slidenum">
              <a:rPr lang="en-US" sz="1200" smtClean="0">
                <a:latin typeface="Arial" charset="0"/>
              </a:rPr>
              <a:pPr/>
              <a:t>2</a:t>
            </a:fld>
            <a:endParaRPr lang="en-US" sz="120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08E24622-4A2C-450B-8702-721193C6096F}" type="slidenum">
              <a:rPr lang="en-US" sz="1200" smtClean="0">
                <a:latin typeface="Arial" charset="0"/>
              </a:rPr>
              <a:pPr/>
              <a:t>66</a:t>
            </a:fld>
            <a:endParaRPr lang="en-US" sz="1200"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9D88688E-9A75-44F5-8589-8A8CF0B27E52}" type="slidenum">
              <a:rPr lang="en-US" sz="1200" smtClean="0">
                <a:latin typeface="Arial" charset="0"/>
              </a:rPr>
              <a:pPr/>
              <a:t>67</a:t>
            </a:fld>
            <a:endParaRPr lang="en-US" sz="1200"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CEC0F70F-8060-4B2C-9C12-EAE52FE6B709}" type="slidenum">
              <a:rPr lang="en-US" sz="1200" smtClean="0">
                <a:latin typeface="Arial" charset="0"/>
              </a:rPr>
              <a:pPr/>
              <a:t>68</a:t>
            </a:fld>
            <a:endParaRPr lang="en-US" sz="1200"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B798F2F2-1E4F-407B-B976-3AD6A08D3694}" type="slidenum">
              <a:rPr lang="en-US" sz="1200" smtClean="0">
                <a:latin typeface="Arial" charset="0"/>
              </a:rPr>
              <a:pPr/>
              <a:t>69</a:t>
            </a:fld>
            <a:endParaRPr lang="en-US" sz="1200"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25875B58-077D-4F68-8CB7-C64018055F68}" type="slidenum">
              <a:rPr lang="en-US" sz="1200" smtClean="0">
                <a:latin typeface="Arial" charset="0"/>
              </a:rPr>
              <a:pPr/>
              <a:t>70</a:t>
            </a:fld>
            <a:endParaRPr lang="en-US" sz="1200"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E204C4F6-B5BF-4E2E-BA41-49D408332E2F}" type="slidenum">
              <a:rPr lang="en-US" sz="1200" smtClean="0">
                <a:latin typeface="Arial" charset="0"/>
              </a:rPr>
              <a:pPr/>
              <a:t>71</a:t>
            </a:fld>
            <a:endParaRPr lang="en-US" sz="1200"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FB7026AC-A7BA-4606-83B7-67C78163BC44}" type="slidenum">
              <a:rPr lang="en-US" sz="1200" smtClean="0">
                <a:latin typeface="Arial" charset="0"/>
              </a:rPr>
              <a:pPr/>
              <a:t>72</a:t>
            </a:fld>
            <a:endParaRPr lang="en-US" sz="1200"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130D9BE7-36AA-4255-AC41-DC0C0D15F742}" type="slidenum">
              <a:rPr lang="en-US" sz="1200" smtClean="0">
                <a:latin typeface="Arial" charset="0"/>
              </a:rPr>
              <a:pPr/>
              <a:t>73</a:t>
            </a:fld>
            <a:endParaRPr lang="en-US" sz="1200"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AF7533A5-B48F-4FDD-A7D7-4F941D5BD978}" type="slidenum">
              <a:rPr lang="en-US" sz="1200" smtClean="0">
                <a:latin typeface="Arial" charset="0"/>
              </a:rPr>
              <a:pPr/>
              <a:t>74</a:t>
            </a:fld>
            <a:endParaRPr lang="en-US" sz="1200"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89850F3A-2247-4019-80C0-3E8A4DDD72C5}" type="slidenum">
              <a:rPr lang="en-US" sz="1200" smtClean="0">
                <a:latin typeface="Arial" charset="0"/>
              </a:rPr>
              <a:pPr/>
              <a:t>75</a:t>
            </a:fld>
            <a:endParaRPr lang="en-US" sz="120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6502798C-4165-4DD8-96EC-02F1A509E6F2}" type="slidenum">
              <a:rPr lang="en-US" sz="1200" smtClean="0">
                <a:latin typeface="Arial" charset="0"/>
              </a:rPr>
              <a:pPr/>
              <a:t>19</a:t>
            </a:fld>
            <a:endParaRPr lang="en-US" sz="1200"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0DAA4CB3-4A99-4BC1-8E66-70A0B8B8C122}" type="slidenum">
              <a:rPr lang="en-US" sz="1200" smtClean="0">
                <a:latin typeface="Arial" charset="0"/>
              </a:rPr>
              <a:pPr/>
              <a:t>76</a:t>
            </a:fld>
            <a:endParaRPr lang="en-US" sz="1200"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4737309D-F0F3-49B4-B47D-2F7CD163C892}" type="slidenum">
              <a:rPr lang="en-US" sz="1200" smtClean="0">
                <a:latin typeface="Arial" charset="0"/>
              </a:rPr>
              <a:pPr/>
              <a:t>77</a:t>
            </a:fld>
            <a:endParaRPr lang="en-US" sz="1200"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92E0163C-EA52-4834-A2D4-DC4797559B6F}" type="slidenum">
              <a:rPr lang="en-US" sz="1200" smtClean="0">
                <a:latin typeface="Arial" charset="0"/>
              </a:rPr>
              <a:pPr/>
              <a:t>78</a:t>
            </a:fld>
            <a:endParaRPr lang="en-US" sz="1200"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F52CE09C-64D3-48CE-8125-6DA3EE0A500F}" type="slidenum">
              <a:rPr lang="en-US" sz="1200" smtClean="0">
                <a:latin typeface="Arial" charset="0"/>
              </a:rPr>
              <a:pPr/>
              <a:t>79</a:t>
            </a:fld>
            <a:endParaRPr lang="en-US" sz="1200"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A4221868-A561-4736-886D-FB6C33AAA907}" type="slidenum">
              <a:rPr lang="en-US" sz="1200" smtClean="0">
                <a:latin typeface="Arial" charset="0"/>
              </a:rPr>
              <a:pPr/>
              <a:t>80</a:t>
            </a:fld>
            <a:endParaRPr lang="en-US" sz="1200"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02314EA7-6A83-4E17-83D3-6EDAB813902A}" type="slidenum">
              <a:rPr lang="en-US" sz="1200" smtClean="0">
                <a:latin typeface="Arial" charset="0"/>
              </a:rPr>
              <a:pPr/>
              <a:t>81</a:t>
            </a:fld>
            <a:endParaRPr lang="en-US" sz="1200"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59D89BD4-1E50-4B69-9354-7DD134C279C2}" type="slidenum">
              <a:rPr lang="en-US" sz="1200" smtClean="0">
                <a:latin typeface="Arial" charset="0"/>
              </a:rPr>
              <a:pPr/>
              <a:t>82</a:t>
            </a:fld>
            <a:endParaRPr lang="en-US" sz="1200"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49A6453E-D07E-42F3-8257-7720006F272C}" type="slidenum">
              <a:rPr lang="en-US" sz="1200" smtClean="0">
                <a:latin typeface="Arial" charset="0"/>
              </a:rPr>
              <a:pPr/>
              <a:t>83</a:t>
            </a:fld>
            <a:endParaRPr lang="en-US" sz="1200"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7FEFDA9F-D93D-4C38-B139-AEAAE4E0DF0B}" type="slidenum">
              <a:rPr lang="en-US" sz="1200" smtClean="0">
                <a:latin typeface="Arial" charset="0"/>
              </a:rPr>
              <a:pPr/>
              <a:t>84</a:t>
            </a:fld>
            <a:endParaRPr lang="en-US" sz="1200"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3C06B298-A1FA-4F85-A7D4-E23370C878F2}" type="slidenum">
              <a:rPr lang="en-US" sz="1200" smtClean="0">
                <a:latin typeface="Arial" charset="0"/>
              </a:rPr>
              <a:pPr/>
              <a:t>85</a:t>
            </a:fld>
            <a:endParaRPr lang="en-US" sz="120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B835BBE1-1AC1-4FEE-ACD3-EF4094D70ABB}" type="slidenum">
              <a:rPr lang="en-US" sz="1200" smtClean="0">
                <a:latin typeface="Arial" charset="0"/>
              </a:rPr>
              <a:pPr/>
              <a:t>42</a:t>
            </a:fld>
            <a:endParaRPr lang="en-US" sz="1200"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A1C680ED-F0BE-4064-A75A-BB329483FF63}" type="slidenum">
              <a:rPr lang="en-US" sz="1200" smtClean="0">
                <a:latin typeface="Arial" charset="0"/>
              </a:rPr>
              <a:pPr/>
              <a:t>86</a:t>
            </a:fld>
            <a:endParaRPr lang="en-US" sz="1200"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34DB3C56-D05D-493B-B18F-BC273838477C}" type="slidenum">
              <a:rPr lang="en-US" sz="1200" smtClean="0">
                <a:latin typeface="Arial" charset="0"/>
              </a:rPr>
              <a:pPr/>
              <a:t>87</a:t>
            </a:fld>
            <a:endParaRPr lang="en-US" sz="1200"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79B0AB6E-8C55-4D98-87A8-9110AD080DDC}" type="slidenum">
              <a:rPr lang="en-US" sz="1200" smtClean="0">
                <a:latin typeface="Arial" charset="0"/>
              </a:rPr>
              <a:pPr/>
              <a:t>88</a:t>
            </a:fld>
            <a:endParaRPr lang="en-US" sz="1200"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8BC0F530-7D0F-4CFD-840D-24003157FD4A}" type="slidenum">
              <a:rPr lang="en-US" sz="1200" smtClean="0">
                <a:latin typeface="Arial" charset="0"/>
              </a:rPr>
              <a:pPr/>
              <a:t>89</a:t>
            </a:fld>
            <a:endParaRPr lang="en-US" sz="1200" smtClean="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94C494B1-245D-4959-9C28-F187B8C7C5A8}" type="slidenum">
              <a:rPr lang="en-US" sz="1200" smtClean="0">
                <a:latin typeface="Arial" charset="0"/>
              </a:rPr>
              <a:pPr/>
              <a:t>90</a:t>
            </a:fld>
            <a:endParaRPr lang="en-US" sz="1200" smtClean="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C2D7D3F7-06E5-4E84-B901-901801AB214E}" type="slidenum">
              <a:rPr lang="en-US" sz="1200" smtClean="0">
                <a:latin typeface="Arial" charset="0"/>
              </a:rPr>
              <a:pPr/>
              <a:t>91</a:t>
            </a:fld>
            <a:endParaRPr lang="en-US" sz="1200" smtClean="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1D6E93FD-40EA-48A7-9A2D-94512E54F416}" type="slidenum">
              <a:rPr lang="en-US" sz="1200" smtClean="0">
                <a:latin typeface="Arial" charset="0"/>
              </a:rPr>
              <a:pPr/>
              <a:t>92</a:t>
            </a:fld>
            <a:endParaRPr lang="en-US" sz="1200" smtClean="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87B219BA-97B0-4828-A9CC-E7EB9A30079D}" type="slidenum">
              <a:rPr lang="en-US" sz="1200" smtClean="0">
                <a:latin typeface="Arial" charset="0"/>
              </a:rPr>
              <a:pPr/>
              <a:t>93</a:t>
            </a:fld>
            <a:endParaRPr lang="en-US" sz="1200" smtClean="0">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BACCC131-47FF-4E10-BE34-9C133691B2DE}" type="slidenum">
              <a:rPr lang="en-US" sz="1200" smtClean="0">
                <a:latin typeface="Arial" charset="0"/>
              </a:rPr>
              <a:pPr/>
              <a:t>94</a:t>
            </a:fld>
            <a:endParaRPr lang="en-US" sz="1200" smtClean="0">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168E5351-0E2E-4EC9-98B1-758CD09EE804}" type="slidenum">
              <a:rPr lang="en-US" sz="1200" smtClean="0">
                <a:latin typeface="Arial" charset="0"/>
              </a:rPr>
              <a:pPr/>
              <a:t>95</a:t>
            </a:fld>
            <a:endParaRPr lang="en-US" sz="120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1CA8E742-2BCB-4FD1-9D4D-A80552BA70D6}" type="slidenum">
              <a:rPr lang="en-US" sz="1200" smtClean="0">
                <a:latin typeface="Arial" charset="0"/>
              </a:rPr>
              <a:pPr/>
              <a:t>48</a:t>
            </a:fld>
            <a:endParaRPr lang="en-US" sz="1200" smtClean="0">
              <a:latin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0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E1BB44D6-B776-4700-8E9B-D5F4E02EE200}" type="slidenum">
              <a:rPr lang="en-US" sz="1200" smtClean="0">
                <a:latin typeface="Arial" charset="0"/>
              </a:rPr>
              <a:pPr/>
              <a:t>96</a:t>
            </a:fld>
            <a:endParaRPr lang="en-US" sz="1200" smtClean="0">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1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A7475B05-39BE-431C-8147-910E88BE027C}" type="slidenum">
              <a:rPr lang="en-US" sz="1200" smtClean="0">
                <a:latin typeface="Arial" charset="0"/>
              </a:rPr>
              <a:pPr/>
              <a:t>97</a:t>
            </a:fld>
            <a:endParaRPr lang="en-US" sz="1200" smtClean="0">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07CCDEC4-E5FF-459B-8A6E-31914405979D}" type="slidenum">
              <a:rPr lang="en-US" sz="1200" smtClean="0">
                <a:latin typeface="Arial" charset="0"/>
              </a:rPr>
              <a:pPr/>
              <a:t>98</a:t>
            </a:fld>
            <a:endParaRPr lang="en-US" sz="1200" smtClean="0">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3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A0D588B4-55A5-4176-8A3E-B604995A7253}" type="slidenum">
              <a:rPr lang="en-US" sz="1200" smtClean="0">
                <a:latin typeface="Arial" charset="0"/>
              </a:rPr>
              <a:pPr/>
              <a:t>99</a:t>
            </a:fld>
            <a:endParaRPr lang="en-US" sz="1200" smtClean="0">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3AF51D4C-4673-4A16-87AE-F4434634B9A7}" type="slidenum">
              <a:rPr lang="en-US" sz="1200" smtClean="0">
                <a:latin typeface="Arial" charset="0"/>
              </a:rPr>
              <a:pPr/>
              <a:t>100</a:t>
            </a:fld>
            <a:endParaRPr lang="en-US" sz="1200" smtClean="0">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5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543F8A31-398F-44B5-9F01-C29FBC2BF85B}" type="slidenum">
              <a:rPr lang="en-US" sz="1200" smtClean="0">
                <a:latin typeface="Arial" charset="0"/>
              </a:rPr>
              <a:pPr/>
              <a:t>101</a:t>
            </a:fld>
            <a:endParaRPr lang="en-US" sz="1200" smtClean="0">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6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17F177BD-BB1B-4853-8483-AC36A5C0311C}" type="slidenum">
              <a:rPr lang="en-US" sz="1200" smtClean="0">
                <a:latin typeface="Arial" charset="0"/>
              </a:rPr>
              <a:pPr/>
              <a:t>102</a:t>
            </a:fld>
            <a:endParaRPr lang="en-US" sz="1200" smtClean="0">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BC274D53-2C8F-43E9-A804-CB637F77C21F}" type="slidenum">
              <a:rPr lang="en-US" sz="1200" smtClean="0">
                <a:latin typeface="Arial" charset="0"/>
              </a:rPr>
              <a:pPr/>
              <a:t>103</a:t>
            </a:fld>
            <a:endParaRPr lang="en-US" sz="1200" smtClean="0">
              <a:latin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E2804A21-B30E-435F-876A-5B60D36A899C}" type="slidenum">
              <a:rPr lang="en-US" sz="1200" smtClean="0">
                <a:latin typeface="Arial" charset="0"/>
              </a:rPr>
              <a:pPr/>
              <a:t>104</a:t>
            </a:fld>
            <a:endParaRPr lang="en-US" sz="1200" smtClean="0">
              <a:latin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975AC0CF-997D-425C-8659-ADF89E499364}" type="slidenum">
              <a:rPr lang="en-US" sz="1200" smtClean="0">
                <a:latin typeface="Arial" charset="0"/>
              </a:rPr>
              <a:pPr/>
              <a:t>105</a:t>
            </a:fld>
            <a:endParaRPr lang="en-US" sz="120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3FDC9D5B-3F95-468C-8193-84F0020C246E}" type="slidenum">
              <a:rPr lang="en-US" sz="1200" smtClean="0">
                <a:latin typeface="Arial" charset="0"/>
              </a:rPr>
              <a:pPr/>
              <a:t>50</a:t>
            </a:fld>
            <a:endParaRPr lang="en-US" sz="1200" smtClean="0">
              <a:latin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61A8594B-FFEB-4814-B63D-C1DEDAF3461B}" type="slidenum">
              <a:rPr lang="en-US" sz="1200" smtClean="0">
                <a:latin typeface="Arial" charset="0"/>
              </a:rPr>
              <a:pPr/>
              <a:t>106</a:t>
            </a:fld>
            <a:endParaRPr lang="en-US" sz="1200" smtClean="0">
              <a:latin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86B3EA7A-C4CF-42E6-BD08-3097BCC7923B}" type="slidenum">
              <a:rPr lang="en-US" sz="1200" smtClean="0">
                <a:latin typeface="Arial" charset="0"/>
              </a:rPr>
              <a:pPr/>
              <a:t>107</a:t>
            </a:fld>
            <a:endParaRPr lang="en-US" sz="1200" smtClean="0">
              <a:latin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2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E531FC3B-D10C-491E-80C9-A77F6D64D8FE}" type="slidenum">
              <a:rPr lang="en-US" sz="1200" smtClean="0">
                <a:latin typeface="Arial" charset="0"/>
              </a:rPr>
              <a:pPr/>
              <a:t>108</a:t>
            </a:fld>
            <a:endParaRPr lang="en-US" sz="1200" smtClean="0">
              <a:latin typeface="Arial"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3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47BBE90B-94A8-4844-ABC5-AE0E14755A7C}" type="slidenum">
              <a:rPr lang="en-US" sz="1200" smtClean="0">
                <a:latin typeface="Arial" charset="0"/>
              </a:rPr>
              <a:pPr/>
              <a:t>109</a:t>
            </a:fld>
            <a:endParaRPr lang="en-US" sz="1200" smtClean="0">
              <a:latin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4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5C086F5A-ED10-4B2B-9AF9-34A1BD00A7A2}" type="slidenum">
              <a:rPr lang="en-US" sz="1200" smtClean="0">
                <a:latin typeface="Arial" charset="0"/>
              </a:rPr>
              <a:pPr/>
              <a:t>110</a:t>
            </a:fld>
            <a:endParaRPr lang="en-US" sz="1200" smtClean="0">
              <a:latin typeface="Arial"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5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9E1C1363-1272-4D97-827E-7B7D874C0B85}" type="slidenum">
              <a:rPr lang="en-US" sz="1200" smtClean="0">
                <a:latin typeface="Arial" charset="0"/>
              </a:rPr>
              <a:pPr/>
              <a:t>111</a:t>
            </a:fld>
            <a:endParaRPr lang="en-US" sz="1200" smtClean="0">
              <a:latin typeface="Arial"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6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B9D39D11-1922-473E-AE93-8834AA831B46}" type="slidenum">
              <a:rPr lang="en-US" sz="1200" smtClean="0">
                <a:latin typeface="Arial" charset="0"/>
              </a:rPr>
              <a:pPr/>
              <a:t>112</a:t>
            </a:fld>
            <a:endParaRPr lang="en-US" sz="1200" smtClean="0">
              <a:latin typeface="Arial"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343C307B-AD81-4384-AF95-16CC2C364592}" type="slidenum">
              <a:rPr lang="en-US" sz="1200" smtClean="0">
                <a:latin typeface="Arial" charset="0"/>
              </a:rPr>
              <a:pPr/>
              <a:t>113</a:t>
            </a:fld>
            <a:endParaRPr lang="en-US" sz="1200" smtClean="0">
              <a:latin typeface="Arial"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8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BC206683-164D-4913-8C0C-EC0E5B61424D}" type="slidenum">
              <a:rPr lang="en-US" sz="1200" smtClean="0">
                <a:latin typeface="Arial" charset="0"/>
              </a:rPr>
              <a:pPr/>
              <a:t>114</a:t>
            </a:fld>
            <a:endParaRPr lang="en-US" sz="1200" smtClean="0">
              <a:latin typeface="Arial"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9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2143BBB3-D2C8-4137-A33F-51352E36B7BC}" type="slidenum">
              <a:rPr lang="en-US" sz="1200" smtClean="0">
                <a:latin typeface="Arial" charset="0"/>
              </a:rPr>
              <a:pPr/>
              <a:t>115</a:t>
            </a:fld>
            <a:endParaRPr lang="en-US" sz="120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9252361E-7919-451F-B7A0-5F411B77511E}" type="slidenum">
              <a:rPr lang="en-US" sz="1200" smtClean="0">
                <a:latin typeface="Arial" charset="0"/>
              </a:rPr>
              <a:pPr/>
              <a:t>51</a:t>
            </a:fld>
            <a:endParaRPr lang="en-US" sz="1200" smtClean="0">
              <a:latin typeface="Arial"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1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A04CFBEF-2E47-4D71-98C1-AF2826DA7E5C}" type="slidenum">
              <a:rPr lang="en-US" sz="1200" smtClean="0">
                <a:latin typeface="Arial" charset="0"/>
              </a:rPr>
              <a:pPr/>
              <a:t>116</a:t>
            </a:fld>
            <a:endParaRPr lang="en-US" sz="1200"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957DAD4B-C34C-466E-A725-9622DF437894}" type="slidenum">
              <a:rPr lang="en-US" sz="1200" smtClean="0">
                <a:latin typeface="Arial" charset="0"/>
              </a:rPr>
              <a:pPr/>
              <a:t>52</a:t>
            </a:fld>
            <a:endParaRPr lang="en-US" sz="120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88634DFC-A42A-4CF3-A00D-2DC06E1440BD}" type="slidenum">
              <a:rPr lang="en-US" sz="1200" smtClean="0">
                <a:latin typeface="Arial" charset="0"/>
              </a:rPr>
              <a:pPr/>
              <a:t>53</a:t>
            </a:fld>
            <a:endParaRPr lang="en-US" sz="120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00992AD1-E651-4DC3-BB12-FB03B70A7608}" type="slidenum">
              <a:rPr lang="en-US" sz="1200" smtClean="0">
                <a:latin typeface="Arial" charset="0"/>
              </a:rPr>
              <a:pPr/>
              <a:t>54</a:t>
            </a:fld>
            <a:endParaRPr lang="en-US" sz="120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83359FB-C1EE-4ED9-AF56-B1F1CE200535}" type="datetimeFigureOut">
              <a:rPr lang="en-US"/>
              <a:pPr>
                <a:defRPr/>
              </a:pPr>
              <a:t>12/11/2013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3ED8B7-32C4-465B-8CBA-3986C544021E}" type="slidenum">
              <a:rPr lang="en-US"/>
              <a:pPr>
                <a:defRPr/>
              </a:pPr>
              <a:t>‹#›</a:t>
            </a:fld>
            <a:endParaRPr lang="en-US"/>
          </a:p>
        </p:txBody>
      </p:sp>
    </p:spTree>
    <p:extLst>
      <p:ext uri="{BB962C8B-B14F-4D97-AF65-F5344CB8AC3E}">
        <p14:creationId xmlns:p14="http://schemas.microsoft.com/office/powerpoint/2010/main" val="3748059794"/>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C55B09-5FCE-4C78-9D8B-AD39598D1E18}" type="datetimeFigureOut">
              <a:rPr lang="en-US"/>
              <a:pPr>
                <a:defRPr/>
              </a:pPr>
              <a:t>12/11/2013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188052" y="6189847"/>
            <a:ext cx="2133600" cy="365125"/>
          </a:xfrm>
        </p:spPr>
        <p:txBody>
          <a:bodyPr/>
          <a:lstStyle>
            <a:lvl1pPr>
              <a:defRPr/>
            </a:lvl1pPr>
          </a:lstStyle>
          <a:p>
            <a:pPr>
              <a:defRPr/>
            </a:pPr>
            <a:fld id="{9809357C-8C39-4A5A-B1A4-4716847E699C}" type="slidenum">
              <a:rPr lang="en-US"/>
              <a:pPr>
                <a:defRPr/>
              </a:pPr>
              <a:t>‹#›</a:t>
            </a:fld>
            <a:endParaRPr lang="en-US"/>
          </a:p>
        </p:txBody>
      </p:sp>
      <p:sp>
        <p:nvSpPr>
          <p:cNvPr id="9" name="Rectangle 2"/>
          <p:cNvSpPr txBox="1">
            <a:spLocks noChangeArrowheads="1"/>
          </p:cNvSpPr>
          <p:nvPr/>
        </p:nvSpPr>
        <p:spPr bwMode="auto">
          <a:xfrm>
            <a:off x="761948" y="385086"/>
            <a:ext cx="7848600" cy="45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endParaRPr lang="en-US" sz="4000" dirty="0">
              <a:solidFill>
                <a:schemeClr val="bg1"/>
              </a:solidFill>
            </a:endParaRPr>
          </a:p>
        </p:txBody>
      </p:sp>
      <p:sp>
        <p:nvSpPr>
          <p:cNvPr id="11" name="Rectangle 10"/>
          <p:cNvSpPr/>
          <p:nvPr userDrawn="1"/>
        </p:nvSpPr>
        <p:spPr>
          <a:xfrm>
            <a:off x="287073" y="6554972"/>
            <a:ext cx="6091781" cy="69112"/>
          </a:xfrm>
          <a:prstGeom prst="rect">
            <a:avLst/>
          </a:prstGeom>
          <a:solidFill>
            <a:srgbClr val="003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947093"/>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4811E76-26C0-4A55-AB1D-0E18C756BEDD}" type="datetimeFigureOut">
              <a:rPr lang="en-US"/>
              <a:pPr>
                <a:defRPr/>
              </a:pPr>
              <a:t>12/11/2013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F8A0425-7294-49AD-8A3B-DFDAE54EDDE5}" type="slidenum">
              <a:rPr lang="en-US"/>
              <a:pPr>
                <a:defRPr/>
              </a:pPr>
              <a:t>‹#›</a:t>
            </a:fld>
            <a:endParaRPr lang="en-US"/>
          </a:p>
        </p:txBody>
      </p:sp>
    </p:spTree>
    <p:extLst>
      <p:ext uri="{BB962C8B-B14F-4D97-AF65-F5344CB8AC3E}">
        <p14:creationId xmlns:p14="http://schemas.microsoft.com/office/powerpoint/2010/main" val="3247585005"/>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19DE0A0-D16D-43EB-A89D-D4E83DDCDD23}" type="datetimeFigureOut">
              <a:rPr lang="en-US"/>
              <a:pPr>
                <a:defRPr/>
              </a:pPr>
              <a:t>12/11/2013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1EDD027-B1B1-47E1-B9D4-26A22614B9EA}" type="slidenum">
              <a:rPr lang="en-US"/>
              <a:pPr>
                <a:defRPr/>
              </a:pPr>
              <a:t>‹#›</a:t>
            </a:fld>
            <a:endParaRPr lang="en-US"/>
          </a:p>
        </p:txBody>
      </p:sp>
    </p:spTree>
    <p:extLst>
      <p:ext uri="{BB962C8B-B14F-4D97-AF65-F5344CB8AC3E}">
        <p14:creationId xmlns:p14="http://schemas.microsoft.com/office/powerpoint/2010/main" val="1896200021"/>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F3DC610-13CE-492E-B76E-55DBD784ED7A}" type="datetimeFigureOut">
              <a:rPr lang="en-US"/>
              <a:pPr>
                <a:defRPr/>
              </a:pPr>
              <a:t>12/11/2013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CD7D5B5-1630-4275-9868-B35A29780775}" type="slidenum">
              <a:rPr lang="en-US"/>
              <a:pPr>
                <a:defRPr/>
              </a:pPr>
              <a:t>‹#›</a:t>
            </a:fld>
            <a:endParaRPr lang="en-US"/>
          </a:p>
        </p:txBody>
      </p:sp>
    </p:spTree>
    <p:extLst>
      <p:ext uri="{BB962C8B-B14F-4D97-AF65-F5344CB8AC3E}">
        <p14:creationId xmlns:p14="http://schemas.microsoft.com/office/powerpoint/2010/main" val="973432894"/>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56864CA-C436-4AFB-BCE6-C8F8EFC56C27}" type="datetimeFigureOut">
              <a:rPr lang="en-US"/>
              <a:pPr>
                <a:defRPr/>
              </a:pPr>
              <a:t>12/11/2013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13238F8-538C-403F-B6DF-C0B383EE8863}" type="slidenum">
              <a:rPr lang="en-US"/>
              <a:pPr>
                <a:defRPr/>
              </a:pPr>
              <a:t>‹#›</a:t>
            </a:fld>
            <a:endParaRPr lang="en-US"/>
          </a:p>
        </p:txBody>
      </p:sp>
    </p:spTree>
    <p:extLst>
      <p:ext uri="{BB962C8B-B14F-4D97-AF65-F5344CB8AC3E}">
        <p14:creationId xmlns:p14="http://schemas.microsoft.com/office/powerpoint/2010/main" val="2196993492"/>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7" descr="DEP-rgb"/>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400800" y="6096000"/>
            <a:ext cx="26241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Aging banne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88925" y="355600"/>
            <a:ext cx="83820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524000"/>
            <a:ext cx="8229600" cy="4602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457200" y="236538"/>
            <a:ext cx="8229600" cy="868362"/>
          </a:xfrm>
          <a:prstGeom prst="rect">
            <a:avLst/>
          </a:prstGeom>
        </p:spPr>
        <p:txBody>
          <a:bodyPr/>
          <a:lstStyle>
            <a:lvl1pPr>
              <a:defRPr sz="4000">
                <a:solidFill>
                  <a:schemeClr val="bg1"/>
                </a:solidFill>
              </a:defRPr>
            </a:lvl1pPr>
          </a:lstStyle>
          <a:p>
            <a:endParaRPr lang="en-US" dirty="0"/>
          </a:p>
        </p:txBody>
      </p:sp>
      <p:sp>
        <p:nvSpPr>
          <p:cNvPr id="8" name="Slide Number Placeholder 5"/>
          <p:cNvSpPr>
            <a:spLocks noGrp="1"/>
          </p:cNvSpPr>
          <p:nvPr>
            <p:ph type="sldNum" sz="quarter" idx="12"/>
          </p:nvPr>
        </p:nvSpPr>
        <p:spPr>
          <a:xfrm>
            <a:off x="4933950" y="6247607"/>
            <a:ext cx="2133600" cy="365125"/>
          </a:xfrm>
        </p:spPr>
        <p:txBody>
          <a:bodyPr/>
          <a:lstStyle>
            <a:lvl1pPr algn="ctr">
              <a:defRPr sz="1400" b="1">
                <a:solidFill>
                  <a:schemeClr val="tx1"/>
                </a:solidFill>
              </a:defRPr>
            </a:lvl1pPr>
          </a:lstStyle>
          <a:p>
            <a:pPr>
              <a:defRPr/>
            </a:pPr>
            <a:fld id="{21528FFD-A075-478D-8FAA-85DCFDBD6EF0}" type="slidenum">
              <a:rPr lang="en-US" smtClean="0"/>
              <a:pPr>
                <a:defRPr/>
              </a:pPr>
              <a:t>‹#›</a:t>
            </a:fld>
            <a:endParaRPr lang="en-US" dirty="0"/>
          </a:p>
        </p:txBody>
      </p:sp>
    </p:spTree>
    <p:extLst>
      <p:ext uri="{BB962C8B-B14F-4D97-AF65-F5344CB8AC3E}">
        <p14:creationId xmlns:p14="http://schemas.microsoft.com/office/powerpoint/2010/main" val="4049429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725A2DF-89D6-4F7B-B6E6-9D07C40E565B}" type="datetime1">
              <a:rPr lang="en-US">
                <a:solidFill>
                  <a:prstClr val="black">
                    <a:tint val="75000"/>
                  </a:prstClr>
                </a:solidFill>
              </a:rPr>
              <a:pPr>
                <a:defRPr/>
              </a:pPr>
              <a:t>12/11/2013</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0E177176-2AB9-48AF-B72D-DFD5ACAD9869}" type="slidenum">
              <a:rPr lang="en-US" smtClean="0"/>
              <a:pPr>
                <a:defRPr/>
              </a:pPr>
              <a:t>‹#›</a:t>
            </a:fld>
            <a:endParaRPr lang="en-US" dirty="0"/>
          </a:p>
        </p:txBody>
      </p:sp>
    </p:spTree>
    <p:extLst>
      <p:ext uri="{BB962C8B-B14F-4D97-AF65-F5344CB8AC3E}">
        <p14:creationId xmlns:p14="http://schemas.microsoft.com/office/powerpoint/2010/main" val="210035876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xfrm>
            <a:off x="4191000" y="6299200"/>
            <a:ext cx="2133600" cy="365125"/>
          </a:xfrm>
          <a:ln/>
        </p:spPr>
        <p:txBody>
          <a:bodyPr/>
          <a:lstStyle>
            <a:lvl1pPr>
              <a:defRPr sz="1400" b="1">
                <a:solidFill>
                  <a:schemeClr val="tx1"/>
                </a:solidFill>
              </a:defRPr>
            </a:lvl1pPr>
          </a:lstStyle>
          <a:p>
            <a:pPr>
              <a:defRPr/>
            </a:pPr>
            <a:fld id="{333D55EF-AE70-461D-952B-57EBCF9E736B}" type="slidenum">
              <a:rPr lang="en-US" smtClean="0"/>
              <a:pPr>
                <a:defRPr/>
              </a:pPr>
              <a:t>‹#›</a:t>
            </a:fld>
            <a:endParaRPr lang="en-US"/>
          </a:p>
        </p:txBody>
      </p:sp>
      <p:sp>
        <p:nvSpPr>
          <p:cNvPr id="5" name="Title 1"/>
          <p:cNvSpPr>
            <a:spLocks noGrp="1"/>
          </p:cNvSpPr>
          <p:nvPr>
            <p:ph type="title"/>
          </p:nvPr>
        </p:nvSpPr>
        <p:spPr>
          <a:xfrm>
            <a:off x="457200" y="198438"/>
            <a:ext cx="8229600" cy="868362"/>
          </a:xfrm>
          <a:prstGeom prst="rect">
            <a:avLst/>
          </a:prstGeom>
        </p:spPr>
        <p:txBody>
          <a:bodyPr/>
          <a:lstStyle>
            <a:lvl1pPr>
              <a:defRPr sz="4000">
                <a:solidFill>
                  <a:schemeClr val="bg1"/>
                </a:solidFill>
              </a:defRPr>
            </a:lvl1pPr>
          </a:lstStyle>
          <a:p>
            <a:endParaRPr lang="en-US" dirty="0"/>
          </a:p>
        </p:txBody>
      </p:sp>
    </p:spTree>
    <p:extLst>
      <p:ext uri="{BB962C8B-B14F-4D97-AF65-F5344CB8AC3E}">
        <p14:creationId xmlns:p14="http://schemas.microsoft.com/office/powerpoint/2010/main" val="921637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E7D7478-1FF0-4CED-9070-7D2E3D7F6098}" type="datetimeFigureOut">
              <a:rPr lang="en-US"/>
              <a:pPr>
                <a:defRPr/>
              </a:pPr>
              <a:t>12/11/2013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6E0D86E-E3C0-4504-9F50-B314A5FEAD0C}" type="slidenum">
              <a:rPr lang="en-US"/>
              <a:pPr>
                <a:defRPr/>
              </a:pPr>
              <a:t>‹#›</a:t>
            </a:fld>
            <a:endParaRPr lang="en-US"/>
          </a:p>
        </p:txBody>
      </p:sp>
      <p:sp>
        <p:nvSpPr>
          <p:cNvPr id="10" name="Rectangle 9"/>
          <p:cNvSpPr/>
          <p:nvPr userDrawn="1"/>
        </p:nvSpPr>
        <p:spPr>
          <a:xfrm>
            <a:off x="287074" y="6554972"/>
            <a:ext cx="6092462" cy="57459"/>
          </a:xfrm>
          <a:prstGeom prst="rect">
            <a:avLst/>
          </a:prstGeom>
          <a:solidFill>
            <a:srgbClr val="003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498651" y="6224339"/>
            <a:ext cx="2422066" cy="512403"/>
          </a:xfrm>
          <a:prstGeom prst="rect">
            <a:avLst/>
          </a:prstGeom>
        </p:spPr>
      </p:pic>
    </p:spTree>
  </p:cSld>
  <p:clrMap bg1="lt1" tx1="dk1" bg2="lt2" tx2="dk2" accent1="accent1" accent2="accent2" accent3="accent3" accent4="accent4" accent5="accent5" accent6="accent6" hlink="hlink" folHlink="folHlink"/>
  <p:sldLayoutIdLst>
    <p:sldLayoutId id="2147483742" r:id="rId1"/>
    <p:sldLayoutId id="2147483743" r:id="rId2"/>
    <p:sldLayoutId id="2147483745" r:id="rId3"/>
    <p:sldLayoutId id="2147483747" r:id="rId4"/>
    <p:sldLayoutId id="2147483748" r:id="rId5"/>
    <p:sldLayoutId id="2147483750" r:id="rId6"/>
  </p:sldLayoutIdLst>
  <p:transition>
    <p:fade thruBlk="1"/>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eaLnBrk="1" hangingPunct="1">
              <a:defRPr/>
            </a:pPr>
            <a:fld id="{DABE3EDA-A404-49C7-8004-5E9E57C7E70F}" type="datetime1">
              <a:rPr lang="en-US">
                <a:solidFill>
                  <a:prstClr val="black">
                    <a:tint val="75000"/>
                  </a:prstClr>
                </a:solidFill>
              </a:rPr>
              <a:pPr eaLnBrk="1" hangingPunct="1">
                <a:defRPr/>
              </a:pPr>
              <a:t>12/11/2013</a:t>
            </a:fld>
            <a:endParaRPr lang="en-US">
              <a:solidFill>
                <a:prstClr val="black">
                  <a:tint val="75000"/>
                </a:prstClr>
              </a:solidFill>
            </a:endParaRPr>
          </a:p>
        </p:txBody>
      </p:sp>
      <p:sp>
        <p:nvSpPr>
          <p:cNvPr id="6" name="Slide Number Placeholder 5"/>
          <p:cNvSpPr>
            <a:spLocks noGrp="1"/>
          </p:cNvSpPr>
          <p:nvPr>
            <p:ph type="sldNum" sz="quarter" idx="4"/>
          </p:nvPr>
        </p:nvSpPr>
        <p:spPr>
          <a:xfrm>
            <a:off x="4181475" y="6317457"/>
            <a:ext cx="2133600" cy="365125"/>
          </a:xfrm>
          <a:prstGeom prst="rect">
            <a:avLst/>
          </a:prstGeom>
        </p:spPr>
        <p:txBody>
          <a:bodyPr vert="horz" lIns="91440" tIns="45720" rIns="91440" bIns="45720" rtlCol="0" anchor="ctr"/>
          <a:lstStyle>
            <a:lvl1pPr algn="r" fontAlgn="auto">
              <a:spcBef>
                <a:spcPts val="0"/>
              </a:spcBef>
              <a:spcAft>
                <a:spcPts val="0"/>
              </a:spcAft>
              <a:defRPr sz="1400" b="1">
                <a:solidFill>
                  <a:schemeClr val="tx1"/>
                </a:solidFill>
                <a:latin typeface="+mn-lt"/>
              </a:defRPr>
            </a:lvl1pPr>
          </a:lstStyle>
          <a:p>
            <a:pPr eaLnBrk="1" hangingPunct="1">
              <a:defRPr/>
            </a:pPr>
            <a:fld id="{76884964-644C-4669-9D41-B47BFC336F01}" type="slidenum">
              <a:rPr lang="en-US" smtClean="0"/>
              <a:pPr eaLnBrk="1" hangingPunct="1">
                <a:defRPr/>
              </a:pPr>
              <a:t>‹#›</a:t>
            </a:fld>
            <a:endParaRPr lang="en-US"/>
          </a:p>
        </p:txBody>
      </p:sp>
      <p:pic>
        <p:nvPicPr>
          <p:cNvPr id="7" name="Picture 5" descr="Aging banner"/>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288925" y="355600"/>
            <a:ext cx="83820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userDrawn="1"/>
        </p:nvSpPr>
        <p:spPr>
          <a:xfrm>
            <a:off x="457200" y="198438"/>
            <a:ext cx="8229600" cy="868362"/>
          </a:xfrm>
          <a:prstGeom prst="rect">
            <a:avLst/>
          </a:prstGeom>
        </p:spPr>
        <p:txBody>
          <a:bodyPr/>
          <a:lstStyle>
            <a:lvl1pPr algn="ctr" rtl="0" eaLnBrk="0" fontAlgn="base" hangingPunct="0">
              <a:spcBef>
                <a:spcPct val="0"/>
              </a:spcBef>
              <a:spcAft>
                <a:spcPct val="0"/>
              </a:spcAft>
              <a:defRPr sz="4000" kern="1200">
                <a:solidFill>
                  <a:schemeClr val="bg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en-US" dirty="0">
              <a:solidFill>
                <a:prstClr val="white"/>
              </a:solidFill>
            </a:endParaRPr>
          </a:p>
        </p:txBody>
      </p:sp>
      <p:pic>
        <p:nvPicPr>
          <p:cNvPr id="9" name="Picture 7" descr="DEP-rgb"/>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6400800" y="6096000"/>
            <a:ext cx="26241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2345771"/>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hyperlink" Target="http://www.selectsafetysales.com/p-530-fendall-personal-emergency-eyewash-station.aspx"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6.wmf"/><Relationship Id="rId4" Type="http://schemas.openxmlformats.org/officeDocument/2006/relationships/oleObject" Target="../embeddings/oleObject1.bin"/></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8.wmf"/><Relationship Id="rId4" Type="http://schemas.openxmlformats.org/officeDocument/2006/relationships/oleObject" Target="../embeddings/oleObject2.bin"/></Relationships>
</file>

<file path=ppt/slides/_rels/slide5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hyperlink" Target="http://www.cannonwater.com/Products/series_100-_150.html"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US" b="1" dirty="0" smtClean="0"/>
              <a:t>Module 25: Hypochlorite</a:t>
            </a:r>
          </a:p>
        </p:txBody>
      </p:sp>
      <p:sp>
        <p:nvSpPr>
          <p:cNvPr id="2051" name="Subtitle 2"/>
          <p:cNvSpPr>
            <a:spLocks noGrp="1"/>
          </p:cNvSpPr>
          <p:nvPr>
            <p:ph type="subTitle" idx="1"/>
          </p:nvPr>
        </p:nvSpPr>
        <p:spPr/>
        <p:txBody>
          <a:bodyPr/>
          <a:lstStyle/>
          <a:p>
            <a:pPr eaLnBrk="1" hangingPunct="1"/>
            <a:r>
              <a:rPr lang="en-US" b="1" dirty="0">
                <a:solidFill>
                  <a:schemeClr val="tx1"/>
                </a:solidFill>
              </a:rPr>
              <a:t>Drinking Water Plant Operator Certification Training</a:t>
            </a:r>
            <a:endParaRPr lang="en-US" dirty="0" smtClean="0">
              <a:solidFill>
                <a:schemeClr val="tx1"/>
              </a:solidFill>
            </a:endParaRPr>
          </a:p>
          <a:p>
            <a:pPr eaLnBrk="1" hangingPunct="1"/>
            <a:endParaRPr lang="en-US" dirty="0" smtClean="0">
              <a:solidFill>
                <a:schemeClr val="tx1"/>
              </a:solidFill>
            </a:endParaRPr>
          </a:p>
          <a:p>
            <a:pPr eaLnBrk="1" hangingPunct="1"/>
            <a:endParaRPr lang="en-US" dirty="0" smtClean="0">
              <a:solidFill>
                <a:schemeClr val="tx1"/>
              </a:solidFill>
            </a:endParaRPr>
          </a:p>
        </p:txBody>
      </p:sp>
      <p:pic>
        <p:nvPicPr>
          <p:cNvPr id="2054" name="Picture 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4288"/>
            <a:ext cx="9144000" cy="117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4036601"/>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Sodium Hypochlorite (</a:t>
            </a:r>
            <a:r>
              <a:rPr lang="en-US" dirty="0" err="1" smtClean="0"/>
              <a:t>NaOCl</a:t>
            </a:r>
            <a:r>
              <a:rPr lang="en-US" dirty="0" smtClean="0"/>
              <a:t>)</a:t>
            </a:r>
          </a:p>
          <a:p>
            <a:pPr lvl="1"/>
            <a:r>
              <a:rPr lang="en-US" dirty="0" smtClean="0"/>
              <a:t>Clear, light yellow-green liquid</a:t>
            </a:r>
          </a:p>
          <a:p>
            <a:pPr lvl="1"/>
            <a:r>
              <a:rPr lang="en-US" dirty="0" smtClean="0"/>
              <a:t>12-15% strength (laundry bleach is 5%)</a:t>
            </a:r>
          </a:p>
          <a:p>
            <a:r>
              <a:rPr lang="en-US" dirty="0" smtClean="0"/>
              <a:t>On-site generated hypo</a:t>
            </a:r>
          </a:p>
          <a:p>
            <a:pPr lvl="1"/>
            <a:r>
              <a:rPr lang="en-US" dirty="0" smtClean="0"/>
              <a:t>Electrical charge applied to a salt brine</a:t>
            </a:r>
          </a:p>
          <a:p>
            <a:r>
              <a:rPr lang="en-US" dirty="0" smtClean="0"/>
              <a:t>Calcium Hypochlorite</a:t>
            </a:r>
          </a:p>
          <a:p>
            <a:pPr lvl="1"/>
            <a:r>
              <a:rPr lang="en-US" dirty="0" smtClean="0"/>
              <a:t>65 to 70% available chlorine</a:t>
            </a:r>
          </a:p>
          <a:p>
            <a:pPr lvl="1"/>
            <a:r>
              <a:rPr lang="en-US" dirty="0" smtClean="0"/>
              <a:t>White granular powder or solid cake</a:t>
            </a:r>
          </a:p>
        </p:txBody>
      </p:sp>
      <p:sp>
        <p:nvSpPr>
          <p:cNvPr id="5" name="Title 4"/>
          <p:cNvSpPr>
            <a:spLocks noGrp="1"/>
          </p:cNvSpPr>
          <p:nvPr>
            <p:ph type="title"/>
          </p:nvPr>
        </p:nvSpPr>
        <p:spPr/>
        <p:txBody>
          <a:bodyPr/>
          <a:lstStyle/>
          <a:p>
            <a:r>
              <a:rPr lang="en-US" dirty="0" smtClean="0"/>
              <a:t>Basic Properties</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solidFill>
                  <a:prstClr val="black">
                    <a:tint val="75000"/>
                  </a:prstClr>
                </a:solidFill>
              </a:rPr>
              <a:pPr>
                <a:defRPr/>
              </a:pPr>
              <a:t>10</a:t>
            </a:fld>
            <a:endParaRPr lang="en-US">
              <a:solidFill>
                <a:prstClr val="black">
                  <a:tint val="75000"/>
                </a:prstClr>
              </a:solidFill>
            </a:endParaRPr>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29450" y="1200150"/>
            <a:ext cx="2076450" cy="323890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19900" y="4286250"/>
            <a:ext cx="2286000" cy="1714500"/>
          </a:xfrm>
          <a:prstGeom prst="rect">
            <a:avLst/>
          </a:prstGeom>
        </p:spPr>
      </p:pic>
    </p:spTree>
    <p:extLst>
      <p:ext uri="{BB962C8B-B14F-4D97-AF65-F5344CB8AC3E}">
        <p14:creationId xmlns:p14="http://schemas.microsoft.com/office/powerpoint/2010/main" val="239159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pPr algn="l"/>
            <a:r>
              <a:rPr lang="en-US" sz="3200" smtClean="0"/>
              <a:t>35. The quantity or weight of chemical delivered from a feeder over a given period of time:</a:t>
            </a:r>
          </a:p>
        </p:txBody>
      </p:sp>
      <p:sp>
        <p:nvSpPr>
          <p:cNvPr id="3" name="Content Placeholder 2"/>
          <p:cNvSpPr>
            <a:spLocks noGrp="1"/>
          </p:cNvSpPr>
          <p:nvPr>
            <p:ph idx="1"/>
          </p:nvPr>
        </p:nvSpPr>
        <p:spPr/>
        <p:txBody>
          <a:bodyPr/>
          <a:lstStyle/>
          <a:p>
            <a:pPr marL="850900" lvl="1" indent="-514350">
              <a:buFont typeface="Calibri" pitchFamily="34" charset="0"/>
              <a:buAutoNum type="alphaUcPeriod"/>
            </a:pPr>
            <a:r>
              <a:rPr lang="en-US" smtClean="0"/>
              <a:t>Pump Setting</a:t>
            </a:r>
          </a:p>
          <a:p>
            <a:pPr marL="850900" lvl="1" indent="-514350">
              <a:buFont typeface="Calibri" pitchFamily="34" charset="0"/>
              <a:buAutoNum type="alphaUcPeriod"/>
            </a:pPr>
            <a:r>
              <a:rPr lang="en-US" smtClean="0"/>
              <a:t>Feed Rate</a:t>
            </a:r>
          </a:p>
          <a:p>
            <a:pPr marL="850900" lvl="1" indent="-514350">
              <a:buFont typeface="Calibri" pitchFamily="34" charset="0"/>
              <a:buAutoNum type="alphaUcPeriod"/>
            </a:pPr>
            <a:r>
              <a:rPr lang="en-US" smtClean="0"/>
              <a:t>Calibration Curve</a:t>
            </a:r>
          </a:p>
          <a:p>
            <a:pPr marL="850900" lvl="1" indent="-514350">
              <a:buFont typeface="Calibri" pitchFamily="34" charset="0"/>
              <a:buAutoNum type="alphaUcPeriod"/>
            </a:pPr>
            <a:r>
              <a:rPr lang="en-US" smtClean="0"/>
              <a:t>Feed Setting</a:t>
            </a:r>
          </a:p>
          <a:p>
            <a:endParaRPr lang="en-US" smtClean="0"/>
          </a:p>
        </p:txBody>
      </p:sp>
      <p:sp>
        <p:nvSpPr>
          <p:cNvPr id="8704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84BC3767-A27F-4DE4-B82E-62FB562B7B1F}" type="slidenum">
              <a:rPr lang="en-US" sz="1400" smtClean="0">
                <a:latin typeface="Arial" charset="0"/>
              </a:rPr>
              <a:pPr/>
              <a:t>100</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pPr algn="l"/>
            <a:r>
              <a:rPr lang="en-US" sz="3200" smtClean="0"/>
              <a:t>36. You should not store sodium hypochlorite longer than_______ days since its strength decomposes in storage.</a:t>
            </a:r>
          </a:p>
        </p:txBody>
      </p:sp>
      <p:sp>
        <p:nvSpPr>
          <p:cNvPr id="3" name="Content Placeholder 2"/>
          <p:cNvSpPr>
            <a:spLocks noGrp="1"/>
          </p:cNvSpPr>
          <p:nvPr>
            <p:ph idx="1"/>
          </p:nvPr>
        </p:nvSpPr>
        <p:spPr/>
        <p:txBody>
          <a:bodyPr/>
          <a:lstStyle/>
          <a:p>
            <a:pPr marL="850900" lvl="1" indent="-514350">
              <a:buFont typeface="Calibri" pitchFamily="34" charset="0"/>
              <a:buAutoNum type="alphaUcPeriod"/>
            </a:pPr>
            <a:r>
              <a:rPr lang="en-US" sz="3200" smtClean="0"/>
              <a:t>15 days</a:t>
            </a:r>
          </a:p>
          <a:p>
            <a:pPr marL="850900" lvl="1" indent="-514350">
              <a:buFont typeface="Calibri" pitchFamily="34" charset="0"/>
              <a:buAutoNum type="alphaUcPeriod"/>
            </a:pPr>
            <a:r>
              <a:rPr lang="en-US" sz="3200" smtClean="0"/>
              <a:t>30 days</a:t>
            </a:r>
          </a:p>
          <a:p>
            <a:pPr marL="850900" lvl="1" indent="-514350">
              <a:buFont typeface="Calibri" pitchFamily="34" charset="0"/>
              <a:buAutoNum type="alphaUcPeriod"/>
            </a:pPr>
            <a:r>
              <a:rPr lang="en-US" sz="3200" smtClean="0"/>
              <a:t>45 days</a:t>
            </a:r>
          </a:p>
          <a:p>
            <a:pPr marL="850900" lvl="1" indent="-514350">
              <a:buFont typeface="Calibri" pitchFamily="34" charset="0"/>
              <a:buAutoNum type="alphaUcPeriod"/>
            </a:pPr>
            <a:r>
              <a:rPr lang="en-US" sz="3200" smtClean="0"/>
              <a:t>60 days</a:t>
            </a:r>
          </a:p>
          <a:p>
            <a:pPr marL="850900" lvl="1" indent="-514350">
              <a:buFont typeface="Wingdings" pitchFamily="2" charset="2"/>
              <a:buNone/>
            </a:pPr>
            <a:endParaRPr lang="en-US" smtClean="0"/>
          </a:p>
          <a:p>
            <a:pPr marL="736600" indent="-514350">
              <a:buFont typeface="Calibri" pitchFamily="34" charset="0"/>
              <a:buAutoNum type="alphaUcPeriod"/>
            </a:pPr>
            <a:endParaRPr lang="en-US" smtClean="0"/>
          </a:p>
        </p:txBody>
      </p:sp>
      <p:sp>
        <p:nvSpPr>
          <p:cNvPr id="8806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554CE88C-B9E9-418E-A033-533E1698C6CF}" type="slidenum">
              <a:rPr lang="en-US" sz="1400" smtClean="0">
                <a:latin typeface="Arial" charset="0"/>
              </a:rPr>
              <a:pPr/>
              <a:t>101</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pPr algn="l"/>
            <a:r>
              <a:rPr lang="en-US" sz="3200" smtClean="0"/>
              <a:t>37. In </a:t>
            </a:r>
            <a:r>
              <a:rPr lang="en-US" sz="3200" i="1" smtClean="0"/>
              <a:t>CT</a:t>
            </a:r>
            <a:r>
              <a:rPr lang="en-US" sz="3200" smtClean="0"/>
              <a:t>, the </a:t>
            </a:r>
            <a:r>
              <a:rPr lang="en-US" sz="3200" i="1" smtClean="0"/>
              <a:t>C</a:t>
            </a:r>
            <a:r>
              <a:rPr lang="en-US" sz="3200" smtClean="0"/>
              <a:t> refers to _________and the </a:t>
            </a:r>
            <a:r>
              <a:rPr lang="en-US" sz="3200" i="1" smtClean="0"/>
              <a:t>T</a:t>
            </a:r>
            <a:r>
              <a:rPr lang="en-US" sz="3200" smtClean="0"/>
              <a:t> refers to the______________</a:t>
            </a:r>
          </a:p>
        </p:txBody>
      </p:sp>
      <p:sp>
        <p:nvSpPr>
          <p:cNvPr id="3" name="Content Placeholder 2"/>
          <p:cNvSpPr>
            <a:spLocks noGrp="1"/>
          </p:cNvSpPr>
          <p:nvPr>
            <p:ph idx="1"/>
          </p:nvPr>
        </p:nvSpPr>
        <p:spPr/>
        <p:txBody>
          <a:bodyPr/>
          <a:lstStyle/>
          <a:p>
            <a:pPr marL="850900" lvl="1" indent="-514350">
              <a:buFont typeface="Calibri" pitchFamily="34" charset="0"/>
              <a:buAutoNum type="alphaUcPeriod"/>
            </a:pPr>
            <a:r>
              <a:rPr lang="en-US" dirty="0" smtClean="0"/>
              <a:t>Concentration in mg/L, Contact Time in minutes</a:t>
            </a:r>
          </a:p>
          <a:p>
            <a:pPr marL="850900" lvl="1" indent="-514350">
              <a:buFont typeface="Calibri" pitchFamily="34" charset="0"/>
              <a:buAutoNum type="alphaUcPeriod"/>
            </a:pPr>
            <a:r>
              <a:rPr lang="en-US" dirty="0" smtClean="0"/>
              <a:t>Concentration in mg/L, Contact Time in hours</a:t>
            </a:r>
          </a:p>
          <a:p>
            <a:pPr marL="850900" lvl="1" indent="-514350">
              <a:buFont typeface="Calibri" pitchFamily="34" charset="0"/>
              <a:buAutoNum type="alphaUcPeriod"/>
            </a:pPr>
            <a:r>
              <a:rPr lang="en-US" dirty="0" smtClean="0"/>
              <a:t>Chlorine Demand in mg/L, Contact Time in minutes</a:t>
            </a:r>
          </a:p>
          <a:p>
            <a:pPr marL="850900" lvl="1" indent="-514350">
              <a:buFont typeface="Calibri" pitchFamily="34" charset="0"/>
              <a:buAutoNum type="alphaUcPeriod"/>
            </a:pPr>
            <a:r>
              <a:rPr lang="en-US" dirty="0" smtClean="0"/>
              <a:t>Chlorine Demand in mg/L, Contact Time in hours</a:t>
            </a:r>
          </a:p>
          <a:p>
            <a:pPr marL="736600" indent="-514350">
              <a:buFont typeface="Calibri" pitchFamily="34" charset="0"/>
              <a:buAutoNum type="alphaUcPeriod"/>
            </a:pPr>
            <a:endParaRPr lang="en-US" dirty="0" smtClean="0"/>
          </a:p>
        </p:txBody>
      </p:sp>
      <p:sp>
        <p:nvSpPr>
          <p:cNvPr id="8909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A8E67CB8-1ED5-4635-AB24-2CB1772C0D2F}" type="slidenum">
              <a:rPr lang="en-US" sz="1400" smtClean="0">
                <a:latin typeface="Arial" charset="0"/>
              </a:rPr>
              <a:pPr/>
              <a:t>102</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pPr algn="l"/>
            <a:r>
              <a:rPr lang="en-US" sz="3200" smtClean="0"/>
              <a:t>38. If a plant feeds 36 pounds of gas chlorine each day, how many pounds does it feed during an 8 hour shift?</a:t>
            </a:r>
          </a:p>
        </p:txBody>
      </p:sp>
      <p:sp>
        <p:nvSpPr>
          <p:cNvPr id="3" name="Content Placeholder 2"/>
          <p:cNvSpPr>
            <a:spLocks noGrp="1"/>
          </p:cNvSpPr>
          <p:nvPr>
            <p:ph idx="1"/>
          </p:nvPr>
        </p:nvSpPr>
        <p:spPr/>
        <p:txBody>
          <a:bodyPr/>
          <a:lstStyle/>
          <a:p>
            <a:pPr marL="850900" lvl="1" indent="-514350">
              <a:buFont typeface="Calibri" pitchFamily="34" charset="0"/>
              <a:buAutoNum type="alphaUcPeriod"/>
            </a:pPr>
            <a:r>
              <a:rPr lang="en-US" sz="3200" smtClean="0"/>
              <a:t>3 pounds</a:t>
            </a:r>
          </a:p>
          <a:p>
            <a:pPr marL="850900" lvl="1" indent="-514350">
              <a:buFont typeface="Calibri" pitchFamily="34" charset="0"/>
              <a:buAutoNum type="alphaUcPeriod"/>
            </a:pPr>
            <a:r>
              <a:rPr lang="en-US" sz="3200" smtClean="0"/>
              <a:t>6 pounds</a:t>
            </a:r>
          </a:p>
          <a:p>
            <a:pPr marL="850900" lvl="1" indent="-514350">
              <a:buFont typeface="Calibri" pitchFamily="34" charset="0"/>
              <a:buAutoNum type="alphaUcPeriod"/>
            </a:pPr>
            <a:r>
              <a:rPr lang="en-US" sz="3200" smtClean="0"/>
              <a:t>12 pounds</a:t>
            </a:r>
          </a:p>
          <a:p>
            <a:pPr marL="850900" lvl="1" indent="-514350">
              <a:buFont typeface="Calibri" pitchFamily="34" charset="0"/>
              <a:buAutoNum type="alphaUcPeriod"/>
            </a:pPr>
            <a:r>
              <a:rPr lang="en-US" sz="3200" smtClean="0"/>
              <a:t>18 pounds</a:t>
            </a:r>
          </a:p>
          <a:p>
            <a:pPr marL="850900" lvl="1" indent="-514350">
              <a:buFont typeface="Wingdings" pitchFamily="2" charset="2"/>
              <a:buNone/>
            </a:pPr>
            <a:endParaRPr lang="en-US" smtClean="0"/>
          </a:p>
          <a:p>
            <a:endParaRPr lang="en-US" smtClean="0"/>
          </a:p>
        </p:txBody>
      </p:sp>
      <p:sp>
        <p:nvSpPr>
          <p:cNvPr id="9011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9FAA2AF3-4200-4CDB-8F77-8B8AA5B45B90}" type="slidenum">
              <a:rPr lang="en-US" sz="1400" smtClean="0">
                <a:latin typeface="Arial" charset="0"/>
              </a:rPr>
              <a:pPr/>
              <a:t>103</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pPr algn="l"/>
            <a:r>
              <a:rPr lang="en-US" sz="3200" smtClean="0"/>
              <a:t>39. The </a:t>
            </a:r>
            <a:r>
              <a:rPr lang="en-US" sz="3200" u="sng" smtClean="0"/>
              <a:t>best</a:t>
            </a:r>
            <a:r>
              <a:rPr lang="en-US" sz="3200" smtClean="0"/>
              <a:t> reason to calibrate a chemical feed pump is to:</a:t>
            </a:r>
          </a:p>
        </p:txBody>
      </p:sp>
      <p:sp>
        <p:nvSpPr>
          <p:cNvPr id="3" name="Content Placeholder 2"/>
          <p:cNvSpPr>
            <a:spLocks noGrp="1"/>
          </p:cNvSpPr>
          <p:nvPr>
            <p:ph idx="1"/>
          </p:nvPr>
        </p:nvSpPr>
        <p:spPr/>
        <p:txBody>
          <a:bodyPr/>
          <a:lstStyle/>
          <a:p>
            <a:pPr marL="850900" lvl="1" indent="-514350">
              <a:buFont typeface="Calibri" pitchFamily="34" charset="0"/>
              <a:buAutoNum type="alphaUcPeriod"/>
            </a:pPr>
            <a:r>
              <a:rPr lang="en-US" smtClean="0"/>
              <a:t>Make a new pump calibration curve</a:t>
            </a:r>
          </a:p>
          <a:p>
            <a:pPr marL="850900" lvl="1" indent="-514350">
              <a:buFont typeface="Calibri" pitchFamily="34" charset="0"/>
              <a:buAutoNum type="alphaUcPeriod"/>
            </a:pPr>
            <a:r>
              <a:rPr lang="en-US" smtClean="0"/>
              <a:t>Comply with all regulatory agencies</a:t>
            </a:r>
          </a:p>
          <a:p>
            <a:pPr marL="850900" lvl="1" indent="-514350">
              <a:buFont typeface="Calibri" pitchFamily="34" charset="0"/>
              <a:buAutoNum type="alphaUcPeriod"/>
            </a:pPr>
            <a:r>
              <a:rPr lang="en-US" smtClean="0"/>
              <a:t>Compete all necessary maintenance as per the manufacture directions</a:t>
            </a:r>
          </a:p>
          <a:p>
            <a:pPr marL="850900" lvl="1" indent="-514350">
              <a:buFont typeface="Calibri" pitchFamily="34" charset="0"/>
              <a:buAutoNum type="alphaUcPeriod"/>
            </a:pPr>
            <a:r>
              <a:rPr lang="en-US" smtClean="0"/>
              <a:t>Assure that the selected dosage is delivered</a:t>
            </a:r>
          </a:p>
          <a:p>
            <a:endParaRPr lang="en-US" smtClean="0"/>
          </a:p>
        </p:txBody>
      </p:sp>
      <p:sp>
        <p:nvSpPr>
          <p:cNvPr id="911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AB651818-3A2E-4B1A-B42F-6B259F97EB9A}" type="slidenum">
              <a:rPr lang="en-US" sz="1400" smtClean="0">
                <a:latin typeface="Arial" charset="0"/>
              </a:rPr>
              <a:pPr/>
              <a:t>104</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pPr algn="l"/>
            <a:r>
              <a:rPr lang="en-US" sz="3200" smtClean="0"/>
              <a:t>40. In a ground water system, a minimum of ________ of contact time must be provided.</a:t>
            </a:r>
          </a:p>
        </p:txBody>
      </p:sp>
      <p:sp>
        <p:nvSpPr>
          <p:cNvPr id="3" name="Content Placeholder 2"/>
          <p:cNvSpPr>
            <a:spLocks noGrp="1"/>
          </p:cNvSpPr>
          <p:nvPr>
            <p:ph idx="1"/>
          </p:nvPr>
        </p:nvSpPr>
        <p:spPr/>
        <p:txBody>
          <a:bodyPr/>
          <a:lstStyle/>
          <a:p>
            <a:pPr marL="850900" lvl="1" indent="-514350">
              <a:buFont typeface="Calibri" pitchFamily="34" charset="0"/>
              <a:buAutoNum type="alphaUcPeriod"/>
            </a:pPr>
            <a:r>
              <a:rPr lang="en-US" sz="3600" smtClean="0"/>
              <a:t>2 minutes</a:t>
            </a:r>
          </a:p>
          <a:p>
            <a:pPr marL="850900" lvl="1" indent="-514350">
              <a:buFont typeface="Calibri" pitchFamily="34" charset="0"/>
              <a:buAutoNum type="alphaUcPeriod"/>
            </a:pPr>
            <a:r>
              <a:rPr lang="en-US" sz="3600" smtClean="0"/>
              <a:t>10 minutes</a:t>
            </a:r>
          </a:p>
          <a:p>
            <a:pPr marL="850900" lvl="1" indent="-514350">
              <a:buFont typeface="Calibri" pitchFamily="34" charset="0"/>
              <a:buAutoNum type="alphaUcPeriod"/>
            </a:pPr>
            <a:r>
              <a:rPr lang="en-US" sz="3600" smtClean="0"/>
              <a:t>15 minutes</a:t>
            </a:r>
          </a:p>
          <a:p>
            <a:pPr marL="850900" lvl="1" indent="-514350">
              <a:buFont typeface="Calibri" pitchFamily="34" charset="0"/>
              <a:buAutoNum type="alphaUcPeriod"/>
            </a:pPr>
            <a:r>
              <a:rPr lang="en-US" sz="3600" smtClean="0"/>
              <a:t>20 minutes</a:t>
            </a:r>
          </a:p>
          <a:p>
            <a:pPr marL="850900" lvl="1" indent="-514350">
              <a:buFont typeface="Wingdings" pitchFamily="2" charset="2"/>
              <a:buNone/>
            </a:pPr>
            <a:endParaRPr lang="en-US" smtClean="0"/>
          </a:p>
          <a:p>
            <a:pPr marL="736600" indent="-514350"/>
            <a:endParaRPr lang="en-US" smtClean="0"/>
          </a:p>
        </p:txBody>
      </p:sp>
      <p:sp>
        <p:nvSpPr>
          <p:cNvPr id="9216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0AE51A78-8440-4B34-806C-E669DF726FA1}" type="slidenum">
              <a:rPr lang="en-US" sz="1400" smtClean="0">
                <a:latin typeface="Arial" charset="0"/>
              </a:rPr>
              <a:pPr/>
              <a:t>105</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pPr algn="l"/>
            <a:r>
              <a:rPr lang="en-US" sz="3200" smtClean="0"/>
              <a:t>41. General operation procedures for hypochlorite feed systems include:</a:t>
            </a:r>
          </a:p>
        </p:txBody>
      </p:sp>
      <p:sp>
        <p:nvSpPr>
          <p:cNvPr id="3" name="Content Placeholder 2"/>
          <p:cNvSpPr>
            <a:spLocks noGrp="1"/>
          </p:cNvSpPr>
          <p:nvPr>
            <p:ph idx="1"/>
          </p:nvPr>
        </p:nvSpPr>
        <p:spPr/>
        <p:txBody>
          <a:bodyPr/>
          <a:lstStyle/>
          <a:p>
            <a:pPr marL="850900" lvl="1" indent="-514350">
              <a:buFont typeface="Calibri" pitchFamily="34" charset="0"/>
              <a:buAutoNum type="alphaUcPeriod"/>
            </a:pPr>
            <a:r>
              <a:rPr lang="en-US" smtClean="0"/>
              <a:t>Verifying operation of the chemical transfer pumps</a:t>
            </a:r>
          </a:p>
          <a:p>
            <a:pPr marL="850900" lvl="1" indent="-514350">
              <a:buFont typeface="Calibri" pitchFamily="34" charset="0"/>
              <a:buAutoNum type="alphaUcPeriod"/>
            </a:pPr>
            <a:r>
              <a:rPr lang="en-US" smtClean="0"/>
              <a:t>Verifying the chemical supplies on-hand</a:t>
            </a:r>
          </a:p>
          <a:p>
            <a:pPr marL="850900" lvl="1" indent="-514350">
              <a:buFont typeface="Calibri" pitchFamily="34" charset="0"/>
              <a:buAutoNum type="alphaUcPeriod"/>
            </a:pPr>
            <a:r>
              <a:rPr lang="en-US" smtClean="0"/>
              <a:t>Cleaning and lubricating equipment in accordance with manufacturer’s recommendations</a:t>
            </a:r>
          </a:p>
          <a:p>
            <a:pPr marL="850900" lvl="1" indent="-514350">
              <a:buFont typeface="Calibri" pitchFamily="34" charset="0"/>
              <a:buAutoNum type="alphaUcPeriod"/>
            </a:pPr>
            <a:r>
              <a:rPr lang="en-US" smtClean="0"/>
              <a:t>All of the above</a:t>
            </a:r>
          </a:p>
          <a:p>
            <a:endParaRPr lang="en-US" smtClean="0"/>
          </a:p>
        </p:txBody>
      </p:sp>
      <p:sp>
        <p:nvSpPr>
          <p:cNvPr id="9318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B7871343-2021-4DC0-89DB-96EFB7E8CF92}" type="slidenum">
              <a:rPr lang="en-US" sz="1400" smtClean="0">
                <a:latin typeface="Arial" charset="0"/>
              </a:rPr>
              <a:pPr/>
              <a:t>106</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pPr algn="l"/>
            <a:r>
              <a:rPr lang="en-US" sz="3200" smtClean="0"/>
              <a:t>42. Drinking water systems can reduce THM formation by:</a:t>
            </a:r>
          </a:p>
        </p:txBody>
      </p:sp>
      <p:sp>
        <p:nvSpPr>
          <p:cNvPr id="3" name="Content Placeholder 2"/>
          <p:cNvSpPr>
            <a:spLocks noGrp="1"/>
          </p:cNvSpPr>
          <p:nvPr>
            <p:ph idx="1"/>
          </p:nvPr>
        </p:nvSpPr>
        <p:spPr/>
        <p:txBody>
          <a:bodyPr/>
          <a:lstStyle/>
          <a:p>
            <a:pPr marL="850900" lvl="1" indent="-514350">
              <a:buFont typeface="Calibri" pitchFamily="34" charset="0"/>
              <a:buAutoNum type="alphaUcPeriod"/>
            </a:pPr>
            <a:r>
              <a:rPr lang="en-US" smtClean="0"/>
              <a:t>Reducing the organic material before chlorinating the water.</a:t>
            </a:r>
          </a:p>
          <a:p>
            <a:pPr marL="850900" lvl="1" indent="-514350">
              <a:buFont typeface="Calibri" pitchFamily="34" charset="0"/>
              <a:buAutoNum type="alphaUcPeriod"/>
            </a:pPr>
            <a:r>
              <a:rPr lang="en-US" smtClean="0"/>
              <a:t>Optimizing the chlorine dosage.</a:t>
            </a:r>
          </a:p>
          <a:p>
            <a:pPr marL="850900" lvl="1" indent="-514350">
              <a:buFont typeface="Calibri" pitchFamily="34" charset="0"/>
              <a:buAutoNum type="alphaUcPeriod"/>
            </a:pPr>
            <a:r>
              <a:rPr lang="en-US" smtClean="0"/>
              <a:t>Changing the point of chlorine addition in the treatment series.</a:t>
            </a:r>
          </a:p>
          <a:p>
            <a:pPr marL="850900" lvl="1" indent="-514350">
              <a:buFont typeface="Calibri" pitchFamily="34" charset="0"/>
              <a:buAutoNum type="alphaUcPeriod"/>
            </a:pPr>
            <a:r>
              <a:rPr lang="en-US" smtClean="0"/>
              <a:t>All of the above</a:t>
            </a:r>
          </a:p>
          <a:p>
            <a:pPr marL="736600" indent="-514350"/>
            <a:endParaRPr lang="en-US" smtClean="0"/>
          </a:p>
        </p:txBody>
      </p:sp>
      <p:sp>
        <p:nvSpPr>
          <p:cNvPr id="9421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D3B47848-196F-4748-A751-103ECBB70062}" type="slidenum">
              <a:rPr lang="en-US" sz="1400" smtClean="0">
                <a:latin typeface="Arial" charset="0"/>
              </a:rPr>
              <a:pPr/>
              <a:t>107</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pPr algn="l"/>
            <a:r>
              <a:rPr lang="en-US" sz="3200" smtClean="0"/>
              <a:t>43. A condition that occurs in a tank or basin when some of the water travels faster than the rest of the flowing water:</a:t>
            </a:r>
          </a:p>
        </p:txBody>
      </p:sp>
      <p:sp>
        <p:nvSpPr>
          <p:cNvPr id="3" name="Content Placeholder 2"/>
          <p:cNvSpPr>
            <a:spLocks noGrp="1"/>
          </p:cNvSpPr>
          <p:nvPr>
            <p:ph idx="1"/>
          </p:nvPr>
        </p:nvSpPr>
        <p:spPr/>
        <p:txBody>
          <a:bodyPr/>
          <a:lstStyle/>
          <a:p>
            <a:pPr marL="850900" lvl="1" indent="-514350">
              <a:buFont typeface="Calibri" pitchFamily="34" charset="0"/>
              <a:buAutoNum type="alphaUcPeriod"/>
            </a:pPr>
            <a:r>
              <a:rPr lang="en-US" smtClean="0"/>
              <a:t>Overflowing</a:t>
            </a:r>
          </a:p>
          <a:p>
            <a:pPr marL="850900" lvl="1" indent="-514350">
              <a:buFont typeface="Calibri" pitchFamily="34" charset="0"/>
              <a:buAutoNum type="alphaUcPeriod"/>
            </a:pPr>
            <a:r>
              <a:rPr lang="en-US" smtClean="0"/>
              <a:t>Short-Circuiting</a:t>
            </a:r>
          </a:p>
          <a:p>
            <a:pPr marL="850900" lvl="1" indent="-514350">
              <a:buFont typeface="Calibri" pitchFamily="34" charset="0"/>
              <a:buAutoNum type="alphaUcPeriod"/>
            </a:pPr>
            <a:r>
              <a:rPr lang="en-US" smtClean="0"/>
              <a:t>Simulate-Flow</a:t>
            </a:r>
          </a:p>
          <a:p>
            <a:pPr marL="850900" lvl="1" indent="-514350">
              <a:buFont typeface="Calibri" pitchFamily="34" charset="0"/>
              <a:buAutoNum type="alphaUcPeriod"/>
            </a:pPr>
            <a:r>
              <a:rPr lang="en-US" smtClean="0"/>
              <a:t>None of the above</a:t>
            </a:r>
          </a:p>
          <a:p>
            <a:endParaRPr lang="en-US" smtClean="0"/>
          </a:p>
        </p:txBody>
      </p:sp>
      <p:sp>
        <p:nvSpPr>
          <p:cNvPr id="9523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9009E035-22EC-4051-95C5-7F7700679C1C}" type="slidenum">
              <a:rPr lang="en-US" sz="1400" smtClean="0">
                <a:latin typeface="Arial" charset="0"/>
              </a:rPr>
              <a:pPr/>
              <a:t>108</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pPr algn="l"/>
            <a:r>
              <a:rPr lang="en-US" sz="3200" smtClean="0"/>
              <a:t>44. The ______________ _______________ determines how a chemical will be added to the water and could be expressed in mL/min.</a:t>
            </a:r>
          </a:p>
        </p:txBody>
      </p:sp>
      <p:sp>
        <p:nvSpPr>
          <p:cNvPr id="3" name="Content Placeholder 2"/>
          <p:cNvSpPr>
            <a:spLocks noGrp="1"/>
          </p:cNvSpPr>
          <p:nvPr>
            <p:ph idx="1"/>
          </p:nvPr>
        </p:nvSpPr>
        <p:spPr/>
        <p:txBody>
          <a:bodyPr/>
          <a:lstStyle/>
          <a:p>
            <a:pPr marL="850900" lvl="1" indent="-514350">
              <a:buFont typeface="Calibri" pitchFamily="34" charset="0"/>
              <a:buAutoNum type="alphaUcPeriod"/>
            </a:pPr>
            <a:r>
              <a:rPr lang="en-US" sz="3200" smtClean="0"/>
              <a:t>Feed Rate</a:t>
            </a:r>
          </a:p>
          <a:p>
            <a:pPr marL="850900" lvl="1" indent="-514350">
              <a:buFont typeface="Calibri" pitchFamily="34" charset="0"/>
              <a:buAutoNum type="alphaUcPeriod"/>
            </a:pPr>
            <a:r>
              <a:rPr lang="en-US" sz="3200" smtClean="0"/>
              <a:t>Pump Flow</a:t>
            </a:r>
          </a:p>
          <a:p>
            <a:pPr marL="850900" lvl="1" indent="-514350">
              <a:buFont typeface="Calibri" pitchFamily="34" charset="0"/>
              <a:buAutoNum type="alphaUcPeriod"/>
            </a:pPr>
            <a:r>
              <a:rPr lang="en-US" sz="3200" smtClean="0"/>
              <a:t>Calibration Rate</a:t>
            </a:r>
          </a:p>
          <a:p>
            <a:pPr marL="850900" lvl="1" indent="-514350">
              <a:buFont typeface="Calibri" pitchFamily="34" charset="0"/>
              <a:buAutoNum type="alphaUcPeriod"/>
            </a:pPr>
            <a:r>
              <a:rPr lang="en-US" sz="3200" smtClean="0"/>
              <a:t>Flow Zone</a:t>
            </a:r>
          </a:p>
          <a:p>
            <a:pPr marL="850900" lvl="1" indent="-514350">
              <a:buFont typeface="Wingdings" pitchFamily="2" charset="2"/>
              <a:buNone/>
            </a:pPr>
            <a:endParaRPr lang="en-US" smtClean="0"/>
          </a:p>
          <a:p>
            <a:endParaRPr lang="en-US" smtClean="0"/>
          </a:p>
        </p:txBody>
      </p:sp>
      <p:sp>
        <p:nvSpPr>
          <p:cNvPr id="962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80B9AD62-0A10-4D95-BB01-1C01510C9CD3}" type="slidenum">
              <a:rPr lang="en-US" sz="1400" smtClean="0">
                <a:latin typeface="Arial" charset="0"/>
              </a:rPr>
              <a:pPr/>
              <a:t>109</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400176"/>
            <a:ext cx="8229600" cy="4725988"/>
          </a:xfrm>
        </p:spPr>
        <p:txBody>
          <a:bodyPr/>
          <a:lstStyle/>
          <a:p>
            <a:pPr marL="0" indent="0">
              <a:buNone/>
            </a:pPr>
            <a:r>
              <a:rPr lang="en-US" b="1" dirty="0" smtClean="0"/>
              <a:t>Workbook page 1-8</a:t>
            </a:r>
          </a:p>
          <a:p>
            <a:r>
              <a:rPr lang="en-US" dirty="0" smtClean="0"/>
              <a:t>Sodium Hypochlorite (liquid) Stability:</a:t>
            </a:r>
          </a:p>
          <a:p>
            <a:pPr lvl="1"/>
            <a:r>
              <a:rPr lang="en-US" dirty="0" smtClean="0"/>
              <a:t>Concentration </a:t>
            </a:r>
          </a:p>
          <a:p>
            <a:pPr lvl="1"/>
            <a:r>
              <a:rPr lang="en-US" dirty="0" smtClean="0"/>
              <a:t>heat </a:t>
            </a:r>
          </a:p>
          <a:p>
            <a:pPr lvl="1"/>
            <a:r>
              <a:rPr lang="en-US" dirty="0"/>
              <a:t>storage time (30 day limit) </a:t>
            </a:r>
          </a:p>
          <a:p>
            <a:pPr lvl="1"/>
            <a:r>
              <a:rPr lang="en-US" dirty="0" smtClean="0"/>
              <a:t>light </a:t>
            </a:r>
          </a:p>
          <a:p>
            <a:pPr lvl="1"/>
            <a:r>
              <a:rPr lang="en-US" dirty="0" smtClean="0"/>
              <a:t>heavy metals</a:t>
            </a:r>
          </a:p>
        </p:txBody>
      </p:sp>
      <p:sp>
        <p:nvSpPr>
          <p:cNvPr id="5" name="Title 4"/>
          <p:cNvSpPr>
            <a:spLocks noGrp="1"/>
          </p:cNvSpPr>
          <p:nvPr>
            <p:ph type="title"/>
          </p:nvPr>
        </p:nvSpPr>
        <p:spPr/>
        <p:txBody>
          <a:bodyPr/>
          <a:lstStyle/>
          <a:p>
            <a:r>
              <a:rPr lang="en-US" dirty="0" smtClean="0"/>
              <a:t>Stability</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solidFill>
                  <a:prstClr val="black">
                    <a:tint val="75000"/>
                  </a:prstClr>
                </a:solidFill>
              </a:rPr>
              <a:pPr>
                <a:defRPr/>
              </a:pPr>
              <a:t>11</a:t>
            </a:fld>
            <a:endParaRPr lang="en-US" dirty="0">
              <a:solidFill>
                <a:prstClr val="black">
                  <a:tint val="75000"/>
                </a:prstClr>
              </a:solidFill>
            </a:endParaRPr>
          </a:p>
        </p:txBody>
      </p:sp>
      <p:pic>
        <p:nvPicPr>
          <p:cNvPr id="43010" name="Picture 2" descr="C:\Users\wmcnamara\AppData\Local\Microsoft\Windows\Temporary Internet Files\Content.IE5\FQ3WSI36\MC900445772[1].wm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18480" y="2687040"/>
            <a:ext cx="1667870" cy="1265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7197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pPr algn="l"/>
            <a:r>
              <a:rPr lang="en-US" sz="3200" smtClean="0"/>
              <a:t>45. 3 hours is how many minutes?</a:t>
            </a:r>
          </a:p>
        </p:txBody>
      </p:sp>
      <p:sp>
        <p:nvSpPr>
          <p:cNvPr id="3" name="Content Placeholder 2"/>
          <p:cNvSpPr>
            <a:spLocks noGrp="1"/>
          </p:cNvSpPr>
          <p:nvPr>
            <p:ph idx="1"/>
          </p:nvPr>
        </p:nvSpPr>
        <p:spPr/>
        <p:txBody>
          <a:bodyPr/>
          <a:lstStyle/>
          <a:p>
            <a:pPr marL="850900" lvl="1" indent="-514350">
              <a:buFont typeface="Calibri" pitchFamily="34" charset="0"/>
              <a:buAutoNum type="alphaUcPeriod"/>
            </a:pPr>
            <a:r>
              <a:rPr lang="en-US" sz="3200" smtClean="0"/>
              <a:t>30 minutes</a:t>
            </a:r>
          </a:p>
          <a:p>
            <a:pPr marL="850900" lvl="1" indent="-514350">
              <a:buFont typeface="Calibri" pitchFamily="34" charset="0"/>
              <a:buAutoNum type="alphaUcPeriod"/>
            </a:pPr>
            <a:r>
              <a:rPr lang="en-US" sz="3200" smtClean="0"/>
              <a:t>60 minutes</a:t>
            </a:r>
          </a:p>
          <a:p>
            <a:pPr marL="850900" lvl="1" indent="-514350">
              <a:buFont typeface="Calibri" pitchFamily="34" charset="0"/>
              <a:buAutoNum type="alphaUcPeriod"/>
            </a:pPr>
            <a:r>
              <a:rPr lang="en-US" sz="3200" smtClean="0"/>
              <a:t>120 minutes</a:t>
            </a:r>
          </a:p>
          <a:p>
            <a:pPr marL="850900" lvl="1" indent="-514350">
              <a:buFont typeface="Calibri" pitchFamily="34" charset="0"/>
              <a:buAutoNum type="alphaUcPeriod"/>
            </a:pPr>
            <a:r>
              <a:rPr lang="en-US" sz="3200" smtClean="0"/>
              <a:t>180 minutes</a:t>
            </a:r>
          </a:p>
          <a:p>
            <a:endParaRPr lang="en-US" smtClean="0"/>
          </a:p>
        </p:txBody>
      </p:sp>
      <p:sp>
        <p:nvSpPr>
          <p:cNvPr id="9728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B33EC49A-07B7-4417-8635-BC4AE5D654EA}" type="slidenum">
              <a:rPr lang="en-US" sz="1400" smtClean="0">
                <a:latin typeface="Arial" charset="0"/>
              </a:rPr>
              <a:pPr/>
              <a:t>110</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pPr algn="l"/>
            <a:r>
              <a:rPr lang="en-US" sz="3200" smtClean="0"/>
              <a:t>46. The amount of chlorine needed to satisfy the chlorine demand plus the amount of chlorine needed as a residual for disinfection:</a:t>
            </a:r>
          </a:p>
        </p:txBody>
      </p:sp>
      <p:sp>
        <p:nvSpPr>
          <p:cNvPr id="3" name="Content Placeholder 2"/>
          <p:cNvSpPr>
            <a:spLocks noGrp="1"/>
          </p:cNvSpPr>
          <p:nvPr>
            <p:ph idx="1"/>
          </p:nvPr>
        </p:nvSpPr>
        <p:spPr/>
        <p:txBody>
          <a:bodyPr/>
          <a:lstStyle/>
          <a:p>
            <a:pPr marL="850900" lvl="1" indent="-514350">
              <a:buFont typeface="Calibri" pitchFamily="34" charset="0"/>
              <a:buAutoNum type="alphaUcPeriod"/>
            </a:pPr>
            <a:r>
              <a:rPr lang="en-US" smtClean="0"/>
              <a:t>Chlorine Dose</a:t>
            </a:r>
          </a:p>
          <a:p>
            <a:pPr marL="850900" lvl="1" indent="-514350">
              <a:buFont typeface="Calibri" pitchFamily="34" charset="0"/>
              <a:buAutoNum type="alphaUcPeriod"/>
            </a:pPr>
            <a:r>
              <a:rPr lang="en-US" smtClean="0"/>
              <a:t>Chlorine Residual</a:t>
            </a:r>
          </a:p>
          <a:p>
            <a:pPr marL="850900" lvl="1" indent="-514350">
              <a:buFont typeface="Calibri" pitchFamily="34" charset="0"/>
              <a:buAutoNum type="alphaUcPeriod"/>
            </a:pPr>
            <a:r>
              <a:rPr lang="en-US" smtClean="0"/>
              <a:t>Chlorine Demand</a:t>
            </a:r>
          </a:p>
          <a:p>
            <a:pPr marL="850900" lvl="1" indent="-514350">
              <a:buFont typeface="Calibri" pitchFamily="34" charset="0"/>
              <a:buAutoNum type="alphaUcPeriod"/>
            </a:pPr>
            <a:r>
              <a:rPr lang="en-US" smtClean="0"/>
              <a:t>None of the above</a:t>
            </a:r>
          </a:p>
          <a:p>
            <a:pPr marL="736600" indent="-514350">
              <a:buFont typeface="Calibri" pitchFamily="34" charset="0"/>
              <a:buAutoNum type="alphaUcPeriod"/>
            </a:pPr>
            <a:endParaRPr lang="en-US" smtClean="0"/>
          </a:p>
        </p:txBody>
      </p:sp>
      <p:sp>
        <p:nvSpPr>
          <p:cNvPr id="9830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14C8B7D8-7C20-41E7-B8B5-C875DBBC1EBD}" type="slidenum">
              <a:rPr lang="en-US" sz="1400" smtClean="0">
                <a:latin typeface="Arial" charset="0"/>
              </a:rPr>
              <a:pPr/>
              <a:t>111</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pPr algn="l"/>
            <a:r>
              <a:rPr lang="en-US" sz="3200" smtClean="0"/>
              <a:t>47. A regular preventative maintenance program for equipment is:</a:t>
            </a:r>
          </a:p>
        </p:txBody>
      </p:sp>
      <p:sp>
        <p:nvSpPr>
          <p:cNvPr id="3" name="Content Placeholder 2"/>
          <p:cNvSpPr>
            <a:spLocks noGrp="1"/>
          </p:cNvSpPr>
          <p:nvPr>
            <p:ph idx="1"/>
          </p:nvPr>
        </p:nvSpPr>
        <p:spPr/>
        <p:txBody>
          <a:bodyPr/>
          <a:lstStyle/>
          <a:p>
            <a:pPr marL="850900" lvl="1" indent="-514350">
              <a:buFont typeface="Calibri" pitchFamily="34" charset="0"/>
              <a:buAutoNum type="alphaUcPeriod"/>
            </a:pPr>
            <a:r>
              <a:rPr lang="en-US" smtClean="0"/>
              <a:t>In the manufacturer’s specifications</a:t>
            </a:r>
          </a:p>
          <a:p>
            <a:pPr marL="850900" lvl="1" indent="-514350">
              <a:buFont typeface="Calibri" pitchFamily="34" charset="0"/>
              <a:buAutoNum type="alphaUcPeriod"/>
            </a:pPr>
            <a:r>
              <a:rPr lang="en-US" smtClean="0"/>
              <a:t>Not needed</a:t>
            </a:r>
          </a:p>
          <a:p>
            <a:pPr marL="850900" lvl="1" indent="-514350">
              <a:buFont typeface="Calibri" pitchFamily="34" charset="0"/>
              <a:buAutoNum type="alphaUcPeriod"/>
            </a:pPr>
            <a:r>
              <a:rPr lang="en-US" smtClean="0"/>
              <a:t>Developed when equipment shows signs it needs repaired</a:t>
            </a:r>
          </a:p>
          <a:p>
            <a:pPr marL="850900" lvl="1" indent="-514350">
              <a:buFont typeface="Calibri" pitchFamily="34" charset="0"/>
              <a:buAutoNum type="alphaUcPeriod"/>
            </a:pPr>
            <a:r>
              <a:rPr lang="en-US" smtClean="0"/>
              <a:t>Regularly modified by system staff</a:t>
            </a:r>
          </a:p>
          <a:p>
            <a:pPr marL="736600" indent="-514350"/>
            <a:endParaRPr lang="en-US" smtClean="0"/>
          </a:p>
        </p:txBody>
      </p:sp>
      <p:sp>
        <p:nvSpPr>
          <p:cNvPr id="9933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29CA6D79-FF21-4D4C-BDDC-ACCC316C21EE}" type="slidenum">
              <a:rPr lang="en-US" sz="1400" smtClean="0">
                <a:latin typeface="Arial" charset="0"/>
              </a:rPr>
              <a:pPr/>
              <a:t>112</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pPr algn="l"/>
            <a:r>
              <a:rPr lang="en-US" sz="3200" smtClean="0"/>
              <a:t>48. Calcium hypochlorite will lose _____________of available chlorine per year.</a:t>
            </a:r>
          </a:p>
        </p:txBody>
      </p:sp>
      <p:sp>
        <p:nvSpPr>
          <p:cNvPr id="3" name="Content Placeholder 2"/>
          <p:cNvSpPr>
            <a:spLocks noGrp="1"/>
          </p:cNvSpPr>
          <p:nvPr>
            <p:ph idx="1"/>
          </p:nvPr>
        </p:nvSpPr>
        <p:spPr/>
        <p:txBody>
          <a:bodyPr/>
          <a:lstStyle/>
          <a:p>
            <a:pPr marL="850900" lvl="1" indent="-514350">
              <a:buFont typeface="Calibri" pitchFamily="34" charset="0"/>
              <a:buAutoNum type="alphaUcPeriod"/>
            </a:pPr>
            <a:r>
              <a:rPr lang="en-US" smtClean="0"/>
              <a:t>1-2%</a:t>
            </a:r>
          </a:p>
          <a:p>
            <a:pPr marL="850900" lvl="1" indent="-514350">
              <a:buFont typeface="Calibri" pitchFamily="34" charset="0"/>
              <a:buAutoNum type="alphaUcPeriod"/>
            </a:pPr>
            <a:r>
              <a:rPr lang="en-US" smtClean="0"/>
              <a:t>3-5%</a:t>
            </a:r>
          </a:p>
          <a:p>
            <a:pPr marL="850900" lvl="1" indent="-514350">
              <a:buFont typeface="Calibri" pitchFamily="34" charset="0"/>
              <a:buAutoNum type="alphaUcPeriod"/>
            </a:pPr>
            <a:r>
              <a:rPr lang="en-US" smtClean="0"/>
              <a:t>7-8%</a:t>
            </a:r>
          </a:p>
          <a:p>
            <a:pPr marL="850900" lvl="1" indent="-514350">
              <a:buFont typeface="Calibri" pitchFamily="34" charset="0"/>
              <a:buAutoNum type="alphaUcPeriod"/>
            </a:pPr>
            <a:r>
              <a:rPr lang="en-US" smtClean="0"/>
              <a:t>10-12%</a:t>
            </a:r>
          </a:p>
          <a:p>
            <a:pPr marL="736600" indent="-514350">
              <a:buFont typeface="Calibri" pitchFamily="34" charset="0"/>
              <a:buAutoNum type="alphaUcPeriod"/>
            </a:pPr>
            <a:endParaRPr lang="en-US" smtClean="0"/>
          </a:p>
        </p:txBody>
      </p:sp>
      <p:sp>
        <p:nvSpPr>
          <p:cNvPr id="10035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7B64F441-96EB-42F9-B9D6-20C5C91DEB56}" type="slidenum">
              <a:rPr lang="en-US" sz="1400" smtClean="0">
                <a:latin typeface="Arial" charset="0"/>
              </a:rPr>
              <a:pPr/>
              <a:t>113</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pPr algn="l"/>
            <a:r>
              <a:rPr lang="en-US" sz="3200" smtClean="0"/>
              <a:t>49. A residual in the form of _______________ _______________ residual chlorine has the highest disinfecting ability.</a:t>
            </a:r>
          </a:p>
        </p:txBody>
      </p:sp>
      <p:sp>
        <p:nvSpPr>
          <p:cNvPr id="3" name="Content Placeholder 2"/>
          <p:cNvSpPr>
            <a:spLocks noGrp="1"/>
          </p:cNvSpPr>
          <p:nvPr>
            <p:ph idx="1"/>
          </p:nvPr>
        </p:nvSpPr>
        <p:spPr/>
        <p:txBody>
          <a:bodyPr/>
          <a:lstStyle/>
          <a:p>
            <a:pPr marL="850900" lvl="1" indent="-514350">
              <a:buFont typeface="Calibri" pitchFamily="34" charset="0"/>
              <a:buAutoNum type="alphaUcPeriod"/>
            </a:pPr>
            <a:r>
              <a:rPr lang="en-US" sz="3200" smtClean="0"/>
              <a:t>Combined available</a:t>
            </a:r>
          </a:p>
          <a:p>
            <a:pPr marL="850900" lvl="1" indent="-514350">
              <a:buFont typeface="Calibri" pitchFamily="34" charset="0"/>
              <a:buAutoNum type="alphaUcPeriod"/>
            </a:pPr>
            <a:r>
              <a:rPr lang="en-US" sz="3200" smtClean="0"/>
              <a:t>Total available</a:t>
            </a:r>
          </a:p>
          <a:p>
            <a:pPr marL="850900" lvl="1" indent="-514350">
              <a:buFont typeface="Calibri" pitchFamily="34" charset="0"/>
              <a:buAutoNum type="alphaUcPeriod"/>
            </a:pPr>
            <a:r>
              <a:rPr lang="en-US" sz="3200" smtClean="0"/>
              <a:t>Minimum available</a:t>
            </a:r>
          </a:p>
          <a:p>
            <a:pPr marL="850900" lvl="1" indent="-514350">
              <a:buFont typeface="Calibri" pitchFamily="34" charset="0"/>
              <a:buAutoNum type="alphaUcPeriod"/>
            </a:pPr>
            <a:r>
              <a:rPr lang="en-US" sz="3200" smtClean="0"/>
              <a:t>Free available</a:t>
            </a:r>
          </a:p>
          <a:p>
            <a:pPr marL="850900" lvl="1" indent="-514350">
              <a:buFont typeface="Wingdings" pitchFamily="2" charset="2"/>
              <a:buNone/>
            </a:pPr>
            <a:endParaRPr lang="en-US" smtClean="0"/>
          </a:p>
          <a:p>
            <a:endParaRPr lang="en-US" smtClean="0"/>
          </a:p>
        </p:txBody>
      </p:sp>
      <p:sp>
        <p:nvSpPr>
          <p:cNvPr id="10138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988258D9-33E9-42DC-B001-A746DD254390}" type="slidenum">
              <a:rPr lang="en-US" sz="1400" smtClean="0">
                <a:latin typeface="Arial" charset="0"/>
              </a:rPr>
              <a:pPr/>
              <a:t>114</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pPr algn="l"/>
            <a:r>
              <a:rPr lang="en-US" sz="3200" smtClean="0"/>
              <a:t>50. ______________ assures safe and healthful working conditions for men and women.</a:t>
            </a:r>
          </a:p>
        </p:txBody>
      </p:sp>
      <p:sp>
        <p:nvSpPr>
          <p:cNvPr id="3" name="Content Placeholder 2"/>
          <p:cNvSpPr>
            <a:spLocks noGrp="1"/>
          </p:cNvSpPr>
          <p:nvPr>
            <p:ph idx="1"/>
          </p:nvPr>
        </p:nvSpPr>
        <p:spPr/>
        <p:txBody>
          <a:bodyPr/>
          <a:lstStyle/>
          <a:p>
            <a:pPr marL="850900" lvl="1" indent="-514350">
              <a:buFont typeface="Calibri" pitchFamily="34" charset="0"/>
              <a:buAutoNum type="alphaUcPeriod"/>
            </a:pPr>
            <a:r>
              <a:rPr lang="en-US" sz="3200" smtClean="0"/>
              <a:t>EPA</a:t>
            </a:r>
          </a:p>
          <a:p>
            <a:pPr marL="850900" lvl="1" indent="-514350">
              <a:buFont typeface="Calibri" pitchFamily="34" charset="0"/>
              <a:buAutoNum type="alphaUcPeriod"/>
            </a:pPr>
            <a:r>
              <a:rPr lang="en-US" sz="3200" smtClean="0"/>
              <a:t>RSPS</a:t>
            </a:r>
          </a:p>
          <a:p>
            <a:pPr marL="850900" lvl="1" indent="-514350">
              <a:buFont typeface="Calibri" pitchFamily="34" charset="0"/>
              <a:buAutoNum type="alphaUcPeriod"/>
            </a:pPr>
            <a:r>
              <a:rPr lang="en-US" sz="3200" smtClean="0"/>
              <a:t>OSHA</a:t>
            </a:r>
          </a:p>
          <a:p>
            <a:pPr marL="850900" lvl="1" indent="-514350">
              <a:buFont typeface="Calibri" pitchFamily="34" charset="0"/>
              <a:buAutoNum type="alphaUcPeriod"/>
            </a:pPr>
            <a:r>
              <a:rPr lang="en-US" sz="3200" smtClean="0"/>
              <a:t>NIOSH</a:t>
            </a:r>
          </a:p>
          <a:p>
            <a:pPr marL="850900" lvl="1" indent="-514350">
              <a:buFont typeface="Wingdings" pitchFamily="2" charset="2"/>
              <a:buNone/>
            </a:pPr>
            <a:endParaRPr lang="en-US" smtClean="0"/>
          </a:p>
          <a:p>
            <a:endParaRPr lang="en-US" smtClean="0"/>
          </a:p>
        </p:txBody>
      </p:sp>
      <p:sp>
        <p:nvSpPr>
          <p:cNvPr id="10240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DD3C1926-DFE9-4906-9812-E6E954F5F2D5}" type="slidenum">
              <a:rPr lang="en-US" sz="1400" smtClean="0">
                <a:latin typeface="Arial" charset="0"/>
              </a:rPr>
              <a:pPr/>
              <a:t>115</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marL="0" indent="0" algn="ctr" fontAlgn="auto">
              <a:spcAft>
                <a:spcPts val="0"/>
              </a:spcAft>
              <a:buNone/>
              <a:defRPr/>
            </a:pPr>
            <a:r>
              <a:rPr lang="en-US" dirty="0" smtClean="0"/>
              <a:t>Review a little each day.</a:t>
            </a:r>
          </a:p>
          <a:p>
            <a:pPr marL="0" indent="0" algn="ctr" fontAlgn="auto">
              <a:spcAft>
                <a:spcPts val="0"/>
              </a:spcAft>
              <a:buNone/>
              <a:defRPr/>
            </a:pPr>
            <a:endParaRPr lang="en-US" dirty="0" smtClean="0"/>
          </a:p>
          <a:p>
            <a:pPr marL="0" indent="0" algn="ctr" fontAlgn="auto">
              <a:spcAft>
                <a:spcPts val="0"/>
              </a:spcAft>
              <a:buNone/>
              <a:defRPr/>
            </a:pPr>
            <a:r>
              <a:rPr lang="en-US" dirty="0" smtClean="0"/>
              <a:t>Study, study, study!</a:t>
            </a:r>
          </a:p>
          <a:p>
            <a:pPr algn="ctr" fontAlgn="auto">
              <a:spcAft>
                <a:spcPts val="0"/>
              </a:spcAft>
              <a:buFont typeface="Arial" pitchFamily="34" charset="0"/>
              <a:buChar char="•"/>
              <a:defRPr/>
            </a:pPr>
            <a:endParaRPr lang="en-US" dirty="0" smtClean="0"/>
          </a:p>
          <a:p>
            <a:pPr marL="0" indent="0" algn="ctr" fontAlgn="auto">
              <a:spcAft>
                <a:spcPts val="0"/>
              </a:spcAft>
              <a:buFont typeface="Arial" charset="0"/>
              <a:buNone/>
              <a:defRPr/>
            </a:pPr>
            <a:endParaRPr lang="en-US" dirty="0"/>
          </a:p>
        </p:txBody>
      </p:sp>
      <p:sp>
        <p:nvSpPr>
          <p:cNvPr id="103428" name="Slide Number Placeholder 3"/>
          <p:cNvSpPr>
            <a:spLocks noGrp="1"/>
          </p:cNvSpPr>
          <p:nvPr>
            <p:ph type="sldNum" sz="quarter" idx="10"/>
          </p:nvPr>
        </p:nvSpPr>
        <p:spPr bwMode="auto">
          <a:xfrm>
            <a:off x="4133850" y="63849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F7BAA922-CE69-4FC4-BF7C-4054832B398A}" type="slidenum">
              <a:rPr lang="en-US" sz="1400" smtClean="0">
                <a:latin typeface="Arial" charset="0"/>
              </a:rPr>
              <a:pPr/>
              <a:t>116</a:t>
            </a:fld>
            <a:endParaRPr lang="en-US" sz="1400" dirty="0" smtClean="0">
              <a:latin typeface="Arial" charset="0"/>
            </a:endParaRPr>
          </a:p>
        </p:txBody>
      </p:sp>
      <p:sp>
        <p:nvSpPr>
          <p:cNvPr id="2" name="Title 1"/>
          <p:cNvSpPr>
            <a:spLocks noGrp="1"/>
          </p:cNvSpPr>
          <p:nvPr>
            <p:ph type="title"/>
          </p:nvPr>
        </p:nvSpPr>
        <p:spPr/>
        <p:txBody>
          <a:bodyPr/>
          <a:lstStyle/>
          <a:p>
            <a:r>
              <a:rPr lang="en-US" dirty="0" smtClean="0"/>
              <a:t>Summary</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400176"/>
            <a:ext cx="8229600" cy="4725988"/>
          </a:xfrm>
        </p:spPr>
        <p:txBody>
          <a:bodyPr/>
          <a:lstStyle/>
          <a:p>
            <a:pPr marL="0" indent="0">
              <a:buNone/>
            </a:pPr>
            <a:r>
              <a:rPr lang="en-US" b="1" dirty="0" smtClean="0"/>
              <a:t>Workbook page 1-9</a:t>
            </a:r>
          </a:p>
          <a:p>
            <a:r>
              <a:rPr lang="en-US" dirty="0" smtClean="0"/>
              <a:t>Calcium Hypochlorite (dry)</a:t>
            </a:r>
          </a:p>
          <a:p>
            <a:pPr lvl="1"/>
            <a:r>
              <a:rPr lang="en-US" dirty="0" smtClean="0"/>
              <a:t>Loses 3-5% chlorine a year</a:t>
            </a:r>
          </a:p>
          <a:p>
            <a:pPr lvl="1"/>
            <a:r>
              <a:rPr lang="en-US" dirty="0" smtClean="0"/>
              <a:t>Maximum 30-60 day stock</a:t>
            </a:r>
          </a:p>
          <a:p>
            <a:pPr lvl="1"/>
            <a:r>
              <a:rPr lang="en-US" dirty="0" smtClean="0"/>
              <a:t>Heat</a:t>
            </a:r>
          </a:p>
          <a:p>
            <a:pPr lvl="1"/>
            <a:r>
              <a:rPr lang="en-US" dirty="0" smtClean="0"/>
              <a:t>Organic material</a:t>
            </a:r>
            <a:endParaRPr lang="en-US" dirty="0"/>
          </a:p>
          <a:p>
            <a:r>
              <a:rPr lang="en-US" dirty="0" smtClean="0"/>
              <a:t>Vapor Pressure</a:t>
            </a:r>
          </a:p>
          <a:p>
            <a:pPr lvl="1"/>
            <a:r>
              <a:rPr lang="en-US" dirty="0" smtClean="0"/>
              <a:t>Vent</a:t>
            </a:r>
          </a:p>
        </p:txBody>
      </p:sp>
      <p:sp>
        <p:nvSpPr>
          <p:cNvPr id="5" name="Title 4"/>
          <p:cNvSpPr>
            <a:spLocks noGrp="1"/>
          </p:cNvSpPr>
          <p:nvPr>
            <p:ph type="title"/>
          </p:nvPr>
        </p:nvSpPr>
        <p:spPr/>
        <p:txBody>
          <a:bodyPr/>
          <a:lstStyle/>
          <a:p>
            <a:r>
              <a:rPr lang="en-US" dirty="0" smtClean="0"/>
              <a:t>Stability</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solidFill>
                  <a:prstClr val="black">
                    <a:tint val="75000"/>
                  </a:prstClr>
                </a:solidFill>
              </a:rPr>
              <a:pPr>
                <a:defRPr/>
              </a:pPr>
              <a:t>12</a:t>
            </a:fld>
            <a:endParaRPr lang="en-US" dirty="0">
              <a:solidFill>
                <a:prstClr val="black">
                  <a:tint val="75000"/>
                </a:prstClr>
              </a:solidFill>
            </a:endParaRPr>
          </a:p>
        </p:txBody>
      </p:sp>
    </p:spTree>
    <p:extLst>
      <p:ext uri="{BB962C8B-B14F-4D97-AF65-F5344CB8AC3E}">
        <p14:creationId xmlns:p14="http://schemas.microsoft.com/office/powerpoint/2010/main" val="263028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p:txBody>
          <a:bodyPr/>
          <a:lstStyle/>
          <a:p>
            <a:r>
              <a:rPr lang="en-US" smtClean="0"/>
              <a:t>Turn to page 1-10 to summarize the unit key points.</a:t>
            </a:r>
          </a:p>
        </p:txBody>
      </p:sp>
      <p:sp>
        <p:nvSpPr>
          <p:cNvPr id="8194" name="Title 1"/>
          <p:cNvSpPr>
            <a:spLocks noGrp="1"/>
          </p:cNvSpPr>
          <p:nvPr>
            <p:ph type="title"/>
          </p:nvPr>
        </p:nvSpPr>
        <p:spPr/>
        <p:txBody>
          <a:bodyPr/>
          <a:lstStyle/>
          <a:p>
            <a:r>
              <a:rPr lang="en-US" sz="4000" dirty="0" smtClean="0">
                <a:solidFill>
                  <a:schemeClr val="bg1"/>
                </a:solidFill>
              </a:rPr>
              <a:t>Key Points</a:t>
            </a:r>
          </a:p>
        </p:txBody>
      </p:sp>
      <p:sp>
        <p:nvSpPr>
          <p:cNvPr id="4" name="Slide Number Placeholder 3"/>
          <p:cNvSpPr>
            <a:spLocks noGrp="1"/>
          </p:cNvSpPr>
          <p:nvPr>
            <p:ph type="sldNum" sz="quarter" idx="12"/>
          </p:nvPr>
        </p:nvSpPr>
        <p:spPr/>
        <p:txBody>
          <a:bodyPr/>
          <a:lstStyle/>
          <a:p>
            <a:pPr>
              <a:defRPr/>
            </a:pPr>
            <a:fld id="{4A38F2E9-594E-4C38-8893-BBE6FCE7EB11}" type="slidenum">
              <a:rPr lang="en-US" smtClean="0"/>
              <a:pPr>
                <a:defRPr/>
              </a:pPr>
              <a:t>13</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p:txBody>
          <a:bodyPr/>
          <a:lstStyle/>
          <a:p>
            <a:pPr marL="0" indent="0" eaLnBrk="1" hangingPunct="1">
              <a:buFont typeface="Arial" charset="0"/>
              <a:buNone/>
            </a:pPr>
            <a:r>
              <a:rPr lang="en-US" smtClean="0"/>
              <a:t>1.	List and explain two uses of hypochlorite.</a:t>
            </a:r>
          </a:p>
          <a:p>
            <a:pPr marL="0" indent="0" eaLnBrk="1" hangingPunct="1">
              <a:buFont typeface="Arial" charset="0"/>
              <a:buNone/>
            </a:pPr>
            <a:r>
              <a:rPr lang="en-US" smtClean="0"/>
              <a:t>	a.</a:t>
            </a:r>
          </a:p>
          <a:p>
            <a:pPr marL="0" indent="0" eaLnBrk="1" hangingPunct="1">
              <a:buFont typeface="Arial" charset="0"/>
              <a:buNone/>
            </a:pPr>
            <a:endParaRPr lang="en-US" smtClean="0"/>
          </a:p>
          <a:p>
            <a:pPr marL="0" indent="0" eaLnBrk="1" hangingPunct="1">
              <a:buFont typeface="Arial" charset="0"/>
              <a:buNone/>
            </a:pPr>
            <a:r>
              <a:rPr lang="en-US" smtClean="0"/>
              <a:t>	b.</a:t>
            </a:r>
          </a:p>
          <a:p>
            <a:pPr marL="0" indent="0" eaLnBrk="1" hangingPunct="1">
              <a:buFont typeface="Arial" charset="0"/>
              <a:buNone/>
            </a:pPr>
            <a:r>
              <a:rPr lang="en-US" smtClean="0"/>
              <a:t>ANS: Answers may include </a:t>
            </a:r>
            <a:r>
              <a:rPr lang="en-US" b="1" u="sng" smtClean="0"/>
              <a:t>disinfection, oxidation, and control of taste and odor.</a:t>
            </a:r>
          </a:p>
          <a:p>
            <a:pPr marL="0" indent="0" eaLnBrk="1" hangingPunct="1">
              <a:buFont typeface="Arial" charset="0"/>
              <a:buNone/>
            </a:pPr>
            <a:endParaRPr lang="en-US" smtClean="0"/>
          </a:p>
        </p:txBody>
      </p:sp>
      <p:sp>
        <p:nvSpPr>
          <p:cNvPr id="9218" name="Title 1"/>
          <p:cNvSpPr>
            <a:spLocks noGrp="1"/>
          </p:cNvSpPr>
          <p:nvPr>
            <p:ph type="title"/>
          </p:nvPr>
        </p:nvSpPr>
        <p:spPr/>
        <p:txBody>
          <a:bodyPr/>
          <a:lstStyle/>
          <a:p>
            <a:pPr eaLnBrk="1" hangingPunct="1"/>
            <a:r>
              <a:rPr lang="en-US" smtClean="0"/>
              <a:t>Unit 1 Exercise </a:t>
            </a:r>
            <a:br>
              <a:rPr lang="en-US" smtClean="0"/>
            </a:br>
            <a:endParaRPr lang="en-US" smtClean="0"/>
          </a:p>
        </p:txBody>
      </p:sp>
      <p:sp>
        <p:nvSpPr>
          <p:cNvPr id="4" name="Slide Number Placeholder 3"/>
          <p:cNvSpPr>
            <a:spLocks noGrp="1"/>
          </p:cNvSpPr>
          <p:nvPr>
            <p:ph type="sldNum" sz="quarter" idx="12"/>
          </p:nvPr>
        </p:nvSpPr>
        <p:spPr/>
        <p:txBody>
          <a:bodyPr/>
          <a:lstStyle/>
          <a:p>
            <a:pPr>
              <a:defRPr/>
            </a:pPr>
            <a:fld id="{E5B9586B-478E-471C-BAEC-5D0D8A46136E}" type="slidenum">
              <a:rPr lang="en-US" smtClean="0"/>
              <a:pPr>
                <a:defRPr/>
              </a:pPr>
              <a:t>14</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p:txBody>
          <a:bodyPr/>
          <a:lstStyle/>
          <a:p>
            <a:pPr marL="0" indent="0" eaLnBrk="1" hangingPunct="1">
              <a:buFont typeface="Arial" charset="0"/>
              <a:buNone/>
            </a:pPr>
            <a:r>
              <a:rPr lang="en-US" dirty="0" smtClean="0"/>
              <a:t>2.	Matching: Please match the chemical with the available chlorine by weight by drawing lines between the matches:</a:t>
            </a:r>
          </a:p>
          <a:p>
            <a:pPr marL="0" indent="0" eaLnBrk="1" hangingPunct="1">
              <a:buFont typeface="Arial" charset="0"/>
              <a:buNone/>
            </a:pPr>
            <a:endParaRPr lang="en-US" dirty="0" smtClean="0"/>
          </a:p>
        </p:txBody>
      </p:sp>
      <p:sp>
        <p:nvSpPr>
          <p:cNvPr id="10242" name="Title 1"/>
          <p:cNvSpPr>
            <a:spLocks noGrp="1"/>
          </p:cNvSpPr>
          <p:nvPr>
            <p:ph type="title"/>
          </p:nvPr>
        </p:nvSpPr>
        <p:spPr/>
        <p:txBody>
          <a:bodyPr/>
          <a:lstStyle/>
          <a:p>
            <a:pPr eaLnBrk="1" hangingPunct="1"/>
            <a:r>
              <a:rPr lang="en-US" smtClean="0"/>
              <a:t>Unit 1 Exercise </a:t>
            </a:r>
            <a:br>
              <a:rPr lang="en-US" smtClean="0"/>
            </a:br>
            <a:endParaRPr lang="en-US" smtClean="0"/>
          </a:p>
        </p:txBody>
      </p:sp>
      <p:sp>
        <p:nvSpPr>
          <p:cNvPr id="4" name="Slide Number Placeholder 3"/>
          <p:cNvSpPr>
            <a:spLocks noGrp="1"/>
          </p:cNvSpPr>
          <p:nvPr>
            <p:ph type="sldNum" sz="quarter" idx="12"/>
          </p:nvPr>
        </p:nvSpPr>
        <p:spPr/>
        <p:txBody>
          <a:bodyPr/>
          <a:lstStyle/>
          <a:p>
            <a:pPr>
              <a:defRPr/>
            </a:pPr>
            <a:fld id="{110FDC74-5180-4D5B-A64B-308455D260C5}" type="slidenum">
              <a:rPr lang="en-US" smtClean="0"/>
              <a:pPr>
                <a:defRPr/>
              </a:pPr>
              <a:t>15</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397226579"/>
              </p:ext>
            </p:extLst>
          </p:nvPr>
        </p:nvGraphicFramePr>
        <p:xfrm>
          <a:off x="2000250" y="2914491"/>
          <a:ext cx="4829175" cy="2948940"/>
        </p:xfrm>
        <a:graphic>
          <a:graphicData uri="http://schemas.openxmlformats.org/drawingml/2006/table">
            <a:tbl>
              <a:tblPr firstRow="1" firstCol="1" bandRow="1"/>
              <a:tblGrid>
                <a:gridCol w="2506281"/>
                <a:gridCol w="2322894"/>
              </a:tblGrid>
              <a:tr h="0">
                <a:tc>
                  <a:txBody>
                    <a:bodyPr/>
                    <a:lstStyle/>
                    <a:p>
                      <a:pPr marL="800100" marR="0" indent="-342900">
                        <a:lnSpc>
                          <a:spcPct val="150000"/>
                        </a:lnSpc>
                        <a:spcBef>
                          <a:spcPts val="0"/>
                        </a:spcBef>
                        <a:spcAft>
                          <a:spcPts val="0"/>
                        </a:spcAft>
                      </a:pPr>
                      <a:endParaRPr lang="en-US" sz="1600" b="1" u="sng" dirty="0" smtClean="0">
                        <a:effectLst/>
                        <a:latin typeface="Arial Narrow"/>
                        <a:ea typeface="Times New Roman"/>
                      </a:endParaRPr>
                    </a:p>
                    <a:p>
                      <a:pPr marL="800100" marR="0" indent="-342900">
                        <a:lnSpc>
                          <a:spcPct val="150000"/>
                        </a:lnSpc>
                        <a:spcBef>
                          <a:spcPts val="0"/>
                        </a:spcBef>
                        <a:spcAft>
                          <a:spcPts val="0"/>
                        </a:spcAft>
                      </a:pPr>
                      <a:endParaRPr lang="en-US" sz="1600" b="1" u="sng" dirty="0" smtClean="0">
                        <a:effectLst/>
                        <a:latin typeface="Arial Narrow"/>
                        <a:ea typeface="Times New Roman"/>
                      </a:endParaRPr>
                    </a:p>
                    <a:p>
                      <a:pPr marL="800100" marR="0" indent="-342900">
                        <a:lnSpc>
                          <a:spcPct val="150000"/>
                        </a:lnSpc>
                        <a:spcBef>
                          <a:spcPts val="0"/>
                        </a:spcBef>
                        <a:spcAft>
                          <a:spcPts val="0"/>
                        </a:spcAft>
                      </a:pPr>
                      <a:r>
                        <a:rPr lang="en-US" sz="1600" b="1" u="sng" dirty="0" smtClean="0">
                          <a:effectLst/>
                          <a:latin typeface="Arial Narrow"/>
                          <a:ea typeface="Times New Roman"/>
                        </a:rPr>
                        <a:t>Chemical</a:t>
                      </a:r>
                      <a:endParaRPr lang="en-US" sz="1600" dirty="0">
                        <a:effectLst/>
                        <a:latin typeface="Times New Roman"/>
                        <a:ea typeface="Times New Roman"/>
                      </a:endParaRPr>
                    </a:p>
                  </a:txBody>
                  <a:tcPr marL="68580" marR="68580" marT="0" marB="0">
                    <a:lnL>
                      <a:noFill/>
                    </a:lnL>
                    <a:lnR>
                      <a:noFill/>
                    </a:lnR>
                    <a:lnT>
                      <a:noFill/>
                    </a:lnT>
                    <a:lnB>
                      <a:noFill/>
                    </a:lnB>
                  </a:tcPr>
                </a:tc>
                <a:tc>
                  <a:txBody>
                    <a:bodyPr/>
                    <a:lstStyle/>
                    <a:p>
                      <a:pPr marL="800100" marR="0" indent="-342900">
                        <a:lnSpc>
                          <a:spcPct val="150000"/>
                        </a:lnSpc>
                        <a:spcBef>
                          <a:spcPts val="0"/>
                        </a:spcBef>
                        <a:spcAft>
                          <a:spcPts val="0"/>
                        </a:spcAft>
                      </a:pPr>
                      <a:endParaRPr lang="en-US" sz="1600" b="1" u="sng" dirty="0" smtClean="0">
                        <a:effectLst/>
                        <a:latin typeface="Arial Narrow"/>
                        <a:ea typeface="Times New Roman"/>
                      </a:endParaRPr>
                    </a:p>
                    <a:p>
                      <a:pPr marL="800100" marR="0" indent="-342900">
                        <a:lnSpc>
                          <a:spcPct val="150000"/>
                        </a:lnSpc>
                        <a:spcBef>
                          <a:spcPts val="0"/>
                        </a:spcBef>
                        <a:spcAft>
                          <a:spcPts val="0"/>
                        </a:spcAft>
                      </a:pPr>
                      <a:endParaRPr lang="en-US" sz="1600" b="1" u="sng" dirty="0" smtClean="0">
                        <a:effectLst/>
                        <a:latin typeface="Arial Narrow"/>
                        <a:ea typeface="Times New Roman"/>
                      </a:endParaRPr>
                    </a:p>
                    <a:p>
                      <a:pPr marL="800100" marR="0" indent="-342900">
                        <a:lnSpc>
                          <a:spcPct val="150000"/>
                        </a:lnSpc>
                        <a:spcBef>
                          <a:spcPts val="0"/>
                        </a:spcBef>
                        <a:spcAft>
                          <a:spcPts val="0"/>
                        </a:spcAft>
                      </a:pPr>
                      <a:r>
                        <a:rPr lang="en-US" sz="1600" b="1" u="sng" dirty="0" smtClean="0">
                          <a:effectLst/>
                          <a:latin typeface="Arial Narrow"/>
                          <a:ea typeface="Times New Roman"/>
                        </a:rPr>
                        <a:t>Available </a:t>
                      </a:r>
                      <a:r>
                        <a:rPr lang="en-US" sz="1600" b="1" u="sng" dirty="0">
                          <a:effectLst/>
                          <a:latin typeface="Arial Narrow"/>
                          <a:ea typeface="Times New Roman"/>
                        </a:rPr>
                        <a:t>Chlorine by Weight</a:t>
                      </a:r>
                      <a:endParaRPr lang="en-US" sz="1600" dirty="0">
                        <a:effectLst/>
                        <a:latin typeface="Times New Roman"/>
                        <a:ea typeface="Times New Roman"/>
                      </a:endParaRPr>
                    </a:p>
                  </a:txBody>
                  <a:tcPr marL="68580" marR="68580" marT="0" marB="0">
                    <a:lnL>
                      <a:noFill/>
                    </a:lnL>
                    <a:lnR>
                      <a:noFill/>
                    </a:lnR>
                    <a:lnT>
                      <a:noFill/>
                    </a:lnT>
                    <a:lnB>
                      <a:noFill/>
                    </a:lnB>
                  </a:tcPr>
                </a:tc>
              </a:tr>
              <a:tr h="388620">
                <a:tc>
                  <a:txBody>
                    <a:bodyPr/>
                    <a:lstStyle/>
                    <a:p>
                      <a:pPr marL="800100" marR="0" indent="-342900">
                        <a:lnSpc>
                          <a:spcPct val="150000"/>
                        </a:lnSpc>
                        <a:spcBef>
                          <a:spcPts val="0"/>
                        </a:spcBef>
                        <a:spcAft>
                          <a:spcPts val="0"/>
                        </a:spcAft>
                      </a:pPr>
                      <a:r>
                        <a:rPr lang="en-US" sz="1600" dirty="0">
                          <a:effectLst/>
                          <a:highlight>
                            <a:srgbClr val="FFFF00"/>
                          </a:highlight>
                          <a:latin typeface="Arial Narrow"/>
                          <a:ea typeface="Times New Roman"/>
                        </a:rPr>
                        <a:t>Sodium hypochlorite</a:t>
                      </a:r>
                      <a:endParaRPr lang="en-US" sz="1600" dirty="0">
                        <a:effectLst/>
                        <a:latin typeface="Times New Roman"/>
                        <a:ea typeface="Times New Roman"/>
                      </a:endParaRPr>
                    </a:p>
                  </a:txBody>
                  <a:tcPr marL="68580" marR="68580" marT="0" marB="0" anchor="b">
                    <a:lnL>
                      <a:noFill/>
                    </a:lnL>
                    <a:lnR>
                      <a:noFill/>
                    </a:lnR>
                    <a:lnT>
                      <a:noFill/>
                    </a:lnT>
                    <a:lnB>
                      <a:noFill/>
                    </a:lnB>
                  </a:tcPr>
                </a:tc>
                <a:tc>
                  <a:txBody>
                    <a:bodyPr/>
                    <a:lstStyle/>
                    <a:p>
                      <a:pPr marL="800100" marR="0" indent="-342900" algn="ctr">
                        <a:lnSpc>
                          <a:spcPct val="150000"/>
                        </a:lnSpc>
                        <a:spcBef>
                          <a:spcPts val="0"/>
                        </a:spcBef>
                        <a:spcAft>
                          <a:spcPts val="0"/>
                        </a:spcAft>
                      </a:pPr>
                      <a:r>
                        <a:rPr lang="en-US" sz="1600" dirty="0">
                          <a:effectLst/>
                          <a:latin typeface="Arial Narrow"/>
                          <a:ea typeface="Times New Roman"/>
                        </a:rPr>
                        <a:t>0.1 %</a:t>
                      </a:r>
                      <a:endParaRPr lang="en-US" sz="1600" dirty="0">
                        <a:effectLst/>
                        <a:latin typeface="Times New Roman"/>
                        <a:ea typeface="Times New Roman"/>
                      </a:endParaRPr>
                    </a:p>
                  </a:txBody>
                  <a:tcPr marL="68580" marR="68580" marT="0" marB="0">
                    <a:lnL>
                      <a:noFill/>
                    </a:lnL>
                    <a:lnR>
                      <a:noFill/>
                    </a:lnR>
                    <a:lnT>
                      <a:noFill/>
                    </a:lnT>
                    <a:lnB>
                      <a:noFill/>
                    </a:lnB>
                  </a:tcPr>
                </a:tc>
              </a:tr>
              <a:tr h="342900">
                <a:tc>
                  <a:txBody>
                    <a:bodyPr/>
                    <a:lstStyle/>
                    <a:p>
                      <a:pPr marL="800100" marR="0" indent="-342900">
                        <a:lnSpc>
                          <a:spcPct val="150000"/>
                        </a:lnSpc>
                        <a:spcBef>
                          <a:spcPts val="0"/>
                        </a:spcBef>
                        <a:spcAft>
                          <a:spcPts val="0"/>
                        </a:spcAft>
                      </a:pPr>
                      <a:r>
                        <a:rPr lang="en-US" sz="1600" dirty="0">
                          <a:effectLst/>
                          <a:highlight>
                            <a:srgbClr val="FFFF00"/>
                          </a:highlight>
                          <a:latin typeface="Arial Narrow"/>
                          <a:ea typeface="Times New Roman"/>
                        </a:rPr>
                        <a:t>Household bleach</a:t>
                      </a:r>
                      <a:endParaRPr lang="en-US" sz="1600" dirty="0">
                        <a:effectLst/>
                        <a:latin typeface="Times New Roman"/>
                        <a:ea typeface="Times New Roman"/>
                      </a:endParaRPr>
                    </a:p>
                  </a:txBody>
                  <a:tcPr marL="68580" marR="68580" marT="0" marB="0" anchor="b">
                    <a:lnL>
                      <a:noFill/>
                    </a:lnL>
                    <a:lnR>
                      <a:noFill/>
                    </a:lnR>
                    <a:lnT>
                      <a:noFill/>
                    </a:lnT>
                    <a:lnB>
                      <a:noFill/>
                    </a:lnB>
                  </a:tcPr>
                </a:tc>
                <a:tc>
                  <a:txBody>
                    <a:bodyPr/>
                    <a:lstStyle/>
                    <a:p>
                      <a:pPr marL="800100" marR="0" indent="-342900" algn="ctr">
                        <a:lnSpc>
                          <a:spcPct val="150000"/>
                        </a:lnSpc>
                        <a:spcBef>
                          <a:spcPts val="0"/>
                        </a:spcBef>
                        <a:spcAft>
                          <a:spcPts val="0"/>
                        </a:spcAft>
                      </a:pPr>
                      <a:r>
                        <a:rPr lang="en-US" sz="1600" dirty="0">
                          <a:effectLst/>
                          <a:highlight>
                            <a:srgbClr val="FFFF00"/>
                          </a:highlight>
                          <a:latin typeface="Arial Narrow"/>
                          <a:ea typeface="Times New Roman"/>
                        </a:rPr>
                        <a:t>5.25%</a:t>
                      </a:r>
                      <a:endParaRPr lang="en-US" sz="1600" dirty="0">
                        <a:effectLst/>
                        <a:latin typeface="Times New Roman"/>
                        <a:ea typeface="Times New Roman"/>
                      </a:endParaRPr>
                    </a:p>
                  </a:txBody>
                  <a:tcPr marL="68580" marR="68580" marT="0" marB="0">
                    <a:lnL>
                      <a:noFill/>
                    </a:lnL>
                    <a:lnR>
                      <a:noFill/>
                    </a:lnR>
                    <a:lnT>
                      <a:noFill/>
                    </a:lnT>
                    <a:lnB>
                      <a:noFill/>
                    </a:lnB>
                  </a:tcPr>
                </a:tc>
              </a:tr>
              <a:tr h="342900">
                <a:tc>
                  <a:txBody>
                    <a:bodyPr/>
                    <a:lstStyle/>
                    <a:p>
                      <a:pPr marL="800100" marR="0" indent="-342900">
                        <a:lnSpc>
                          <a:spcPct val="150000"/>
                        </a:lnSpc>
                        <a:spcBef>
                          <a:spcPts val="0"/>
                        </a:spcBef>
                        <a:spcAft>
                          <a:spcPts val="0"/>
                        </a:spcAft>
                      </a:pPr>
                      <a:r>
                        <a:rPr lang="en-US" sz="1600" dirty="0">
                          <a:effectLst/>
                          <a:highlight>
                            <a:srgbClr val="FFFF00"/>
                          </a:highlight>
                          <a:latin typeface="Arial Narrow"/>
                          <a:ea typeface="Times New Roman"/>
                        </a:rPr>
                        <a:t>Calcium hypochlorite</a:t>
                      </a:r>
                      <a:endParaRPr lang="en-US" sz="1600" dirty="0">
                        <a:effectLst/>
                        <a:latin typeface="Times New Roman"/>
                        <a:ea typeface="Times New Roman"/>
                      </a:endParaRPr>
                    </a:p>
                  </a:txBody>
                  <a:tcPr marL="68580" marR="68580" marT="0" marB="0" anchor="b">
                    <a:lnL>
                      <a:noFill/>
                    </a:lnL>
                    <a:lnR>
                      <a:noFill/>
                    </a:lnR>
                    <a:lnT>
                      <a:noFill/>
                    </a:lnT>
                    <a:lnB>
                      <a:noFill/>
                    </a:lnB>
                  </a:tcPr>
                </a:tc>
                <a:tc>
                  <a:txBody>
                    <a:bodyPr/>
                    <a:lstStyle/>
                    <a:p>
                      <a:pPr marL="800100" marR="0" indent="-342900" algn="ctr">
                        <a:lnSpc>
                          <a:spcPct val="150000"/>
                        </a:lnSpc>
                        <a:spcBef>
                          <a:spcPts val="0"/>
                        </a:spcBef>
                        <a:spcAft>
                          <a:spcPts val="0"/>
                        </a:spcAft>
                      </a:pPr>
                      <a:r>
                        <a:rPr lang="en-US" sz="1600" dirty="0">
                          <a:effectLst/>
                          <a:highlight>
                            <a:srgbClr val="FFFF00"/>
                          </a:highlight>
                          <a:latin typeface="Arial Narrow"/>
                          <a:ea typeface="Times New Roman"/>
                        </a:rPr>
                        <a:t>12 to 15%</a:t>
                      </a:r>
                      <a:endParaRPr lang="en-US" sz="1600" dirty="0">
                        <a:effectLst/>
                        <a:latin typeface="Times New Roman"/>
                        <a:ea typeface="Times New Roman"/>
                      </a:endParaRPr>
                    </a:p>
                  </a:txBody>
                  <a:tcPr marL="68580" marR="68580" marT="0" marB="0">
                    <a:lnL>
                      <a:noFill/>
                    </a:lnL>
                    <a:lnR>
                      <a:noFill/>
                    </a:lnR>
                    <a:lnT>
                      <a:noFill/>
                    </a:lnT>
                    <a:lnB>
                      <a:noFill/>
                    </a:lnB>
                  </a:tcPr>
                </a:tc>
              </a:tr>
              <a:tr h="0">
                <a:tc>
                  <a:txBody>
                    <a:bodyPr/>
                    <a:lstStyle/>
                    <a:p>
                      <a:pPr marL="800100" marR="0" indent="-342900">
                        <a:lnSpc>
                          <a:spcPct val="150000"/>
                        </a:lnSpc>
                        <a:spcBef>
                          <a:spcPts val="0"/>
                        </a:spcBef>
                        <a:spcAft>
                          <a:spcPts val="0"/>
                        </a:spcAft>
                      </a:pPr>
                      <a:r>
                        <a:rPr lang="en-US" sz="1600" dirty="0">
                          <a:effectLst/>
                          <a:latin typeface="Arial Narrow"/>
                          <a:ea typeface="Times New Roman"/>
                        </a:rPr>
                        <a:t> </a:t>
                      </a:r>
                      <a:endParaRPr lang="en-US" sz="1600" dirty="0">
                        <a:effectLst/>
                        <a:latin typeface="Times New Roman"/>
                        <a:ea typeface="Times New Roman"/>
                      </a:endParaRPr>
                    </a:p>
                  </a:txBody>
                  <a:tcPr marL="68580" marR="68580" marT="0" marB="0">
                    <a:lnL>
                      <a:noFill/>
                    </a:lnL>
                    <a:lnR>
                      <a:noFill/>
                    </a:lnR>
                    <a:lnT>
                      <a:noFill/>
                    </a:lnT>
                    <a:lnB>
                      <a:noFill/>
                    </a:lnB>
                  </a:tcPr>
                </a:tc>
                <a:tc>
                  <a:txBody>
                    <a:bodyPr/>
                    <a:lstStyle/>
                    <a:p>
                      <a:pPr marL="800100" marR="0" indent="-342900" algn="ctr">
                        <a:lnSpc>
                          <a:spcPct val="150000"/>
                        </a:lnSpc>
                        <a:spcBef>
                          <a:spcPts val="0"/>
                        </a:spcBef>
                        <a:spcAft>
                          <a:spcPts val="0"/>
                        </a:spcAft>
                      </a:pPr>
                      <a:r>
                        <a:rPr lang="en-US" sz="1600" dirty="0">
                          <a:effectLst/>
                          <a:highlight>
                            <a:srgbClr val="FFFF00"/>
                          </a:highlight>
                          <a:latin typeface="Arial Narrow"/>
                          <a:ea typeface="Times New Roman"/>
                        </a:rPr>
                        <a:t>65 to 70%</a:t>
                      </a:r>
                      <a:endParaRPr lang="en-US" sz="1600" dirty="0">
                        <a:effectLst/>
                        <a:latin typeface="Times New Roman"/>
                        <a:ea typeface="Times New Roman"/>
                      </a:endParaRPr>
                    </a:p>
                  </a:txBody>
                  <a:tcPr marL="68580" marR="68580" marT="0" marB="0">
                    <a:lnL>
                      <a:noFill/>
                    </a:lnL>
                    <a:lnR>
                      <a:noFill/>
                    </a:lnR>
                    <a:lnT>
                      <a:noFill/>
                    </a:lnT>
                    <a:lnB>
                      <a:noFill/>
                    </a:lnB>
                  </a:tcPr>
                </a:tc>
              </a:tr>
            </a:tbl>
          </a:graphicData>
        </a:graphic>
      </p:graphicFrame>
      <p:cxnSp>
        <p:nvCxnSpPr>
          <p:cNvPr id="10246" name="AutoShape 5"/>
          <p:cNvCxnSpPr>
            <a:cxnSpLocks noChangeShapeType="1"/>
          </p:cNvCxnSpPr>
          <p:nvPr/>
        </p:nvCxnSpPr>
        <p:spPr bwMode="auto">
          <a:xfrm>
            <a:off x="4152107" y="4698206"/>
            <a:ext cx="1293812" cy="62785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247" name="AutoShape 4"/>
          <p:cNvCxnSpPr>
            <a:cxnSpLocks noChangeShapeType="1"/>
          </p:cNvCxnSpPr>
          <p:nvPr/>
        </p:nvCxnSpPr>
        <p:spPr bwMode="auto">
          <a:xfrm>
            <a:off x="4152107" y="4968875"/>
            <a:ext cx="1410493"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248" name="AutoShape 3"/>
          <p:cNvCxnSpPr>
            <a:cxnSpLocks noChangeShapeType="1"/>
          </p:cNvCxnSpPr>
          <p:nvPr/>
        </p:nvCxnSpPr>
        <p:spPr bwMode="auto">
          <a:xfrm>
            <a:off x="4173538" y="5326063"/>
            <a:ext cx="1147762" cy="32861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p:txBody>
          <a:bodyPr/>
          <a:lstStyle/>
          <a:p>
            <a:pPr marL="0" indent="0" eaLnBrk="1" hangingPunct="1">
              <a:buFont typeface="Arial" charset="0"/>
              <a:buNone/>
            </a:pPr>
            <a:r>
              <a:rPr lang="en-US" smtClean="0"/>
              <a:t>3.	Which of the following affect the stability of hypochlorite:</a:t>
            </a:r>
          </a:p>
          <a:p>
            <a:pPr marL="0" indent="0" eaLnBrk="1" hangingPunct="1">
              <a:buFont typeface="Arial" charset="0"/>
              <a:buNone/>
            </a:pPr>
            <a:r>
              <a:rPr lang="en-US" smtClean="0"/>
              <a:t>a.	</a:t>
            </a:r>
            <a:r>
              <a:rPr lang="en-US" b="1" u="sng" smtClean="0"/>
              <a:t>Temperature</a:t>
            </a:r>
          </a:p>
          <a:p>
            <a:pPr marL="0" indent="0" eaLnBrk="1" hangingPunct="1">
              <a:buFont typeface="Arial" charset="0"/>
              <a:buNone/>
            </a:pPr>
            <a:r>
              <a:rPr lang="en-US" smtClean="0"/>
              <a:t>b.	Color</a:t>
            </a:r>
          </a:p>
          <a:p>
            <a:pPr marL="0" indent="0" eaLnBrk="1" hangingPunct="1">
              <a:buFont typeface="Arial" charset="0"/>
              <a:buNone/>
            </a:pPr>
            <a:r>
              <a:rPr lang="en-US" smtClean="0"/>
              <a:t>c.	</a:t>
            </a:r>
            <a:r>
              <a:rPr lang="en-US" b="1" u="sng" smtClean="0"/>
              <a:t>Exposure to light</a:t>
            </a:r>
          </a:p>
          <a:p>
            <a:pPr marL="0" indent="0" eaLnBrk="1" hangingPunct="1">
              <a:buFont typeface="Arial" charset="0"/>
              <a:buNone/>
            </a:pPr>
            <a:r>
              <a:rPr lang="en-US" smtClean="0"/>
              <a:t>d.	</a:t>
            </a:r>
            <a:r>
              <a:rPr lang="en-US" b="1" u="sng" smtClean="0"/>
              <a:t>How long it is stored</a:t>
            </a:r>
          </a:p>
          <a:p>
            <a:pPr marL="0" indent="0" eaLnBrk="1" hangingPunct="1">
              <a:buFont typeface="Arial" charset="0"/>
              <a:buNone/>
            </a:pPr>
            <a:r>
              <a:rPr lang="en-US" smtClean="0"/>
              <a:t>Answer: </a:t>
            </a:r>
            <a:r>
              <a:rPr lang="en-US" b="1" smtClean="0"/>
              <a:t>a, c, and d.</a:t>
            </a:r>
          </a:p>
          <a:p>
            <a:pPr marL="0" indent="0" eaLnBrk="1" hangingPunct="1">
              <a:buFont typeface="Arial" charset="0"/>
              <a:buNone/>
            </a:pPr>
            <a:endParaRPr lang="en-US" smtClean="0"/>
          </a:p>
        </p:txBody>
      </p:sp>
      <p:sp>
        <p:nvSpPr>
          <p:cNvPr id="11266" name="Title 1"/>
          <p:cNvSpPr>
            <a:spLocks noGrp="1"/>
          </p:cNvSpPr>
          <p:nvPr>
            <p:ph type="title"/>
          </p:nvPr>
        </p:nvSpPr>
        <p:spPr/>
        <p:txBody>
          <a:bodyPr/>
          <a:lstStyle/>
          <a:p>
            <a:pPr eaLnBrk="1" hangingPunct="1"/>
            <a:r>
              <a:rPr lang="en-US" smtClean="0"/>
              <a:t>Unit 1 Exercise </a:t>
            </a:r>
            <a:br>
              <a:rPr lang="en-US" smtClean="0"/>
            </a:br>
            <a:endParaRPr lang="en-US" smtClean="0"/>
          </a:p>
        </p:txBody>
      </p:sp>
      <p:sp>
        <p:nvSpPr>
          <p:cNvPr id="4" name="Slide Number Placeholder 3"/>
          <p:cNvSpPr>
            <a:spLocks noGrp="1"/>
          </p:cNvSpPr>
          <p:nvPr>
            <p:ph type="sldNum" sz="quarter" idx="12"/>
          </p:nvPr>
        </p:nvSpPr>
        <p:spPr/>
        <p:txBody>
          <a:bodyPr/>
          <a:lstStyle/>
          <a:p>
            <a:pPr>
              <a:defRPr/>
            </a:pPr>
            <a:fld id="{FADB1CC2-C9DE-4BB6-BB5D-B5C9EBD856A6}" type="slidenum">
              <a:rPr lang="en-US" smtClean="0"/>
              <a:pPr>
                <a:defRPr/>
              </a:pPr>
              <a:t>16</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p:txBody>
          <a:bodyPr/>
          <a:lstStyle/>
          <a:p>
            <a:pPr marL="0" indent="0" eaLnBrk="1" hangingPunct="1">
              <a:buFont typeface="Arial" charset="0"/>
              <a:buNone/>
            </a:pPr>
            <a:r>
              <a:rPr lang="en-US" dirty="0" smtClean="0"/>
              <a:t>4.	Circle the choice that best fills in the blank: </a:t>
            </a:r>
          </a:p>
          <a:p>
            <a:pPr marL="0" indent="0" eaLnBrk="1" hangingPunct="1">
              <a:buFont typeface="Arial" charset="0"/>
              <a:buNone/>
            </a:pPr>
            <a:r>
              <a:rPr lang="en-US" dirty="0" smtClean="0"/>
              <a:t>The  higher / </a:t>
            </a:r>
            <a:r>
              <a:rPr lang="en-US" b="1" u="sng" dirty="0" smtClean="0"/>
              <a:t>lower</a:t>
            </a:r>
            <a:r>
              <a:rPr lang="en-US" u="sng" dirty="0" smtClean="0"/>
              <a:t> </a:t>
            </a:r>
            <a:r>
              <a:rPr lang="en-US" dirty="0" smtClean="0"/>
              <a:t> the concentration of sodium hypochlorite, the more stable it is.</a:t>
            </a:r>
          </a:p>
          <a:p>
            <a:pPr marL="0" indent="0" eaLnBrk="1" hangingPunct="1">
              <a:buFont typeface="Arial" charset="0"/>
              <a:buNone/>
            </a:pPr>
            <a:r>
              <a:rPr lang="en-US" dirty="0" smtClean="0"/>
              <a:t>Chlorine is less effective as the temperature </a:t>
            </a:r>
            <a:r>
              <a:rPr lang="en-US" b="1" u="sng" dirty="0" smtClean="0"/>
              <a:t>decreases</a:t>
            </a:r>
            <a:r>
              <a:rPr lang="en-US" b="1" dirty="0" smtClean="0"/>
              <a:t> </a:t>
            </a:r>
            <a:r>
              <a:rPr lang="en-US" dirty="0" smtClean="0"/>
              <a:t>/ increases.</a:t>
            </a:r>
          </a:p>
          <a:p>
            <a:pPr marL="0" indent="0" eaLnBrk="1" hangingPunct="1">
              <a:buFont typeface="Arial" charset="0"/>
              <a:buNone/>
            </a:pPr>
            <a:r>
              <a:rPr lang="en-US" dirty="0" smtClean="0"/>
              <a:t>Chlorine is less effective as the pH decreases / </a:t>
            </a:r>
            <a:r>
              <a:rPr lang="en-US" b="1" u="sng" dirty="0" smtClean="0"/>
              <a:t>increases</a:t>
            </a:r>
            <a:r>
              <a:rPr lang="en-US" u="sng" dirty="0" smtClean="0"/>
              <a:t>.</a:t>
            </a:r>
          </a:p>
        </p:txBody>
      </p:sp>
      <p:sp>
        <p:nvSpPr>
          <p:cNvPr id="12290" name="Title 1"/>
          <p:cNvSpPr>
            <a:spLocks noGrp="1"/>
          </p:cNvSpPr>
          <p:nvPr>
            <p:ph type="title"/>
          </p:nvPr>
        </p:nvSpPr>
        <p:spPr/>
        <p:txBody>
          <a:bodyPr/>
          <a:lstStyle/>
          <a:p>
            <a:pPr eaLnBrk="1" hangingPunct="1"/>
            <a:r>
              <a:rPr lang="en-US" smtClean="0"/>
              <a:t>Unit 1 Exercise </a:t>
            </a:r>
            <a:br>
              <a:rPr lang="en-US" smtClean="0"/>
            </a:br>
            <a:endParaRPr lang="en-US" smtClean="0"/>
          </a:p>
        </p:txBody>
      </p:sp>
      <p:sp>
        <p:nvSpPr>
          <p:cNvPr id="4" name="Slide Number Placeholder 3"/>
          <p:cNvSpPr>
            <a:spLocks noGrp="1"/>
          </p:cNvSpPr>
          <p:nvPr>
            <p:ph type="sldNum" sz="quarter" idx="12"/>
          </p:nvPr>
        </p:nvSpPr>
        <p:spPr/>
        <p:txBody>
          <a:bodyPr/>
          <a:lstStyle/>
          <a:p>
            <a:pPr>
              <a:defRPr/>
            </a:pPr>
            <a:fld id="{FE3C2AC6-96CD-43A7-9530-1040239CC728}" type="slidenum">
              <a:rPr lang="en-US" smtClean="0"/>
              <a:pPr>
                <a:defRPr/>
              </a:pPr>
              <a:t>17</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p:txBody>
          <a:bodyPr/>
          <a:lstStyle/>
          <a:p>
            <a:pPr marL="514350" indent="-514350" eaLnBrk="1" hangingPunct="1">
              <a:buFont typeface="Arial" charset="0"/>
              <a:buAutoNum type="arabicPeriod" startAt="5"/>
              <a:defRPr/>
            </a:pPr>
            <a:r>
              <a:rPr lang="en-US" dirty="0" smtClean="0"/>
              <a:t>Dry calcium hypochlorite will lose </a:t>
            </a:r>
            <a:r>
              <a:rPr lang="en-US" b="1" u="sng" dirty="0" smtClean="0"/>
              <a:t>3 to 5 </a:t>
            </a:r>
            <a:r>
              <a:rPr lang="en-US" dirty="0" smtClean="0"/>
              <a:t>percent available chlorine per year.</a:t>
            </a:r>
          </a:p>
          <a:p>
            <a:pPr marL="514350" indent="-514350" eaLnBrk="1" hangingPunct="1">
              <a:buFont typeface="Arial" charset="0"/>
              <a:buAutoNum type="arabicPeriod" startAt="5"/>
              <a:defRPr/>
            </a:pPr>
            <a:endParaRPr lang="en-US" dirty="0"/>
          </a:p>
          <a:p>
            <a:pPr marL="514350" indent="-514350" eaLnBrk="1" hangingPunct="1">
              <a:buFont typeface="Arial" charset="0"/>
              <a:buAutoNum type="arabicPeriod" startAt="5"/>
              <a:defRPr/>
            </a:pPr>
            <a:endParaRPr lang="en-US" dirty="0" smtClean="0"/>
          </a:p>
          <a:p>
            <a:pPr marL="514350" indent="-514350" eaLnBrk="1" hangingPunct="1">
              <a:buFont typeface="Arial" charset="0"/>
              <a:buAutoNum type="arabicPeriod" startAt="5"/>
              <a:defRPr/>
            </a:pPr>
            <a:r>
              <a:rPr lang="en-US" dirty="0" smtClean="0"/>
              <a:t>All hypochlorite solutions will release oxygen gas as the solution decomposes.</a:t>
            </a:r>
          </a:p>
          <a:p>
            <a:pPr marL="0" indent="0" eaLnBrk="1" hangingPunct="1">
              <a:buFont typeface="Arial" charset="0"/>
              <a:buNone/>
              <a:defRPr/>
            </a:pPr>
            <a:r>
              <a:rPr lang="en-US" dirty="0" smtClean="0"/>
              <a:t>	</a:t>
            </a:r>
            <a:r>
              <a:rPr lang="en-US" i="1" dirty="0" smtClean="0"/>
              <a:t>		</a:t>
            </a:r>
            <a:r>
              <a:rPr lang="en-US" b="1" u="sng" dirty="0" smtClean="0"/>
              <a:t>Answer = True</a:t>
            </a:r>
          </a:p>
        </p:txBody>
      </p:sp>
      <p:sp>
        <p:nvSpPr>
          <p:cNvPr id="13314" name="Title 1"/>
          <p:cNvSpPr>
            <a:spLocks noGrp="1"/>
          </p:cNvSpPr>
          <p:nvPr>
            <p:ph type="title"/>
          </p:nvPr>
        </p:nvSpPr>
        <p:spPr/>
        <p:txBody>
          <a:bodyPr/>
          <a:lstStyle/>
          <a:p>
            <a:pPr eaLnBrk="1" hangingPunct="1"/>
            <a:r>
              <a:rPr lang="en-US" smtClean="0"/>
              <a:t>Unit 1 Exercise </a:t>
            </a:r>
            <a:br>
              <a:rPr lang="en-US" smtClean="0"/>
            </a:br>
            <a:endParaRPr lang="en-US" smtClean="0"/>
          </a:p>
        </p:txBody>
      </p:sp>
      <p:sp>
        <p:nvSpPr>
          <p:cNvPr id="4" name="Slide Number Placeholder 3"/>
          <p:cNvSpPr>
            <a:spLocks noGrp="1"/>
          </p:cNvSpPr>
          <p:nvPr>
            <p:ph type="sldNum" sz="quarter" idx="12"/>
          </p:nvPr>
        </p:nvSpPr>
        <p:spPr/>
        <p:txBody>
          <a:bodyPr/>
          <a:lstStyle/>
          <a:p>
            <a:pPr>
              <a:defRPr/>
            </a:pPr>
            <a:fld id="{DEBE57E1-8144-4033-94FD-9124D623B455}" type="slidenum">
              <a:rPr lang="en-US" smtClean="0"/>
              <a:pPr>
                <a:defRPr/>
              </a:pPr>
              <a:t>18</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466724" y="1228725"/>
            <a:ext cx="8220075" cy="4602163"/>
          </a:xfrm>
        </p:spPr>
        <p:txBody>
          <a:bodyPr/>
          <a:lstStyle/>
          <a:p>
            <a:pPr marL="0" indent="0" eaLnBrk="1" hangingPunct="1">
              <a:buFont typeface="Arial" charset="0"/>
              <a:buNone/>
            </a:pPr>
            <a:r>
              <a:rPr lang="en-US" b="1" dirty="0" smtClean="0"/>
              <a:t>After this unit, you’ll be able to:</a:t>
            </a:r>
          </a:p>
          <a:p>
            <a:pPr marL="228600" lvl="1" indent="-228600" eaLnBrk="1" hangingPunct="1">
              <a:buFont typeface="Arial" charset="0"/>
              <a:buChar char="•"/>
            </a:pPr>
            <a:r>
              <a:rPr lang="en-US" dirty="0" smtClean="0"/>
              <a:t>Explain proper handling and storage of hypochlorite</a:t>
            </a:r>
          </a:p>
          <a:p>
            <a:pPr marL="228600" lvl="1" indent="-228600" eaLnBrk="1" hangingPunct="1">
              <a:buFont typeface="Arial" charset="0"/>
              <a:buChar char="•"/>
            </a:pPr>
            <a:r>
              <a:rPr lang="en-US" dirty="0" smtClean="0"/>
              <a:t>Use the hypo MSDS sheet (now SDS sheet)</a:t>
            </a:r>
          </a:p>
          <a:p>
            <a:pPr marL="228600" lvl="1" indent="-228600" eaLnBrk="1" hangingPunct="1">
              <a:buFont typeface="Arial" charset="0"/>
              <a:buChar char="•"/>
            </a:pPr>
            <a:r>
              <a:rPr lang="en-US" dirty="0" smtClean="0"/>
              <a:t>Identify hypochlorite health and environmental hazards</a:t>
            </a:r>
          </a:p>
          <a:p>
            <a:pPr marL="228600" lvl="1" indent="-228600" eaLnBrk="1" hangingPunct="1">
              <a:buFont typeface="Arial" charset="0"/>
              <a:buChar char="•"/>
            </a:pPr>
            <a:r>
              <a:rPr lang="en-US" dirty="0" smtClean="0"/>
              <a:t>Identify personal protection equipment and first aid</a:t>
            </a:r>
          </a:p>
        </p:txBody>
      </p:sp>
      <p:sp>
        <p:nvSpPr>
          <p:cNvPr id="175106" name="Rectangle 2"/>
          <p:cNvSpPr>
            <a:spLocks noGrp="1" noRot="1" noChangeArrowheads="1"/>
          </p:cNvSpPr>
          <p:nvPr>
            <p:ph type="title"/>
          </p:nvPr>
        </p:nvSpPr>
        <p:spPr>
          <a:xfrm>
            <a:off x="457200" y="293688"/>
            <a:ext cx="8229600" cy="868362"/>
          </a:xfrm>
        </p:spPr>
        <p:txBody>
          <a:bodyPr rtlCol="0">
            <a:normAutofit/>
          </a:bodyPr>
          <a:lstStyle/>
          <a:p>
            <a:pPr eaLnBrk="1" fontAlgn="auto" hangingPunct="1">
              <a:spcAft>
                <a:spcPts val="0"/>
              </a:spcAft>
              <a:defRPr/>
            </a:pPr>
            <a:r>
              <a:rPr lang="en-US" sz="3200" dirty="0" smtClean="0"/>
              <a:t>Unit 2 - Chemical Handling, Storage and Safety</a:t>
            </a:r>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62DED815-5DF3-4992-9EF8-BCA217FB987D}" type="slidenum">
              <a:rPr lang="en-US" sz="1400" smtClean="0">
                <a:latin typeface="Arial" charset="0"/>
              </a:rPr>
              <a:pPr/>
              <a:t>19</a:t>
            </a:fld>
            <a:endParaRPr lang="en-US" sz="1400" smtClean="0">
              <a:latin typeface="Arial" charset="0"/>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p:txBody>
          <a:bodyPr/>
          <a:lstStyle/>
          <a:p>
            <a:pPr indent="0" eaLnBrk="1" hangingPunct="1">
              <a:buFont typeface="Arial" charset="0"/>
              <a:buNone/>
              <a:defRPr/>
            </a:pPr>
            <a:r>
              <a:rPr lang="en-US" b="1" dirty="0" smtClean="0"/>
              <a:t>Learning Objectives</a:t>
            </a:r>
          </a:p>
          <a:p>
            <a:pPr lvl="1" eaLnBrk="1" hangingPunct="1">
              <a:buFont typeface="Arial" pitchFamily="34" charset="0"/>
              <a:buChar char="•"/>
              <a:defRPr/>
            </a:pPr>
            <a:r>
              <a:rPr lang="en-US" sz="3200" dirty="0" smtClean="0"/>
              <a:t>Outline the history of hypochlorite use</a:t>
            </a:r>
          </a:p>
          <a:p>
            <a:pPr lvl="1" eaLnBrk="1" hangingPunct="1">
              <a:buFont typeface="Arial" pitchFamily="34" charset="0"/>
              <a:buChar char="•"/>
              <a:defRPr/>
            </a:pPr>
            <a:r>
              <a:rPr lang="en-US" sz="3200" dirty="0" smtClean="0"/>
              <a:t>List the uses of hypochlorite</a:t>
            </a:r>
          </a:p>
          <a:p>
            <a:pPr lvl="1" eaLnBrk="1" hangingPunct="1">
              <a:buFont typeface="Arial" pitchFamily="34" charset="0"/>
              <a:buChar char="•"/>
              <a:defRPr/>
            </a:pPr>
            <a:r>
              <a:rPr lang="en-US" sz="3200" dirty="0" smtClean="0"/>
              <a:t>Explain how hypochlorite is produced</a:t>
            </a:r>
          </a:p>
          <a:p>
            <a:pPr lvl="1" eaLnBrk="1" hangingPunct="1">
              <a:buFont typeface="Arial" pitchFamily="34" charset="0"/>
              <a:buChar char="•"/>
              <a:defRPr/>
            </a:pPr>
            <a:r>
              <a:rPr lang="en-US" sz="3200" dirty="0" smtClean="0"/>
              <a:t>List and explain 6 properties of hypochlorite</a:t>
            </a:r>
          </a:p>
          <a:p>
            <a:pPr lvl="1" eaLnBrk="1" hangingPunct="1">
              <a:defRPr/>
            </a:pPr>
            <a:endParaRPr lang="en-US" dirty="0" smtClean="0"/>
          </a:p>
        </p:txBody>
      </p:sp>
      <p:sp>
        <p:nvSpPr>
          <p:cNvPr id="4098" name="Rectangle 2"/>
          <p:cNvSpPr>
            <a:spLocks noGrp="1" noRot="1" noChangeArrowheads="1"/>
          </p:cNvSpPr>
          <p:nvPr>
            <p:ph type="title"/>
          </p:nvPr>
        </p:nvSpPr>
        <p:spPr>
          <a:xfrm>
            <a:off x="457200" y="207963"/>
            <a:ext cx="8229600" cy="868362"/>
          </a:xfrm>
        </p:spPr>
        <p:txBody>
          <a:bodyPr/>
          <a:lstStyle/>
          <a:p>
            <a:pPr eaLnBrk="1" hangingPunct="1"/>
            <a:r>
              <a:rPr lang="en-US" dirty="0" smtClean="0"/>
              <a:t>Unit 1 –Background and Properties</a:t>
            </a:r>
          </a:p>
        </p:txBody>
      </p:sp>
      <p:sp>
        <p:nvSpPr>
          <p:cNvPr id="41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08E646B8-AF07-42A0-AD1A-5D15C4FF0991}" type="slidenum">
              <a:rPr lang="en-US" sz="1400" smtClean="0">
                <a:latin typeface="Arial" charset="0"/>
              </a:rPr>
              <a:pPr/>
              <a:t>2</a:t>
            </a:fld>
            <a:endParaRPr lang="en-US" sz="1400" dirty="0" smtClean="0">
              <a:latin typeface="Arial" charset="0"/>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None/>
            </a:pPr>
            <a:r>
              <a:rPr lang="en-US" dirty="0"/>
              <a:t> </a:t>
            </a:r>
            <a:r>
              <a:rPr lang="en-US" b="1" dirty="0" smtClean="0"/>
              <a:t>Workbook Page 2-2</a:t>
            </a:r>
          </a:p>
          <a:p>
            <a:r>
              <a:rPr lang="en-US" dirty="0" smtClean="0"/>
              <a:t>Quantities</a:t>
            </a:r>
          </a:p>
          <a:p>
            <a:r>
              <a:rPr lang="en-US" dirty="0" smtClean="0"/>
              <a:t>Types of Storage Containers</a:t>
            </a:r>
          </a:p>
          <a:p>
            <a:r>
              <a:rPr lang="en-US" dirty="0" smtClean="0"/>
              <a:t>Storage Rooms</a:t>
            </a:r>
          </a:p>
          <a:p>
            <a:r>
              <a:rPr lang="en-US" dirty="0" smtClean="0"/>
              <a:t>Materials of Construction</a:t>
            </a:r>
          </a:p>
        </p:txBody>
      </p:sp>
      <p:sp>
        <p:nvSpPr>
          <p:cNvPr id="5" name="Title 4"/>
          <p:cNvSpPr>
            <a:spLocks noGrp="1"/>
          </p:cNvSpPr>
          <p:nvPr>
            <p:ph type="title"/>
          </p:nvPr>
        </p:nvSpPr>
        <p:spPr/>
        <p:txBody>
          <a:bodyPr/>
          <a:lstStyle/>
          <a:p>
            <a:r>
              <a:rPr lang="en-US" dirty="0" smtClean="0"/>
              <a:t>Storage and Handling</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solidFill>
                  <a:prstClr val="black">
                    <a:tint val="75000"/>
                  </a:prstClr>
                </a:solidFill>
              </a:rPr>
              <a:pPr>
                <a:defRPr/>
              </a:pPr>
              <a:t>20</a:t>
            </a:fld>
            <a:endParaRPr lang="en-US">
              <a:solidFill>
                <a:prstClr val="black">
                  <a:tint val="75000"/>
                </a:prstClr>
              </a:solidFill>
            </a:endParaRPr>
          </a:p>
        </p:txBody>
      </p:sp>
    </p:spTree>
    <p:extLst>
      <p:ext uri="{BB962C8B-B14F-4D97-AF65-F5344CB8AC3E}">
        <p14:creationId xmlns:p14="http://schemas.microsoft.com/office/powerpoint/2010/main" val="11525783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276350"/>
            <a:ext cx="8229600" cy="4849813"/>
          </a:xfrm>
        </p:spPr>
        <p:txBody>
          <a:bodyPr/>
          <a:lstStyle/>
          <a:p>
            <a:pPr marL="0" indent="0">
              <a:buNone/>
            </a:pPr>
            <a:r>
              <a:rPr lang="en-US" b="1" dirty="0" smtClean="0"/>
              <a:t>Workbook Page 2-4</a:t>
            </a:r>
          </a:p>
          <a:p>
            <a:r>
              <a:rPr lang="en-US" dirty="0" smtClean="0"/>
              <a:t>MSDS</a:t>
            </a:r>
          </a:p>
          <a:p>
            <a:pPr marL="0" indent="0">
              <a:buNone/>
            </a:pPr>
            <a:endParaRPr lang="en-US" dirty="0" smtClean="0"/>
          </a:p>
        </p:txBody>
      </p:sp>
      <p:sp>
        <p:nvSpPr>
          <p:cNvPr id="5" name="Title 4"/>
          <p:cNvSpPr>
            <a:spLocks noGrp="1"/>
          </p:cNvSpPr>
          <p:nvPr>
            <p:ph type="title"/>
          </p:nvPr>
        </p:nvSpPr>
        <p:spPr/>
        <p:txBody>
          <a:bodyPr/>
          <a:lstStyle/>
          <a:p>
            <a:r>
              <a:rPr lang="en-US" dirty="0" smtClean="0"/>
              <a:t>Safety</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solidFill>
                  <a:prstClr val="black">
                    <a:tint val="75000"/>
                  </a:prstClr>
                </a:solidFill>
              </a:rPr>
              <a:pPr>
                <a:defRPr/>
              </a:pPr>
              <a:t>21</a:t>
            </a:fld>
            <a:endParaRPr lang="en-US">
              <a:solidFill>
                <a:prstClr val="black">
                  <a:tint val="75000"/>
                </a:prstClr>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572000" y="1028700"/>
            <a:ext cx="3705225" cy="4985213"/>
          </a:xfrm>
          <a:prstGeom prst="rect">
            <a:avLst/>
          </a:prstGeom>
        </p:spPr>
      </p:pic>
    </p:spTree>
    <p:extLst>
      <p:ext uri="{BB962C8B-B14F-4D97-AF65-F5344CB8AC3E}">
        <p14:creationId xmlns:p14="http://schemas.microsoft.com/office/powerpoint/2010/main" val="28883539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276350"/>
            <a:ext cx="8229600" cy="4849813"/>
          </a:xfrm>
        </p:spPr>
        <p:txBody>
          <a:bodyPr/>
          <a:lstStyle/>
          <a:p>
            <a:r>
              <a:rPr lang="en-US" dirty="0" smtClean="0"/>
              <a:t>Hypochlorite Hazards</a:t>
            </a:r>
          </a:p>
          <a:p>
            <a:pPr lvl="1"/>
            <a:r>
              <a:rPr lang="en-US" dirty="0" smtClean="0"/>
              <a:t>Skin/eyes irritant; rash</a:t>
            </a:r>
          </a:p>
          <a:p>
            <a:r>
              <a:rPr lang="en-US" dirty="0" smtClean="0"/>
              <a:t>Personnel Safety Protection</a:t>
            </a:r>
          </a:p>
          <a:p>
            <a:r>
              <a:rPr lang="en-US" dirty="0" smtClean="0"/>
              <a:t>First Aid</a:t>
            </a:r>
          </a:p>
          <a:p>
            <a:pPr marL="0" indent="0">
              <a:buNone/>
            </a:pPr>
            <a:endParaRPr lang="en-US" dirty="0" smtClean="0"/>
          </a:p>
        </p:txBody>
      </p:sp>
      <p:sp>
        <p:nvSpPr>
          <p:cNvPr id="5" name="Title 4"/>
          <p:cNvSpPr>
            <a:spLocks noGrp="1"/>
          </p:cNvSpPr>
          <p:nvPr>
            <p:ph type="title"/>
          </p:nvPr>
        </p:nvSpPr>
        <p:spPr/>
        <p:txBody>
          <a:bodyPr/>
          <a:lstStyle/>
          <a:p>
            <a:r>
              <a:rPr lang="en-US" dirty="0" smtClean="0"/>
              <a:t>Safety</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solidFill>
                  <a:prstClr val="black">
                    <a:tint val="75000"/>
                  </a:prstClr>
                </a:solidFill>
              </a:rPr>
              <a:pPr>
                <a:defRPr/>
              </a:pPr>
              <a:t>22</a:t>
            </a:fld>
            <a:endParaRPr lang="en-US">
              <a:solidFill>
                <a:prstClr val="black">
                  <a:tint val="75000"/>
                </a:prstClr>
              </a:solidFill>
            </a:endParaRPr>
          </a:p>
        </p:txBody>
      </p:sp>
      <p:pic>
        <p:nvPicPr>
          <p:cNvPr id="7" name="Picture 5" descr="showe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6562725" y="1500979"/>
            <a:ext cx="1413437" cy="4280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eyewash"/>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1228725" y="5006181"/>
            <a:ext cx="17907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Fendall Personal Emergency Eyewash Station">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676525" y="3495675"/>
            <a:ext cx="3314700"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725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p:txBody>
          <a:bodyPr/>
          <a:lstStyle/>
          <a:p>
            <a:r>
              <a:rPr lang="en-US" smtClean="0"/>
              <a:t>Turn to page 2-9 to summarize the unit key points.</a:t>
            </a:r>
          </a:p>
        </p:txBody>
      </p:sp>
      <p:sp>
        <p:nvSpPr>
          <p:cNvPr id="19458" name="Title 1"/>
          <p:cNvSpPr>
            <a:spLocks noGrp="1"/>
          </p:cNvSpPr>
          <p:nvPr>
            <p:ph type="title"/>
          </p:nvPr>
        </p:nvSpPr>
        <p:spPr/>
        <p:txBody>
          <a:bodyPr/>
          <a:lstStyle/>
          <a:p>
            <a:r>
              <a:rPr lang="en-US" smtClean="0"/>
              <a:t>Key Points</a:t>
            </a:r>
          </a:p>
        </p:txBody>
      </p:sp>
      <p:sp>
        <p:nvSpPr>
          <p:cNvPr id="4" name="Slide Number Placeholder 3"/>
          <p:cNvSpPr>
            <a:spLocks noGrp="1"/>
          </p:cNvSpPr>
          <p:nvPr>
            <p:ph type="sldNum" sz="quarter" idx="12"/>
          </p:nvPr>
        </p:nvSpPr>
        <p:spPr/>
        <p:txBody>
          <a:bodyPr/>
          <a:lstStyle/>
          <a:p>
            <a:pPr>
              <a:defRPr/>
            </a:pPr>
            <a:fld id="{46E61478-BB52-48EB-BB73-0E1807B91341}" type="slidenum">
              <a:rPr lang="en-US" smtClean="0"/>
              <a:pPr>
                <a:defRPr/>
              </a:pPr>
              <a:t>23</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p:txBody>
          <a:bodyPr/>
          <a:lstStyle/>
          <a:p>
            <a:pPr marL="0" indent="0">
              <a:buFont typeface="Arial" charset="0"/>
              <a:buNone/>
            </a:pPr>
            <a:r>
              <a:rPr lang="en-US" smtClean="0"/>
              <a:t>1.	Sodium hypochlorite should not be stored longer than </a:t>
            </a:r>
            <a:r>
              <a:rPr lang="en-US" b="1" u="sng" smtClean="0"/>
              <a:t>45</a:t>
            </a:r>
            <a:r>
              <a:rPr lang="en-US" smtClean="0"/>
              <a:t> days since its strength decomposes in storage.</a:t>
            </a:r>
          </a:p>
          <a:p>
            <a:pPr marL="0" indent="0">
              <a:buFont typeface="Arial" charset="0"/>
              <a:buNone/>
            </a:pPr>
            <a:r>
              <a:rPr lang="en-US" smtClean="0"/>
              <a:t>2.	Calcium hypochlorite should be stored in its </a:t>
            </a:r>
            <a:r>
              <a:rPr lang="en-US" b="1" u="sng" smtClean="0"/>
              <a:t>original</a:t>
            </a:r>
            <a:r>
              <a:rPr lang="en-US" smtClean="0"/>
              <a:t> containers until it is used.</a:t>
            </a:r>
          </a:p>
          <a:p>
            <a:pPr marL="0" indent="0">
              <a:buFont typeface="Arial" charset="0"/>
              <a:buNone/>
            </a:pPr>
            <a:r>
              <a:rPr lang="en-US" smtClean="0"/>
              <a:t>3.	Hypochlorites decompose and release </a:t>
            </a:r>
            <a:r>
              <a:rPr lang="en-US" b="1" u="sng" smtClean="0"/>
              <a:t>chlorine gas</a:t>
            </a:r>
            <a:r>
              <a:rPr lang="en-US" smtClean="0"/>
              <a:t> into the air.</a:t>
            </a:r>
          </a:p>
          <a:p>
            <a:pPr marL="0" indent="0">
              <a:buFont typeface="Arial" charset="0"/>
              <a:buNone/>
            </a:pPr>
            <a:endParaRPr lang="en-US" smtClean="0"/>
          </a:p>
        </p:txBody>
      </p:sp>
      <p:sp>
        <p:nvSpPr>
          <p:cNvPr id="20482" name="Title 1"/>
          <p:cNvSpPr>
            <a:spLocks noGrp="1"/>
          </p:cNvSpPr>
          <p:nvPr>
            <p:ph type="title"/>
          </p:nvPr>
        </p:nvSpPr>
        <p:spPr/>
        <p:txBody>
          <a:bodyPr/>
          <a:lstStyle/>
          <a:p>
            <a:r>
              <a:rPr lang="en-US" smtClean="0"/>
              <a:t>Unit 2 Exercise</a:t>
            </a:r>
          </a:p>
        </p:txBody>
      </p:sp>
      <p:sp>
        <p:nvSpPr>
          <p:cNvPr id="4" name="Slide Number Placeholder 3"/>
          <p:cNvSpPr>
            <a:spLocks noGrp="1"/>
          </p:cNvSpPr>
          <p:nvPr>
            <p:ph type="sldNum" sz="quarter" idx="12"/>
          </p:nvPr>
        </p:nvSpPr>
        <p:spPr/>
        <p:txBody>
          <a:bodyPr/>
          <a:lstStyle/>
          <a:p>
            <a:pPr>
              <a:defRPr/>
            </a:pPr>
            <a:fld id="{CE0C301F-3A32-406E-AAD8-C83458EF5EC4}" type="slidenum">
              <a:rPr lang="en-US" smtClean="0"/>
              <a:pPr>
                <a:defRPr/>
              </a:pPr>
              <a:t>24</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p:txBody>
          <a:bodyPr/>
          <a:lstStyle/>
          <a:p>
            <a:pPr marL="514350" indent="-514350">
              <a:buFont typeface="Arial" charset="0"/>
              <a:buAutoNum type="arabicPeriod" startAt="4"/>
            </a:pPr>
            <a:r>
              <a:rPr lang="en-US" smtClean="0"/>
              <a:t>Forced air ventilation should be turned on whenever workers enter the hypochlorite storage or work area.    a. </a:t>
            </a:r>
            <a:r>
              <a:rPr lang="en-US" b="1" u="sng" smtClean="0"/>
              <a:t>True</a:t>
            </a:r>
          </a:p>
          <a:p>
            <a:pPr marL="514350" indent="-514350">
              <a:buFont typeface="Arial" charset="0"/>
              <a:buAutoNum type="arabicPeriod" startAt="4"/>
            </a:pPr>
            <a:endParaRPr lang="en-US" smtClean="0"/>
          </a:p>
          <a:p>
            <a:pPr marL="514350" indent="-514350">
              <a:buFont typeface="Arial" charset="0"/>
              <a:buAutoNum type="arabicPeriod" startAt="4"/>
            </a:pPr>
            <a:r>
              <a:rPr lang="en-US" smtClean="0"/>
              <a:t>MSDS is an abbreviation for </a:t>
            </a:r>
            <a:r>
              <a:rPr lang="en-US" b="1" u="sng" smtClean="0"/>
              <a:t>Material Safety Data Sheet.</a:t>
            </a:r>
          </a:p>
        </p:txBody>
      </p:sp>
      <p:sp>
        <p:nvSpPr>
          <p:cNvPr id="21506" name="Title 1"/>
          <p:cNvSpPr>
            <a:spLocks noGrp="1"/>
          </p:cNvSpPr>
          <p:nvPr>
            <p:ph type="title"/>
          </p:nvPr>
        </p:nvSpPr>
        <p:spPr/>
        <p:txBody>
          <a:bodyPr/>
          <a:lstStyle/>
          <a:p>
            <a:r>
              <a:rPr lang="en-US" smtClean="0"/>
              <a:t>Unit 2 Exercise</a:t>
            </a:r>
          </a:p>
        </p:txBody>
      </p:sp>
      <p:sp>
        <p:nvSpPr>
          <p:cNvPr id="4" name="Slide Number Placeholder 3"/>
          <p:cNvSpPr>
            <a:spLocks noGrp="1"/>
          </p:cNvSpPr>
          <p:nvPr>
            <p:ph type="sldNum" sz="quarter" idx="12"/>
          </p:nvPr>
        </p:nvSpPr>
        <p:spPr/>
        <p:txBody>
          <a:bodyPr/>
          <a:lstStyle/>
          <a:p>
            <a:pPr>
              <a:defRPr/>
            </a:pPr>
            <a:fld id="{D01578DF-C079-4F74-8530-C958862F7F26}" type="slidenum">
              <a:rPr lang="en-US" smtClean="0"/>
              <a:pPr>
                <a:defRPr/>
              </a:pPr>
              <a:t>25</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Font typeface="Arial" charset="0"/>
              <a:buAutoNum type="arabicPeriod" startAt="6"/>
              <a:defRPr/>
            </a:pPr>
            <a:r>
              <a:rPr lang="en-US" dirty="0" smtClean="0"/>
              <a:t>Typical information in a Safety Data Sheets includes:</a:t>
            </a:r>
          </a:p>
          <a:p>
            <a:pPr marL="0" indent="0">
              <a:buFont typeface="Arial" charset="0"/>
              <a:buNone/>
              <a:defRPr/>
            </a:pPr>
            <a:endParaRPr lang="en-US" dirty="0" smtClean="0"/>
          </a:p>
          <a:p>
            <a:pPr marL="400050" lvl="1" indent="0">
              <a:buFont typeface="Arial" charset="0"/>
              <a:buNone/>
              <a:defRPr/>
            </a:pPr>
            <a:r>
              <a:rPr lang="en-US" dirty="0" smtClean="0"/>
              <a:t>a.	The product name and its synonyms.</a:t>
            </a:r>
          </a:p>
          <a:p>
            <a:pPr marL="400050" lvl="1" indent="0">
              <a:buFont typeface="Arial" charset="0"/>
              <a:buNone/>
              <a:defRPr/>
            </a:pPr>
            <a:r>
              <a:rPr lang="en-US" dirty="0" smtClean="0"/>
              <a:t>b.	Fire and explosion hazard data.</a:t>
            </a:r>
          </a:p>
          <a:p>
            <a:pPr marL="400050" lvl="1" indent="0">
              <a:buFont typeface="Arial" charset="0"/>
              <a:buNone/>
              <a:defRPr/>
            </a:pPr>
            <a:r>
              <a:rPr lang="en-US" dirty="0" smtClean="0"/>
              <a:t>c.	Toxicity data.</a:t>
            </a:r>
          </a:p>
          <a:p>
            <a:pPr marL="400050" lvl="1" indent="0">
              <a:buFont typeface="Arial" charset="0"/>
              <a:buNone/>
              <a:defRPr/>
            </a:pPr>
            <a:r>
              <a:rPr lang="en-US" dirty="0" smtClean="0"/>
              <a:t>d.	First aid procedures.</a:t>
            </a:r>
          </a:p>
          <a:p>
            <a:pPr marL="400050" lvl="1" indent="0">
              <a:buFont typeface="Arial" charset="0"/>
              <a:buNone/>
              <a:defRPr/>
            </a:pPr>
            <a:r>
              <a:rPr lang="en-US" dirty="0" smtClean="0"/>
              <a:t>e.	</a:t>
            </a:r>
            <a:r>
              <a:rPr lang="en-US" b="1" u="sng" dirty="0" smtClean="0"/>
              <a:t>All of the above</a:t>
            </a:r>
            <a:r>
              <a:rPr lang="en-US" b="1" dirty="0" smtClean="0"/>
              <a:t>.  </a:t>
            </a:r>
            <a:endParaRPr lang="en-US" b="1" dirty="0"/>
          </a:p>
        </p:txBody>
      </p:sp>
      <p:sp>
        <p:nvSpPr>
          <p:cNvPr id="22530" name="Title 1"/>
          <p:cNvSpPr>
            <a:spLocks noGrp="1"/>
          </p:cNvSpPr>
          <p:nvPr>
            <p:ph type="title"/>
          </p:nvPr>
        </p:nvSpPr>
        <p:spPr/>
        <p:txBody>
          <a:bodyPr/>
          <a:lstStyle/>
          <a:p>
            <a:r>
              <a:rPr lang="en-US" smtClean="0"/>
              <a:t>Unit 2 Exercise</a:t>
            </a:r>
          </a:p>
        </p:txBody>
      </p:sp>
      <p:sp>
        <p:nvSpPr>
          <p:cNvPr id="4" name="Slide Number Placeholder 3"/>
          <p:cNvSpPr>
            <a:spLocks noGrp="1"/>
          </p:cNvSpPr>
          <p:nvPr>
            <p:ph type="sldNum" sz="quarter" idx="12"/>
          </p:nvPr>
        </p:nvSpPr>
        <p:spPr/>
        <p:txBody>
          <a:bodyPr/>
          <a:lstStyle/>
          <a:p>
            <a:pPr>
              <a:defRPr/>
            </a:pPr>
            <a:fld id="{48DDC40B-AF3B-4472-AC0A-4443EE6D22A3}" type="slidenum">
              <a:rPr lang="en-US" smtClean="0"/>
              <a:pPr>
                <a:defRPr/>
              </a:pPr>
              <a:t>26</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Font typeface="Arial" charset="0"/>
              <a:buAutoNum type="arabicPeriod" startAt="7"/>
              <a:defRPr/>
            </a:pPr>
            <a:r>
              <a:rPr lang="en-US" dirty="0" smtClean="0"/>
              <a:t>Hypochlorite spills should be washed with large amounts of </a:t>
            </a:r>
            <a:r>
              <a:rPr lang="en-US" b="1" u="sng" dirty="0" smtClean="0"/>
              <a:t>water</a:t>
            </a:r>
            <a:r>
              <a:rPr lang="en-US" dirty="0" smtClean="0"/>
              <a:t> to dilute it.</a:t>
            </a:r>
          </a:p>
          <a:p>
            <a:pPr marL="0" indent="0">
              <a:buFont typeface="Arial" charset="0"/>
              <a:buNone/>
              <a:defRPr/>
            </a:pPr>
            <a:endParaRPr lang="en-US" sz="2400" dirty="0" smtClean="0"/>
          </a:p>
          <a:p>
            <a:pPr marL="0" indent="0">
              <a:buFont typeface="Arial" charset="0"/>
              <a:buNone/>
              <a:defRPr/>
            </a:pPr>
            <a:r>
              <a:rPr lang="en-US" dirty="0" smtClean="0"/>
              <a:t>8.	Hypochlorite will react spontaneously with organic material and should be kept separate from all organic compounds such as: fats, sugar, oils, turpentine, paper, and other </a:t>
            </a:r>
            <a:r>
              <a:rPr lang="en-US" dirty="0" err="1" smtClean="0"/>
              <a:t>oxidizable</a:t>
            </a:r>
            <a:r>
              <a:rPr lang="en-US" dirty="0" smtClean="0"/>
              <a:t> materials.       a.	</a:t>
            </a:r>
            <a:r>
              <a:rPr lang="en-US" b="1" u="sng" dirty="0" smtClean="0"/>
              <a:t>True</a:t>
            </a:r>
            <a:r>
              <a:rPr lang="en-US" b="1" dirty="0" smtClean="0"/>
              <a:t> </a:t>
            </a:r>
            <a:endParaRPr lang="en-US" dirty="0" smtClean="0"/>
          </a:p>
          <a:p>
            <a:pPr marL="0" indent="0">
              <a:buFont typeface="Arial" charset="0"/>
              <a:buNone/>
              <a:defRPr/>
            </a:pPr>
            <a:endParaRPr lang="en-US" dirty="0"/>
          </a:p>
        </p:txBody>
      </p:sp>
      <p:sp>
        <p:nvSpPr>
          <p:cNvPr id="23554" name="Title 1"/>
          <p:cNvSpPr>
            <a:spLocks noGrp="1"/>
          </p:cNvSpPr>
          <p:nvPr>
            <p:ph type="title"/>
          </p:nvPr>
        </p:nvSpPr>
        <p:spPr/>
        <p:txBody>
          <a:bodyPr/>
          <a:lstStyle/>
          <a:p>
            <a:r>
              <a:rPr lang="en-US" smtClean="0"/>
              <a:t>Unit 2 Exercise</a:t>
            </a:r>
          </a:p>
        </p:txBody>
      </p:sp>
      <p:sp>
        <p:nvSpPr>
          <p:cNvPr id="4" name="Slide Number Placeholder 3"/>
          <p:cNvSpPr>
            <a:spLocks noGrp="1"/>
          </p:cNvSpPr>
          <p:nvPr>
            <p:ph type="sldNum" sz="quarter" idx="12"/>
          </p:nvPr>
        </p:nvSpPr>
        <p:spPr/>
        <p:txBody>
          <a:bodyPr/>
          <a:lstStyle/>
          <a:p>
            <a:pPr>
              <a:defRPr/>
            </a:pPr>
            <a:fld id="{B9E6E51C-BDC4-4031-B87B-FE9A00EF942D}" type="slidenum">
              <a:rPr lang="en-US" smtClean="0"/>
              <a:pPr>
                <a:defRPr/>
              </a:pPr>
              <a:t>27</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idx="1"/>
          </p:nvPr>
        </p:nvSpPr>
        <p:spPr/>
        <p:txBody>
          <a:bodyPr/>
          <a:lstStyle/>
          <a:p>
            <a:pPr marL="0" indent="0">
              <a:buFont typeface="Arial" charset="0"/>
              <a:buNone/>
            </a:pPr>
            <a:r>
              <a:rPr lang="en-US" smtClean="0"/>
              <a:t>9.  First aid procedures for skin contact with hypochlorite include showering with large quantities of  </a:t>
            </a:r>
            <a:r>
              <a:rPr lang="en-US" b="1" u="sng" smtClean="0"/>
              <a:t>water</a:t>
            </a:r>
            <a:r>
              <a:rPr lang="en-US" smtClean="0"/>
              <a:t> and calling for medical assistance.</a:t>
            </a:r>
          </a:p>
          <a:p>
            <a:pPr marL="0" indent="0">
              <a:buFont typeface="Arial" charset="0"/>
              <a:buNone/>
            </a:pPr>
            <a:endParaRPr lang="en-US" smtClean="0"/>
          </a:p>
          <a:p>
            <a:pPr marL="0" indent="0">
              <a:buFont typeface="Arial" charset="0"/>
              <a:buNone/>
            </a:pPr>
            <a:r>
              <a:rPr lang="en-US" smtClean="0"/>
              <a:t>10.  Hypochlorite should be stored so that it does not get direct exposure to:  </a:t>
            </a:r>
            <a:r>
              <a:rPr lang="en-US" b="1" u="sng" smtClean="0"/>
              <a:t>water, heat, direct sunlight, and organic matter.</a:t>
            </a:r>
          </a:p>
          <a:p>
            <a:pPr marL="0" indent="0">
              <a:buFont typeface="Arial" charset="0"/>
              <a:buNone/>
            </a:pPr>
            <a:endParaRPr lang="en-US" smtClean="0"/>
          </a:p>
        </p:txBody>
      </p:sp>
      <p:sp>
        <p:nvSpPr>
          <p:cNvPr id="24578" name="Title 1"/>
          <p:cNvSpPr>
            <a:spLocks noGrp="1"/>
          </p:cNvSpPr>
          <p:nvPr>
            <p:ph type="title"/>
          </p:nvPr>
        </p:nvSpPr>
        <p:spPr/>
        <p:txBody>
          <a:bodyPr/>
          <a:lstStyle/>
          <a:p>
            <a:r>
              <a:rPr lang="en-US" smtClean="0"/>
              <a:t>Unit 2 Exercise</a:t>
            </a:r>
          </a:p>
        </p:txBody>
      </p:sp>
      <p:sp>
        <p:nvSpPr>
          <p:cNvPr id="4" name="Slide Number Placeholder 3"/>
          <p:cNvSpPr>
            <a:spLocks noGrp="1"/>
          </p:cNvSpPr>
          <p:nvPr>
            <p:ph type="sldNum" sz="quarter" idx="12"/>
          </p:nvPr>
        </p:nvSpPr>
        <p:spPr/>
        <p:txBody>
          <a:bodyPr/>
          <a:lstStyle/>
          <a:p>
            <a:pPr>
              <a:defRPr/>
            </a:pPr>
            <a:fld id="{CA417F4F-B8BF-422B-AE19-B5A444CD391E}" type="slidenum">
              <a:rPr lang="en-US" smtClean="0"/>
              <a:pPr>
                <a:defRPr/>
              </a:pPr>
              <a:t>28</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idx="1"/>
          </p:nvPr>
        </p:nvSpPr>
        <p:spPr/>
        <p:txBody>
          <a:bodyPr/>
          <a:lstStyle/>
          <a:p>
            <a:pPr marL="0" indent="0">
              <a:buFont typeface="Arial" charset="0"/>
              <a:buNone/>
            </a:pPr>
            <a:r>
              <a:rPr lang="en-US" b="1" dirty="0" smtClean="0"/>
              <a:t>Learning Objectives</a:t>
            </a:r>
          </a:p>
          <a:p>
            <a:r>
              <a:rPr lang="en-US" dirty="0" smtClean="0"/>
              <a:t>Describe math terms, principles and rules for solving equations.</a:t>
            </a:r>
          </a:p>
          <a:p>
            <a:r>
              <a:rPr lang="en-US" dirty="0" smtClean="0"/>
              <a:t>Review unit cancellation steps.</a:t>
            </a:r>
          </a:p>
          <a:p>
            <a:pPr marL="0" indent="0">
              <a:buFont typeface="Arial" charset="0"/>
              <a:buNone/>
            </a:pPr>
            <a:endParaRPr lang="en-US" dirty="0" smtClean="0"/>
          </a:p>
        </p:txBody>
      </p:sp>
      <p:sp>
        <p:nvSpPr>
          <p:cNvPr id="25602" name="Title 1"/>
          <p:cNvSpPr>
            <a:spLocks noGrp="1"/>
          </p:cNvSpPr>
          <p:nvPr>
            <p:ph type="title"/>
          </p:nvPr>
        </p:nvSpPr>
        <p:spPr/>
        <p:txBody>
          <a:bodyPr/>
          <a:lstStyle/>
          <a:p>
            <a:r>
              <a:rPr lang="en-US" smtClean="0"/>
              <a:t>Unit 3 – Math Principles and Process Control Calculations</a:t>
            </a:r>
          </a:p>
        </p:txBody>
      </p:sp>
      <p:sp>
        <p:nvSpPr>
          <p:cNvPr id="4" name="Slide Number Placeholder 3"/>
          <p:cNvSpPr>
            <a:spLocks noGrp="1"/>
          </p:cNvSpPr>
          <p:nvPr>
            <p:ph type="sldNum" sz="quarter" idx="12"/>
          </p:nvPr>
        </p:nvSpPr>
        <p:spPr/>
        <p:txBody>
          <a:bodyPr/>
          <a:lstStyle/>
          <a:p>
            <a:pPr>
              <a:defRPr/>
            </a:pPr>
            <a:fld id="{0DC26129-2A47-4669-8D63-6F4FD6B1357F}" type="slidenum">
              <a:rPr lang="en-US" smtClean="0"/>
              <a:pPr>
                <a:defRPr/>
              </a:pPr>
              <a:t>29</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History of Use</a:t>
            </a:r>
          </a:p>
          <a:p>
            <a:r>
              <a:rPr lang="en-US" dirty="0" smtClean="0"/>
              <a:t>Uses</a:t>
            </a:r>
          </a:p>
          <a:p>
            <a:pPr lvl="1"/>
            <a:r>
              <a:rPr lang="en-US" dirty="0" smtClean="0"/>
              <a:t>Disinfection</a:t>
            </a:r>
          </a:p>
          <a:p>
            <a:pPr lvl="1"/>
            <a:r>
              <a:rPr lang="en-US" dirty="0" smtClean="0"/>
              <a:t>Oxidation</a:t>
            </a:r>
          </a:p>
          <a:p>
            <a:pPr lvl="1"/>
            <a:r>
              <a:rPr lang="en-US" dirty="0" smtClean="0"/>
              <a:t>Taste and Odor Control</a:t>
            </a:r>
          </a:p>
        </p:txBody>
      </p:sp>
      <p:sp>
        <p:nvSpPr>
          <p:cNvPr id="5" name="Title 4"/>
          <p:cNvSpPr>
            <a:spLocks noGrp="1"/>
          </p:cNvSpPr>
          <p:nvPr>
            <p:ph type="title"/>
          </p:nvPr>
        </p:nvSpPr>
        <p:spPr/>
        <p:txBody>
          <a:bodyPr/>
          <a:lstStyle/>
          <a:p>
            <a:r>
              <a:rPr lang="en-US" dirty="0" smtClean="0"/>
              <a:t>Basic Information</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3</a:t>
            </a:fld>
            <a:endParaRPr lang="en-US" dirty="0"/>
          </a:p>
        </p:txBody>
      </p:sp>
    </p:spTree>
    <p:extLst>
      <p:ext uri="{BB962C8B-B14F-4D97-AF65-F5344CB8AC3E}">
        <p14:creationId xmlns:p14="http://schemas.microsoft.com/office/powerpoint/2010/main" val="76161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noGrp="1"/>
          </p:cNvSpPr>
          <p:nvPr>
            <p:ph idx="1"/>
          </p:nvPr>
        </p:nvSpPr>
        <p:spPr/>
        <p:txBody>
          <a:bodyPr/>
          <a:lstStyle/>
          <a:p>
            <a:pPr marL="0" indent="0">
              <a:buFont typeface="Arial" charset="0"/>
              <a:buNone/>
            </a:pPr>
            <a:r>
              <a:rPr lang="en-US" sz="3600" b="1" dirty="0" smtClean="0"/>
              <a:t>Learning Objectives</a:t>
            </a:r>
          </a:p>
          <a:p>
            <a:pPr marL="0" indent="0">
              <a:buNone/>
            </a:pPr>
            <a:r>
              <a:rPr lang="en-US" dirty="0" smtClean="0"/>
              <a:t>Perform calculations for the following types of situations:</a:t>
            </a:r>
          </a:p>
          <a:p>
            <a:pPr lvl="2">
              <a:buFont typeface="Wingdings" pitchFamily="2" charset="2"/>
              <a:buChar char="Ø"/>
            </a:pPr>
            <a:r>
              <a:rPr lang="en-US" dirty="0" smtClean="0"/>
              <a:t> Calculating changing % concentrations of a chemical</a:t>
            </a:r>
          </a:p>
          <a:p>
            <a:pPr lvl="2">
              <a:buFont typeface="Wingdings" pitchFamily="2" charset="2"/>
              <a:buChar char="Ø"/>
            </a:pPr>
            <a:r>
              <a:rPr lang="en-US" dirty="0" smtClean="0"/>
              <a:t> Dosage/Feed Rate/Flow</a:t>
            </a:r>
          </a:p>
          <a:p>
            <a:pPr lvl="2">
              <a:buFont typeface="Wingdings" pitchFamily="2" charset="2"/>
              <a:buChar char="Ø"/>
            </a:pPr>
            <a:r>
              <a:rPr lang="en-US" dirty="0" smtClean="0"/>
              <a:t> Chlorine Demand or Dose</a:t>
            </a:r>
          </a:p>
          <a:p>
            <a:pPr lvl="2">
              <a:buFont typeface="Wingdings" pitchFamily="2" charset="2"/>
              <a:buChar char="Ø"/>
            </a:pPr>
            <a:r>
              <a:rPr lang="en-US" dirty="0" smtClean="0"/>
              <a:t> CT</a:t>
            </a:r>
          </a:p>
          <a:p>
            <a:pPr marL="0" indent="0">
              <a:buFont typeface="Arial" charset="0"/>
              <a:buNone/>
            </a:pPr>
            <a:endParaRPr lang="en-US" b="1" dirty="0" smtClean="0"/>
          </a:p>
        </p:txBody>
      </p:sp>
      <p:sp>
        <p:nvSpPr>
          <p:cNvPr id="26626" name="Title 1"/>
          <p:cNvSpPr>
            <a:spLocks noGrp="1"/>
          </p:cNvSpPr>
          <p:nvPr>
            <p:ph type="title"/>
          </p:nvPr>
        </p:nvSpPr>
        <p:spPr/>
        <p:txBody>
          <a:bodyPr/>
          <a:lstStyle/>
          <a:p>
            <a:r>
              <a:rPr lang="en-US" smtClean="0"/>
              <a:t>Unit 3 – Math Principles and Process Control Calculations</a:t>
            </a:r>
          </a:p>
        </p:txBody>
      </p:sp>
      <p:sp>
        <p:nvSpPr>
          <p:cNvPr id="4" name="Slide Number Placeholder 3"/>
          <p:cNvSpPr>
            <a:spLocks noGrp="1"/>
          </p:cNvSpPr>
          <p:nvPr>
            <p:ph type="sldNum" sz="quarter" idx="12"/>
          </p:nvPr>
        </p:nvSpPr>
        <p:spPr/>
        <p:txBody>
          <a:bodyPr/>
          <a:lstStyle/>
          <a:p>
            <a:pPr>
              <a:defRPr/>
            </a:pPr>
            <a:fld id="{A036AE87-3C5A-48F5-853D-E1F8F075C895}" type="slidenum">
              <a:rPr lang="en-US" smtClean="0"/>
              <a:pPr>
                <a:defRPr/>
              </a:pPr>
              <a:t>30</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sp>
        <p:nvSpPr>
          <p:cNvPr id="2" name="Slide Number Placeholder 1"/>
          <p:cNvSpPr>
            <a:spLocks noGrp="1"/>
          </p:cNvSpPr>
          <p:nvPr>
            <p:ph type="sldNum" sz="quarter" idx="12"/>
          </p:nvPr>
        </p:nvSpPr>
        <p:spPr/>
        <p:txBody>
          <a:bodyPr/>
          <a:lstStyle/>
          <a:p>
            <a:pPr>
              <a:defRPr/>
            </a:pPr>
            <a:fld id="{B3FDC115-D99F-4F2B-8B12-EE2B4CBC5E00}" type="slidenum">
              <a:rPr lang="en-US" smtClean="0"/>
              <a:pPr>
                <a:defRPr/>
              </a:pPr>
              <a:t>31</a:t>
            </a:fld>
            <a:endParaRPr lang="en-US"/>
          </a:p>
        </p:txBody>
      </p:sp>
      <p:pic>
        <p:nvPicPr>
          <p:cNvPr id="7270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34143" y="238125"/>
            <a:ext cx="8875713" cy="5067300"/>
          </a:xfrm>
          <a:prstGeom prst="rect">
            <a:avLst/>
          </a:prstGeom>
          <a:ln/>
        </p:spPr>
        <p:style>
          <a:lnRef idx="2">
            <a:schemeClr val="accent1"/>
          </a:lnRef>
          <a:fillRef idx="1">
            <a:schemeClr val="lt1"/>
          </a:fillRef>
          <a:effectRef idx="0">
            <a:schemeClr val="accent1"/>
          </a:effectRef>
          <a:fontRef idx="minor">
            <a:schemeClr val="dk1"/>
          </a:fontRef>
        </p:style>
      </p:pic>
      <p:sp>
        <p:nvSpPr>
          <p:cNvPr id="27652" name="Rectangle 2"/>
          <p:cNvSpPr>
            <a:spLocks noChangeArrowheads="1"/>
          </p:cNvSpPr>
          <p:nvPr/>
        </p:nvSpPr>
        <p:spPr bwMode="auto">
          <a:xfrm>
            <a:off x="2347913" y="1827213"/>
            <a:ext cx="12096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latin typeface="Arial" charset="0"/>
                <a:cs typeface="Times New Roman" pitchFamily="18" charset="0"/>
              </a:rPr>
              <a:t>Known</a:t>
            </a:r>
            <a:endParaRPr lang="en-US" sz="3600" dirty="0">
              <a:latin typeface="Times New Roman" pitchFamily="18" charset="0"/>
              <a:cs typeface="Times New Roman" pitchFamily="18" charset="0"/>
            </a:endParaRPr>
          </a:p>
        </p:txBody>
      </p:sp>
      <p:sp>
        <p:nvSpPr>
          <p:cNvPr id="27653" name="Rectangle 3"/>
          <p:cNvSpPr>
            <a:spLocks noChangeArrowheads="1"/>
          </p:cNvSpPr>
          <p:nvPr/>
        </p:nvSpPr>
        <p:spPr bwMode="auto">
          <a:xfrm>
            <a:off x="3933826" y="1827212"/>
            <a:ext cx="12096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latin typeface="Arial" charset="0"/>
                <a:cs typeface="Times New Roman" pitchFamily="18" charset="0"/>
              </a:rPr>
              <a:t>Known</a:t>
            </a:r>
            <a:endParaRPr lang="en-US" sz="3600" dirty="0">
              <a:latin typeface="Times New Roman" pitchFamily="18" charset="0"/>
              <a:cs typeface="Times New Roman" pitchFamily="18" charset="0"/>
            </a:endParaRPr>
          </a:p>
        </p:txBody>
      </p:sp>
      <p:sp>
        <p:nvSpPr>
          <p:cNvPr id="27654" name="Rectangle 4"/>
          <p:cNvSpPr>
            <a:spLocks noChangeArrowheads="1"/>
          </p:cNvSpPr>
          <p:nvPr/>
        </p:nvSpPr>
        <p:spPr bwMode="auto">
          <a:xfrm>
            <a:off x="871538" y="4113213"/>
            <a:ext cx="18764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latin typeface="Arial" charset="0"/>
                <a:cs typeface="Times New Roman" pitchFamily="18" charset="0"/>
              </a:rPr>
              <a:t>Conversion</a:t>
            </a:r>
            <a:endParaRPr lang="en-US" sz="3600" dirty="0">
              <a:latin typeface="Times New Roman" pitchFamily="18" charset="0"/>
              <a:cs typeface="Times New Roman" pitchFamily="18" charset="0"/>
            </a:endParaRPr>
          </a:p>
        </p:txBody>
      </p:sp>
      <p:sp>
        <p:nvSpPr>
          <p:cNvPr id="27655" name="Rectangle 5"/>
          <p:cNvSpPr>
            <a:spLocks noChangeArrowheads="1"/>
          </p:cNvSpPr>
          <p:nvPr/>
        </p:nvSpPr>
        <p:spPr bwMode="auto">
          <a:xfrm>
            <a:off x="2824164" y="4121151"/>
            <a:ext cx="18764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latin typeface="Arial" charset="0"/>
                <a:cs typeface="Times New Roman" pitchFamily="18" charset="0"/>
              </a:rPr>
              <a:t>Conversion</a:t>
            </a:r>
            <a:endParaRPr lang="en-US" sz="36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Davidson Pie</a:t>
            </a:r>
            <a:endParaRPr lang="en-US" dirty="0"/>
          </a:p>
        </p:txBody>
      </p:sp>
      <p:sp>
        <p:nvSpPr>
          <p:cNvPr id="2" name="Slide Number Placeholder 1"/>
          <p:cNvSpPr>
            <a:spLocks noGrp="1"/>
          </p:cNvSpPr>
          <p:nvPr>
            <p:ph type="sldNum" sz="quarter" idx="12"/>
          </p:nvPr>
        </p:nvSpPr>
        <p:spPr/>
        <p:txBody>
          <a:bodyPr/>
          <a:lstStyle/>
          <a:p>
            <a:pPr>
              <a:defRPr/>
            </a:pPr>
            <a:fld id="{9500E88F-B5EE-4F93-98BE-E463659DC4FD}" type="slidenum">
              <a:rPr lang="en-US" smtClean="0"/>
              <a:pPr>
                <a:defRPr/>
              </a:pPr>
              <a:t>32</a:t>
            </a:fld>
            <a:endParaRPr lang="en-US"/>
          </a:p>
        </p:txBody>
      </p:sp>
      <p:sp>
        <p:nvSpPr>
          <p:cNvPr id="5" name="half Pie"/>
          <p:cNvSpPr/>
          <p:nvPr/>
        </p:nvSpPr>
        <p:spPr>
          <a:xfrm>
            <a:off x="2286000" y="1343025"/>
            <a:ext cx="4533900" cy="4533900"/>
          </a:xfrm>
          <a:prstGeom prst="pie">
            <a:avLst>
              <a:gd name="adj1" fmla="val 0"/>
              <a:gd name="adj2" fmla="val 10818286"/>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mg/L PIE"/>
          <p:cNvSpPr/>
          <p:nvPr/>
        </p:nvSpPr>
        <p:spPr>
          <a:xfrm>
            <a:off x="2286000" y="1352550"/>
            <a:ext cx="4533900" cy="4533900"/>
          </a:xfrm>
          <a:prstGeom prst="pie">
            <a:avLst>
              <a:gd name="adj1" fmla="val 3237892"/>
              <a:gd name="adj2" fmla="val 7660671"/>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5" name="Group 14"/>
          <p:cNvGrpSpPr/>
          <p:nvPr/>
        </p:nvGrpSpPr>
        <p:grpSpPr>
          <a:xfrm>
            <a:off x="1843088" y="1323975"/>
            <a:ext cx="4976812" cy="4533900"/>
            <a:chOff x="1843088" y="1323975"/>
            <a:chExt cx="4976812" cy="4533900"/>
          </a:xfrm>
        </p:grpSpPr>
        <p:sp>
          <p:nvSpPr>
            <p:cNvPr id="6" name="Oval 5"/>
            <p:cNvSpPr/>
            <p:nvPr/>
          </p:nvSpPr>
          <p:spPr>
            <a:xfrm>
              <a:off x="2286000" y="1323975"/>
              <a:ext cx="4533900" cy="45339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81425" y="2038350"/>
              <a:ext cx="1533525" cy="1323439"/>
            </a:xfrm>
            <a:prstGeom prst="rect">
              <a:avLst/>
            </a:prstGeom>
            <a:noFill/>
          </p:spPr>
          <p:txBody>
            <a:bodyPr wrap="square" rtlCol="0">
              <a:spAutoFit/>
            </a:bodyPr>
            <a:lstStyle/>
            <a:p>
              <a:pPr algn="ctr"/>
              <a:r>
                <a:rPr lang="en-US" sz="4000" b="1" u="sng" dirty="0" err="1" smtClean="0"/>
                <a:t>lbs</a:t>
              </a:r>
              <a:endParaRPr lang="en-US" sz="4000" b="1" u="sng" dirty="0" smtClean="0"/>
            </a:p>
            <a:p>
              <a:pPr algn="ctr"/>
              <a:r>
                <a:rPr lang="en-US" sz="4000" b="1" dirty="0" smtClean="0"/>
                <a:t>Day</a:t>
              </a:r>
              <a:endParaRPr lang="en-US" sz="4000" b="1" dirty="0"/>
            </a:p>
          </p:txBody>
        </p:sp>
        <p:sp>
          <p:nvSpPr>
            <p:cNvPr id="11" name="TextBox 10"/>
            <p:cNvSpPr txBox="1"/>
            <p:nvPr/>
          </p:nvSpPr>
          <p:spPr>
            <a:xfrm>
              <a:off x="5162550" y="3752850"/>
              <a:ext cx="1533525" cy="707886"/>
            </a:xfrm>
            <a:prstGeom prst="rect">
              <a:avLst/>
            </a:prstGeom>
            <a:noFill/>
          </p:spPr>
          <p:txBody>
            <a:bodyPr wrap="square" rtlCol="0">
              <a:spAutoFit/>
            </a:bodyPr>
            <a:lstStyle/>
            <a:p>
              <a:pPr algn="ctr"/>
              <a:r>
                <a:rPr lang="en-US" sz="4000" b="1" dirty="0" smtClean="0"/>
                <a:t>8.34</a:t>
              </a:r>
              <a:endParaRPr lang="en-US" sz="4000" b="1" dirty="0"/>
            </a:p>
          </p:txBody>
        </p:sp>
        <p:sp>
          <p:nvSpPr>
            <p:cNvPr id="12" name="TextBox 11"/>
            <p:cNvSpPr txBox="1"/>
            <p:nvPr/>
          </p:nvSpPr>
          <p:spPr>
            <a:xfrm>
              <a:off x="3829050" y="4591050"/>
              <a:ext cx="1533525" cy="1200329"/>
            </a:xfrm>
            <a:prstGeom prst="rect">
              <a:avLst/>
            </a:prstGeom>
            <a:noFill/>
          </p:spPr>
          <p:txBody>
            <a:bodyPr wrap="square" rtlCol="0">
              <a:spAutoFit/>
            </a:bodyPr>
            <a:lstStyle/>
            <a:p>
              <a:pPr algn="ctr"/>
              <a:r>
                <a:rPr lang="en-US" sz="3600" b="1" u="sng" dirty="0" smtClean="0"/>
                <a:t>mg</a:t>
              </a:r>
            </a:p>
            <a:p>
              <a:pPr algn="ctr"/>
              <a:r>
                <a:rPr lang="en-US" sz="3600" b="1" dirty="0"/>
                <a:t>L</a:t>
              </a:r>
            </a:p>
          </p:txBody>
        </p:sp>
        <p:sp>
          <p:nvSpPr>
            <p:cNvPr id="13" name="TextBox 12"/>
            <p:cNvSpPr txBox="1"/>
            <p:nvPr/>
          </p:nvSpPr>
          <p:spPr>
            <a:xfrm>
              <a:off x="2500313" y="3933825"/>
              <a:ext cx="1533525" cy="707886"/>
            </a:xfrm>
            <a:prstGeom prst="rect">
              <a:avLst/>
            </a:prstGeom>
            <a:noFill/>
          </p:spPr>
          <p:txBody>
            <a:bodyPr wrap="square" rtlCol="0">
              <a:spAutoFit/>
            </a:bodyPr>
            <a:lstStyle/>
            <a:p>
              <a:pPr algn="ctr"/>
              <a:r>
                <a:rPr lang="en-US" sz="4000" b="1" dirty="0" smtClean="0"/>
                <a:t>MGD</a:t>
              </a:r>
              <a:endParaRPr lang="en-US" sz="4000" b="1" dirty="0"/>
            </a:p>
          </p:txBody>
        </p:sp>
        <p:sp>
          <p:nvSpPr>
            <p:cNvPr id="16" name="TextBox 15"/>
            <p:cNvSpPr txBox="1"/>
            <p:nvPr/>
          </p:nvSpPr>
          <p:spPr>
            <a:xfrm>
              <a:off x="3205163" y="1638300"/>
              <a:ext cx="2724149" cy="523220"/>
            </a:xfrm>
            <a:prstGeom prst="rect">
              <a:avLst/>
            </a:prstGeom>
            <a:noFill/>
          </p:spPr>
          <p:txBody>
            <a:bodyPr wrap="square" rtlCol="0">
              <a:spAutoFit/>
            </a:bodyPr>
            <a:lstStyle/>
            <a:p>
              <a:pPr algn="ctr"/>
              <a:r>
                <a:rPr lang="en-US" sz="2800" b="1" dirty="0" smtClean="0"/>
                <a:t>Feed Rate</a:t>
              </a:r>
              <a:endParaRPr lang="en-US" sz="2800" b="1" dirty="0"/>
            </a:p>
          </p:txBody>
        </p:sp>
        <p:sp>
          <p:nvSpPr>
            <p:cNvPr id="17" name="TextBox 16"/>
            <p:cNvSpPr txBox="1"/>
            <p:nvPr/>
          </p:nvSpPr>
          <p:spPr>
            <a:xfrm>
              <a:off x="1843088" y="3596015"/>
              <a:ext cx="2724149" cy="523220"/>
            </a:xfrm>
            <a:prstGeom prst="rect">
              <a:avLst/>
            </a:prstGeom>
            <a:noFill/>
          </p:spPr>
          <p:txBody>
            <a:bodyPr wrap="square" rtlCol="0">
              <a:spAutoFit/>
            </a:bodyPr>
            <a:lstStyle/>
            <a:p>
              <a:pPr algn="ctr"/>
              <a:r>
                <a:rPr lang="en-US" sz="2800" b="1" dirty="0" smtClean="0"/>
                <a:t>Flow</a:t>
              </a:r>
              <a:endParaRPr lang="en-US" sz="2800" b="1" dirty="0"/>
            </a:p>
          </p:txBody>
        </p:sp>
        <p:sp>
          <p:nvSpPr>
            <p:cNvPr id="18" name="TextBox 17"/>
            <p:cNvSpPr txBox="1"/>
            <p:nvPr/>
          </p:nvSpPr>
          <p:spPr>
            <a:xfrm>
              <a:off x="3219450" y="4247495"/>
              <a:ext cx="2724149" cy="523220"/>
            </a:xfrm>
            <a:prstGeom prst="rect">
              <a:avLst/>
            </a:prstGeom>
            <a:noFill/>
          </p:spPr>
          <p:txBody>
            <a:bodyPr wrap="square" rtlCol="0">
              <a:spAutoFit/>
            </a:bodyPr>
            <a:lstStyle/>
            <a:p>
              <a:pPr algn="ctr"/>
              <a:r>
                <a:rPr lang="en-US" sz="2800" b="1" dirty="0" smtClean="0"/>
                <a:t>Dosage</a:t>
              </a:r>
              <a:endParaRPr lang="en-US" sz="2800" b="1" dirty="0"/>
            </a:p>
          </p:txBody>
        </p:sp>
      </p:grpSp>
      <p:sp>
        <p:nvSpPr>
          <p:cNvPr id="14" name="half Pie"/>
          <p:cNvSpPr/>
          <p:nvPr/>
        </p:nvSpPr>
        <p:spPr>
          <a:xfrm rot="10800000">
            <a:off x="2286000" y="1333500"/>
            <a:ext cx="4533900" cy="4533900"/>
          </a:xfrm>
          <a:prstGeom prst="pie">
            <a:avLst>
              <a:gd name="adj1" fmla="val 0"/>
              <a:gd name="adj2" fmla="val 10818286"/>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91978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Davidson Pie</a:t>
            </a:r>
            <a:endParaRPr lang="en-US" dirty="0"/>
          </a:p>
        </p:txBody>
      </p:sp>
      <p:sp>
        <p:nvSpPr>
          <p:cNvPr id="2" name="Slide Number Placeholder 1"/>
          <p:cNvSpPr>
            <a:spLocks noGrp="1"/>
          </p:cNvSpPr>
          <p:nvPr>
            <p:ph type="sldNum" sz="quarter" idx="12"/>
          </p:nvPr>
        </p:nvSpPr>
        <p:spPr/>
        <p:txBody>
          <a:bodyPr/>
          <a:lstStyle/>
          <a:p>
            <a:pPr>
              <a:defRPr/>
            </a:pPr>
            <a:fld id="{9500E88F-B5EE-4F93-98BE-E463659DC4FD}" type="slidenum">
              <a:rPr lang="en-US" smtClean="0"/>
              <a:pPr>
                <a:defRPr/>
              </a:pPr>
              <a:t>33</a:t>
            </a:fld>
            <a:endParaRPr lang="en-US"/>
          </a:p>
        </p:txBody>
      </p:sp>
      <p:sp>
        <p:nvSpPr>
          <p:cNvPr id="6" name="Oval 5"/>
          <p:cNvSpPr/>
          <p:nvPr/>
        </p:nvSpPr>
        <p:spPr>
          <a:xfrm>
            <a:off x="2286000" y="1323975"/>
            <a:ext cx="4533900" cy="45339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alf Pie"/>
          <p:cNvSpPr/>
          <p:nvPr/>
        </p:nvSpPr>
        <p:spPr>
          <a:xfrm>
            <a:off x="2286000" y="1343025"/>
            <a:ext cx="4533900" cy="4533900"/>
          </a:xfrm>
          <a:prstGeom prst="pie">
            <a:avLst>
              <a:gd name="adj1" fmla="val 0"/>
              <a:gd name="adj2" fmla="val 10818286"/>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mg/L PIE"/>
          <p:cNvSpPr/>
          <p:nvPr/>
        </p:nvSpPr>
        <p:spPr>
          <a:xfrm>
            <a:off x="2286000" y="1352550"/>
            <a:ext cx="4533900" cy="4533900"/>
          </a:xfrm>
          <a:prstGeom prst="pie">
            <a:avLst>
              <a:gd name="adj1" fmla="val 3237892"/>
              <a:gd name="adj2" fmla="val 7660671"/>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a:off x="2500313" y="3893552"/>
            <a:ext cx="1533525" cy="707886"/>
          </a:xfrm>
          <a:prstGeom prst="rect">
            <a:avLst/>
          </a:prstGeom>
          <a:noFill/>
        </p:spPr>
        <p:txBody>
          <a:bodyPr wrap="square" rtlCol="0">
            <a:spAutoFit/>
          </a:bodyPr>
          <a:lstStyle/>
          <a:p>
            <a:pPr algn="ctr"/>
            <a:r>
              <a:rPr lang="en-US" sz="4000" b="1" dirty="0" smtClean="0"/>
              <a:t>MGD</a:t>
            </a:r>
            <a:endParaRPr lang="en-US" sz="4000" b="1" dirty="0"/>
          </a:p>
        </p:txBody>
      </p:sp>
      <p:sp>
        <p:nvSpPr>
          <p:cNvPr id="15" name="TextBox 14"/>
          <p:cNvSpPr txBox="1"/>
          <p:nvPr/>
        </p:nvSpPr>
        <p:spPr>
          <a:xfrm>
            <a:off x="3781425" y="2038350"/>
            <a:ext cx="1533525" cy="1323439"/>
          </a:xfrm>
          <a:prstGeom prst="rect">
            <a:avLst/>
          </a:prstGeom>
          <a:noFill/>
        </p:spPr>
        <p:txBody>
          <a:bodyPr wrap="square" rtlCol="0">
            <a:spAutoFit/>
          </a:bodyPr>
          <a:lstStyle/>
          <a:p>
            <a:pPr algn="ctr"/>
            <a:r>
              <a:rPr lang="en-US" sz="4000" b="1" u="sng" dirty="0" err="1" smtClean="0"/>
              <a:t>lbs</a:t>
            </a:r>
            <a:endParaRPr lang="en-US" sz="4000" b="1" u="sng" dirty="0" smtClean="0"/>
          </a:p>
          <a:p>
            <a:pPr algn="ctr"/>
            <a:r>
              <a:rPr lang="en-US" sz="4000" b="1" dirty="0" smtClean="0"/>
              <a:t>Day</a:t>
            </a:r>
            <a:endParaRPr lang="en-US" sz="4000" b="1" dirty="0"/>
          </a:p>
        </p:txBody>
      </p:sp>
      <p:sp>
        <p:nvSpPr>
          <p:cNvPr id="16" name="TextBox 15"/>
          <p:cNvSpPr txBox="1"/>
          <p:nvPr/>
        </p:nvSpPr>
        <p:spPr>
          <a:xfrm>
            <a:off x="5162550" y="3752850"/>
            <a:ext cx="1533525" cy="707886"/>
          </a:xfrm>
          <a:prstGeom prst="rect">
            <a:avLst/>
          </a:prstGeom>
          <a:noFill/>
        </p:spPr>
        <p:txBody>
          <a:bodyPr wrap="square" rtlCol="0">
            <a:spAutoFit/>
          </a:bodyPr>
          <a:lstStyle/>
          <a:p>
            <a:pPr algn="ctr"/>
            <a:r>
              <a:rPr lang="en-US" sz="4000" b="1" dirty="0" smtClean="0"/>
              <a:t>8.34</a:t>
            </a:r>
            <a:endParaRPr lang="en-US" sz="4000" b="1" dirty="0"/>
          </a:p>
        </p:txBody>
      </p:sp>
      <p:sp>
        <p:nvSpPr>
          <p:cNvPr id="17" name="TextBox 16"/>
          <p:cNvSpPr txBox="1"/>
          <p:nvPr/>
        </p:nvSpPr>
        <p:spPr>
          <a:xfrm>
            <a:off x="3829050" y="4591050"/>
            <a:ext cx="1533525" cy="1200329"/>
          </a:xfrm>
          <a:prstGeom prst="rect">
            <a:avLst/>
          </a:prstGeom>
          <a:noFill/>
        </p:spPr>
        <p:txBody>
          <a:bodyPr wrap="square" rtlCol="0">
            <a:spAutoFit/>
          </a:bodyPr>
          <a:lstStyle/>
          <a:p>
            <a:pPr algn="ctr"/>
            <a:r>
              <a:rPr lang="en-US" sz="3600" b="1" u="sng" dirty="0" smtClean="0"/>
              <a:t>mg</a:t>
            </a:r>
          </a:p>
          <a:p>
            <a:pPr algn="ctr"/>
            <a:r>
              <a:rPr lang="en-US" sz="3600" b="1" dirty="0"/>
              <a:t>L</a:t>
            </a:r>
          </a:p>
        </p:txBody>
      </p:sp>
      <p:sp>
        <p:nvSpPr>
          <p:cNvPr id="19" name="TextBox 18"/>
          <p:cNvSpPr txBox="1"/>
          <p:nvPr/>
        </p:nvSpPr>
        <p:spPr>
          <a:xfrm>
            <a:off x="3205163" y="1638300"/>
            <a:ext cx="2724149" cy="523220"/>
          </a:xfrm>
          <a:prstGeom prst="rect">
            <a:avLst/>
          </a:prstGeom>
          <a:noFill/>
        </p:spPr>
        <p:txBody>
          <a:bodyPr wrap="square" rtlCol="0">
            <a:spAutoFit/>
          </a:bodyPr>
          <a:lstStyle/>
          <a:p>
            <a:pPr algn="ctr"/>
            <a:r>
              <a:rPr lang="en-US" sz="2800" b="1" dirty="0" smtClean="0"/>
              <a:t>Feed Rate</a:t>
            </a:r>
            <a:endParaRPr lang="en-US" sz="2800" b="1" dirty="0"/>
          </a:p>
        </p:txBody>
      </p:sp>
      <p:sp>
        <p:nvSpPr>
          <p:cNvPr id="20" name="TextBox 19"/>
          <p:cNvSpPr txBox="1"/>
          <p:nvPr/>
        </p:nvSpPr>
        <p:spPr>
          <a:xfrm>
            <a:off x="1843088" y="3596015"/>
            <a:ext cx="2724149" cy="523220"/>
          </a:xfrm>
          <a:prstGeom prst="rect">
            <a:avLst/>
          </a:prstGeom>
          <a:noFill/>
        </p:spPr>
        <p:txBody>
          <a:bodyPr wrap="square" rtlCol="0">
            <a:spAutoFit/>
          </a:bodyPr>
          <a:lstStyle/>
          <a:p>
            <a:pPr algn="ctr"/>
            <a:r>
              <a:rPr lang="en-US" sz="2800" b="1" dirty="0" smtClean="0"/>
              <a:t>Flow</a:t>
            </a:r>
            <a:endParaRPr lang="en-US" sz="2800" b="1" dirty="0"/>
          </a:p>
        </p:txBody>
      </p:sp>
      <p:sp>
        <p:nvSpPr>
          <p:cNvPr id="21" name="TextBox 20"/>
          <p:cNvSpPr txBox="1"/>
          <p:nvPr/>
        </p:nvSpPr>
        <p:spPr>
          <a:xfrm>
            <a:off x="3219450" y="4247495"/>
            <a:ext cx="2724149" cy="523220"/>
          </a:xfrm>
          <a:prstGeom prst="rect">
            <a:avLst/>
          </a:prstGeom>
          <a:noFill/>
        </p:spPr>
        <p:txBody>
          <a:bodyPr wrap="square" rtlCol="0">
            <a:spAutoFit/>
          </a:bodyPr>
          <a:lstStyle/>
          <a:p>
            <a:pPr algn="ctr"/>
            <a:r>
              <a:rPr lang="en-US" sz="2800" b="1" dirty="0" smtClean="0"/>
              <a:t>Dosage</a:t>
            </a:r>
            <a:endParaRPr lang="en-US" sz="2800" b="1" dirty="0"/>
          </a:p>
        </p:txBody>
      </p:sp>
      <p:sp>
        <p:nvSpPr>
          <p:cNvPr id="14" name="half Pie"/>
          <p:cNvSpPr/>
          <p:nvPr/>
        </p:nvSpPr>
        <p:spPr>
          <a:xfrm rot="7626425">
            <a:off x="2281237" y="1338590"/>
            <a:ext cx="4533900" cy="4533900"/>
          </a:xfrm>
          <a:prstGeom prst="pie">
            <a:avLst>
              <a:gd name="adj1" fmla="val 0"/>
              <a:gd name="adj2" fmla="val 3157038"/>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96604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Davidson Pie</a:t>
            </a:r>
            <a:endParaRPr lang="en-US" dirty="0"/>
          </a:p>
        </p:txBody>
      </p:sp>
      <p:sp>
        <p:nvSpPr>
          <p:cNvPr id="2" name="Slide Number Placeholder 1"/>
          <p:cNvSpPr>
            <a:spLocks noGrp="1"/>
          </p:cNvSpPr>
          <p:nvPr>
            <p:ph type="sldNum" sz="quarter" idx="12"/>
          </p:nvPr>
        </p:nvSpPr>
        <p:spPr/>
        <p:txBody>
          <a:bodyPr/>
          <a:lstStyle/>
          <a:p>
            <a:pPr>
              <a:defRPr/>
            </a:pPr>
            <a:fld id="{9500E88F-B5EE-4F93-98BE-E463659DC4FD}" type="slidenum">
              <a:rPr lang="en-US" smtClean="0"/>
              <a:pPr>
                <a:defRPr/>
              </a:pPr>
              <a:t>34</a:t>
            </a:fld>
            <a:endParaRPr lang="en-US"/>
          </a:p>
        </p:txBody>
      </p:sp>
      <p:sp>
        <p:nvSpPr>
          <p:cNvPr id="6" name="Oval 5"/>
          <p:cNvSpPr/>
          <p:nvPr/>
        </p:nvSpPr>
        <p:spPr>
          <a:xfrm>
            <a:off x="2286000" y="1323975"/>
            <a:ext cx="4533900" cy="45339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alf Pie"/>
          <p:cNvSpPr/>
          <p:nvPr/>
        </p:nvSpPr>
        <p:spPr>
          <a:xfrm>
            <a:off x="2286000" y="1343025"/>
            <a:ext cx="4533900" cy="4533900"/>
          </a:xfrm>
          <a:prstGeom prst="pie">
            <a:avLst>
              <a:gd name="adj1" fmla="val 0"/>
              <a:gd name="adj2" fmla="val 10818286"/>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mg/L PIE"/>
          <p:cNvSpPr/>
          <p:nvPr/>
        </p:nvSpPr>
        <p:spPr>
          <a:xfrm>
            <a:off x="2286000" y="1352550"/>
            <a:ext cx="4533900" cy="4533900"/>
          </a:xfrm>
          <a:prstGeom prst="pie">
            <a:avLst>
              <a:gd name="adj1" fmla="val 3237892"/>
              <a:gd name="adj2" fmla="val 7660671"/>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p:cNvSpPr txBox="1"/>
          <p:nvPr/>
        </p:nvSpPr>
        <p:spPr>
          <a:xfrm>
            <a:off x="3781425" y="2038350"/>
            <a:ext cx="1533525" cy="1323439"/>
          </a:xfrm>
          <a:prstGeom prst="rect">
            <a:avLst/>
          </a:prstGeom>
          <a:noFill/>
        </p:spPr>
        <p:txBody>
          <a:bodyPr wrap="square" rtlCol="0">
            <a:spAutoFit/>
          </a:bodyPr>
          <a:lstStyle/>
          <a:p>
            <a:pPr algn="ctr"/>
            <a:r>
              <a:rPr lang="en-US" sz="4000" b="1" u="sng" dirty="0" err="1" smtClean="0"/>
              <a:t>lbs</a:t>
            </a:r>
            <a:endParaRPr lang="en-US" sz="4000" b="1" u="sng" dirty="0" smtClean="0"/>
          </a:p>
          <a:p>
            <a:pPr algn="ctr"/>
            <a:r>
              <a:rPr lang="en-US" sz="4000" b="1" dirty="0" smtClean="0"/>
              <a:t>Day</a:t>
            </a:r>
            <a:endParaRPr lang="en-US" sz="4000" b="1" dirty="0"/>
          </a:p>
        </p:txBody>
      </p:sp>
      <p:sp>
        <p:nvSpPr>
          <p:cNvPr id="17" name="TextBox 16"/>
          <p:cNvSpPr txBox="1"/>
          <p:nvPr/>
        </p:nvSpPr>
        <p:spPr>
          <a:xfrm>
            <a:off x="5162550" y="3752850"/>
            <a:ext cx="1533525" cy="707886"/>
          </a:xfrm>
          <a:prstGeom prst="rect">
            <a:avLst/>
          </a:prstGeom>
          <a:noFill/>
        </p:spPr>
        <p:txBody>
          <a:bodyPr wrap="square" rtlCol="0">
            <a:spAutoFit/>
          </a:bodyPr>
          <a:lstStyle/>
          <a:p>
            <a:pPr algn="ctr"/>
            <a:r>
              <a:rPr lang="en-US" sz="4000" b="1" dirty="0" smtClean="0"/>
              <a:t>8.34</a:t>
            </a:r>
            <a:endParaRPr lang="en-US" sz="4000" b="1" dirty="0"/>
          </a:p>
        </p:txBody>
      </p:sp>
      <p:sp>
        <p:nvSpPr>
          <p:cNvPr id="18" name="TextBox 17"/>
          <p:cNvSpPr txBox="1"/>
          <p:nvPr/>
        </p:nvSpPr>
        <p:spPr>
          <a:xfrm>
            <a:off x="3829050" y="4509194"/>
            <a:ext cx="1533525" cy="1200329"/>
          </a:xfrm>
          <a:prstGeom prst="rect">
            <a:avLst/>
          </a:prstGeom>
          <a:noFill/>
        </p:spPr>
        <p:txBody>
          <a:bodyPr wrap="square" rtlCol="0">
            <a:spAutoFit/>
          </a:bodyPr>
          <a:lstStyle/>
          <a:p>
            <a:pPr algn="ctr"/>
            <a:r>
              <a:rPr lang="en-US" sz="3600" b="1" u="sng" dirty="0" smtClean="0"/>
              <a:t>mg</a:t>
            </a:r>
          </a:p>
          <a:p>
            <a:pPr algn="ctr"/>
            <a:r>
              <a:rPr lang="en-US" sz="3600" b="1" dirty="0"/>
              <a:t>L</a:t>
            </a:r>
          </a:p>
        </p:txBody>
      </p:sp>
      <p:sp>
        <p:nvSpPr>
          <p:cNvPr id="19" name="TextBox 18"/>
          <p:cNvSpPr txBox="1"/>
          <p:nvPr/>
        </p:nvSpPr>
        <p:spPr>
          <a:xfrm>
            <a:off x="2500313" y="3933825"/>
            <a:ext cx="1533525" cy="707886"/>
          </a:xfrm>
          <a:prstGeom prst="rect">
            <a:avLst/>
          </a:prstGeom>
          <a:noFill/>
        </p:spPr>
        <p:txBody>
          <a:bodyPr wrap="square" rtlCol="0">
            <a:spAutoFit/>
          </a:bodyPr>
          <a:lstStyle/>
          <a:p>
            <a:pPr algn="ctr"/>
            <a:r>
              <a:rPr lang="en-US" sz="4000" b="1" dirty="0" smtClean="0"/>
              <a:t>MGD</a:t>
            </a:r>
            <a:endParaRPr lang="en-US" sz="4000" b="1" dirty="0"/>
          </a:p>
        </p:txBody>
      </p:sp>
      <p:sp>
        <p:nvSpPr>
          <p:cNvPr id="20" name="TextBox 19"/>
          <p:cNvSpPr txBox="1"/>
          <p:nvPr/>
        </p:nvSpPr>
        <p:spPr>
          <a:xfrm>
            <a:off x="3205163" y="1638300"/>
            <a:ext cx="2724149" cy="523220"/>
          </a:xfrm>
          <a:prstGeom prst="rect">
            <a:avLst/>
          </a:prstGeom>
          <a:noFill/>
        </p:spPr>
        <p:txBody>
          <a:bodyPr wrap="square" rtlCol="0">
            <a:spAutoFit/>
          </a:bodyPr>
          <a:lstStyle/>
          <a:p>
            <a:pPr algn="ctr"/>
            <a:r>
              <a:rPr lang="en-US" sz="2800" b="1" dirty="0" smtClean="0"/>
              <a:t>Feed Rate</a:t>
            </a:r>
            <a:endParaRPr lang="en-US" sz="2800" b="1" dirty="0"/>
          </a:p>
        </p:txBody>
      </p:sp>
      <p:sp>
        <p:nvSpPr>
          <p:cNvPr id="21" name="TextBox 20"/>
          <p:cNvSpPr txBox="1"/>
          <p:nvPr/>
        </p:nvSpPr>
        <p:spPr>
          <a:xfrm>
            <a:off x="1843088" y="3596015"/>
            <a:ext cx="2724149" cy="523220"/>
          </a:xfrm>
          <a:prstGeom prst="rect">
            <a:avLst/>
          </a:prstGeom>
          <a:noFill/>
        </p:spPr>
        <p:txBody>
          <a:bodyPr wrap="square" rtlCol="0">
            <a:spAutoFit/>
          </a:bodyPr>
          <a:lstStyle/>
          <a:p>
            <a:pPr algn="ctr"/>
            <a:r>
              <a:rPr lang="en-US" sz="2800" b="1" dirty="0" smtClean="0"/>
              <a:t>Flow</a:t>
            </a:r>
            <a:endParaRPr lang="en-US" sz="2800" b="1" dirty="0"/>
          </a:p>
        </p:txBody>
      </p:sp>
      <p:sp>
        <p:nvSpPr>
          <p:cNvPr id="22" name="TextBox 21"/>
          <p:cNvSpPr txBox="1"/>
          <p:nvPr/>
        </p:nvSpPr>
        <p:spPr>
          <a:xfrm>
            <a:off x="3219450" y="4247495"/>
            <a:ext cx="2724149" cy="523220"/>
          </a:xfrm>
          <a:prstGeom prst="rect">
            <a:avLst/>
          </a:prstGeom>
          <a:noFill/>
        </p:spPr>
        <p:txBody>
          <a:bodyPr wrap="square" rtlCol="0">
            <a:spAutoFit/>
          </a:bodyPr>
          <a:lstStyle/>
          <a:p>
            <a:pPr algn="ctr"/>
            <a:r>
              <a:rPr lang="en-US" sz="2800" b="1" dirty="0" smtClean="0"/>
              <a:t>Dosage</a:t>
            </a:r>
            <a:endParaRPr lang="en-US" sz="2800" b="1" dirty="0"/>
          </a:p>
        </p:txBody>
      </p:sp>
      <p:sp>
        <p:nvSpPr>
          <p:cNvPr id="15" name="half Pie"/>
          <p:cNvSpPr/>
          <p:nvPr/>
        </p:nvSpPr>
        <p:spPr>
          <a:xfrm rot="3853772">
            <a:off x="2276474" y="1333500"/>
            <a:ext cx="4533900" cy="4533900"/>
          </a:xfrm>
          <a:prstGeom prst="pie">
            <a:avLst>
              <a:gd name="adj1" fmla="val 21029621"/>
              <a:gd name="adj2" fmla="val 3746811"/>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96604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Cl</a:t>
            </a:r>
            <a:r>
              <a:rPr lang="en-US" baseline="-25000" dirty="0" smtClean="0"/>
              <a:t>2</a:t>
            </a:r>
            <a:r>
              <a:rPr lang="en-US" dirty="0" smtClean="0"/>
              <a:t> Demand (mg/L) = </a:t>
            </a:r>
            <a:r>
              <a:rPr lang="en-US" dirty="0"/>
              <a:t>Cl</a:t>
            </a:r>
            <a:r>
              <a:rPr lang="en-US" baseline="-25000" dirty="0"/>
              <a:t>2</a:t>
            </a:r>
            <a:r>
              <a:rPr lang="en-US" dirty="0" smtClean="0"/>
              <a:t> Dose – </a:t>
            </a:r>
            <a:r>
              <a:rPr lang="en-US" dirty="0"/>
              <a:t>Cl</a:t>
            </a:r>
            <a:r>
              <a:rPr lang="en-US" baseline="-25000" dirty="0"/>
              <a:t>2</a:t>
            </a:r>
            <a:r>
              <a:rPr lang="en-US" dirty="0" smtClean="0"/>
              <a:t> Residual</a:t>
            </a:r>
          </a:p>
          <a:p>
            <a:endParaRPr lang="en-US" dirty="0"/>
          </a:p>
          <a:p>
            <a:r>
              <a:rPr lang="en-US" dirty="0"/>
              <a:t>Cl</a:t>
            </a:r>
            <a:r>
              <a:rPr lang="en-US" baseline="-25000" dirty="0"/>
              <a:t>2</a:t>
            </a:r>
            <a:r>
              <a:rPr lang="en-US" dirty="0"/>
              <a:t> </a:t>
            </a:r>
            <a:r>
              <a:rPr lang="en-US" dirty="0" smtClean="0"/>
              <a:t>Dose </a:t>
            </a:r>
            <a:r>
              <a:rPr lang="en-US" dirty="0"/>
              <a:t>(mg/L) = Cl</a:t>
            </a:r>
            <a:r>
              <a:rPr lang="en-US" baseline="-25000" dirty="0"/>
              <a:t>2</a:t>
            </a:r>
            <a:r>
              <a:rPr lang="en-US" dirty="0"/>
              <a:t> </a:t>
            </a:r>
            <a:r>
              <a:rPr lang="en-US" dirty="0" smtClean="0"/>
              <a:t>Demand + </a:t>
            </a:r>
            <a:r>
              <a:rPr lang="en-US" dirty="0"/>
              <a:t>Cl</a:t>
            </a:r>
            <a:r>
              <a:rPr lang="en-US" baseline="-25000" dirty="0"/>
              <a:t>2</a:t>
            </a:r>
            <a:r>
              <a:rPr lang="en-US" dirty="0"/>
              <a:t> Residual</a:t>
            </a:r>
          </a:p>
          <a:p>
            <a:endParaRPr lang="en-US" dirty="0"/>
          </a:p>
        </p:txBody>
      </p:sp>
      <p:sp>
        <p:nvSpPr>
          <p:cNvPr id="4" name="Slide Number Placeholder 3"/>
          <p:cNvSpPr>
            <a:spLocks noGrp="1"/>
          </p:cNvSpPr>
          <p:nvPr>
            <p:ph type="sldNum" sz="quarter" idx="10"/>
          </p:nvPr>
        </p:nvSpPr>
        <p:spPr/>
        <p:txBody>
          <a:bodyPr/>
          <a:lstStyle/>
          <a:p>
            <a:pPr>
              <a:defRPr/>
            </a:pPr>
            <a:fld id="{0E177176-2AB9-48AF-B72D-DFD5ACAD9869}" type="slidenum">
              <a:rPr lang="en-US" smtClean="0"/>
              <a:pPr>
                <a:defRPr/>
              </a:pPr>
              <a:t>35</a:t>
            </a:fld>
            <a:endParaRPr lang="en-US" dirty="0"/>
          </a:p>
        </p:txBody>
      </p:sp>
      <p:sp>
        <p:nvSpPr>
          <p:cNvPr id="5" name="Title 4"/>
          <p:cNvSpPr>
            <a:spLocks noGrp="1"/>
          </p:cNvSpPr>
          <p:nvPr>
            <p:ph type="title"/>
          </p:nvPr>
        </p:nvSpPr>
        <p:spPr/>
        <p:txBody>
          <a:bodyPr/>
          <a:lstStyle/>
          <a:p>
            <a:r>
              <a:rPr lang="en-US" dirty="0" smtClean="0"/>
              <a:t>Chlorine Demand or Dose</a:t>
            </a:r>
            <a:endParaRPr lang="en-US" dirty="0"/>
          </a:p>
        </p:txBody>
      </p:sp>
    </p:spTree>
    <p:extLst>
      <p:ext uri="{BB962C8B-B14F-4D97-AF65-F5344CB8AC3E}">
        <p14:creationId xmlns:p14="http://schemas.microsoft.com/office/powerpoint/2010/main" val="20625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a:t>CT = disinfectant concentration x contact time </a:t>
            </a:r>
            <a:endParaRPr lang="en-US" b="1" dirty="0" smtClean="0"/>
          </a:p>
          <a:p>
            <a:pPr marL="0" indent="0">
              <a:buNone/>
            </a:pPr>
            <a:r>
              <a:rPr lang="en-US" b="1" dirty="0" smtClean="0"/>
              <a:t>      = </a:t>
            </a:r>
            <a:r>
              <a:rPr lang="en-US" b="1" dirty="0"/>
              <a:t>C (mg/L) x T (minutes)</a:t>
            </a:r>
            <a:endParaRPr lang="en-US" dirty="0"/>
          </a:p>
          <a:p>
            <a:endParaRPr lang="en-US" dirty="0"/>
          </a:p>
        </p:txBody>
      </p:sp>
      <p:sp>
        <p:nvSpPr>
          <p:cNvPr id="3" name="Slide Number Placeholder 2"/>
          <p:cNvSpPr>
            <a:spLocks noGrp="1"/>
          </p:cNvSpPr>
          <p:nvPr>
            <p:ph type="sldNum" sz="quarter" idx="10"/>
          </p:nvPr>
        </p:nvSpPr>
        <p:spPr/>
        <p:txBody>
          <a:bodyPr/>
          <a:lstStyle/>
          <a:p>
            <a:pPr>
              <a:defRPr/>
            </a:pPr>
            <a:fld id="{333D55EF-AE70-461D-952B-57EBCF9E736B}" type="slidenum">
              <a:rPr lang="en-US" smtClean="0"/>
              <a:pPr>
                <a:defRPr/>
              </a:pPr>
              <a:t>36</a:t>
            </a:fld>
            <a:endParaRPr lang="en-US"/>
          </a:p>
        </p:txBody>
      </p:sp>
      <p:sp>
        <p:nvSpPr>
          <p:cNvPr id="4" name="Title 3"/>
          <p:cNvSpPr>
            <a:spLocks noGrp="1"/>
          </p:cNvSpPr>
          <p:nvPr>
            <p:ph type="title"/>
          </p:nvPr>
        </p:nvSpPr>
        <p:spPr/>
        <p:txBody>
          <a:bodyPr/>
          <a:lstStyle/>
          <a:p>
            <a:r>
              <a:rPr lang="en-US" dirty="0" smtClean="0"/>
              <a:t>CT</a:t>
            </a:r>
            <a:endParaRPr lang="en-US" dirty="0"/>
          </a:p>
        </p:txBody>
      </p:sp>
    </p:spTree>
    <p:extLst>
      <p:ext uri="{BB962C8B-B14F-4D97-AF65-F5344CB8AC3E}">
        <p14:creationId xmlns:p14="http://schemas.microsoft.com/office/powerpoint/2010/main" val="2931406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idx="1"/>
          </p:nvPr>
        </p:nvSpPr>
        <p:spPr/>
        <p:txBody>
          <a:bodyPr/>
          <a:lstStyle/>
          <a:p>
            <a:r>
              <a:rPr lang="en-US" dirty="0" smtClean="0"/>
              <a:t>Turn to page 3-40 to summarize the unit key points.</a:t>
            </a:r>
          </a:p>
        </p:txBody>
      </p:sp>
      <p:sp>
        <p:nvSpPr>
          <p:cNvPr id="29698" name="Title 1"/>
          <p:cNvSpPr>
            <a:spLocks noGrp="1"/>
          </p:cNvSpPr>
          <p:nvPr>
            <p:ph type="title"/>
          </p:nvPr>
        </p:nvSpPr>
        <p:spPr/>
        <p:txBody>
          <a:bodyPr/>
          <a:lstStyle/>
          <a:p>
            <a:r>
              <a:rPr lang="en-US" smtClean="0"/>
              <a:t>Key Points</a:t>
            </a:r>
          </a:p>
        </p:txBody>
      </p:sp>
      <p:sp>
        <p:nvSpPr>
          <p:cNvPr id="4" name="Slide Number Placeholder 3"/>
          <p:cNvSpPr>
            <a:spLocks noGrp="1"/>
          </p:cNvSpPr>
          <p:nvPr>
            <p:ph type="sldNum" sz="quarter" idx="12"/>
          </p:nvPr>
        </p:nvSpPr>
        <p:spPr/>
        <p:txBody>
          <a:bodyPr/>
          <a:lstStyle/>
          <a:p>
            <a:pPr>
              <a:defRPr/>
            </a:pPr>
            <a:fld id="{B176C80D-2959-4313-8054-4EF2B1A71126}" type="slidenum">
              <a:rPr lang="en-US" smtClean="0"/>
              <a:pPr>
                <a:defRPr/>
              </a:pPr>
              <a:t>37</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p:txBody>
          <a:bodyPr/>
          <a:lstStyle/>
          <a:p>
            <a:pPr marL="0" indent="0">
              <a:buFont typeface="Arial" charset="0"/>
              <a:buNone/>
            </a:pPr>
            <a:r>
              <a:rPr lang="en-US" dirty="0" smtClean="0"/>
              <a:t>1.	</a:t>
            </a:r>
            <a:r>
              <a:rPr lang="en-US" sz="2800" dirty="0" smtClean="0"/>
              <a:t>In order to use the Feed Rate formula which is </a:t>
            </a:r>
            <a:r>
              <a:rPr lang="en-US" sz="2800" dirty="0" err="1" smtClean="0"/>
              <a:t>lbs</a:t>
            </a:r>
            <a:r>
              <a:rPr lang="en-US" sz="2800" dirty="0" smtClean="0"/>
              <a:t>/day = Flow or Volume x Dosage x 8.34, name the units of measurement for the flow or volume:</a:t>
            </a:r>
          </a:p>
          <a:p>
            <a:pPr marL="400050" lvl="1" indent="0">
              <a:buFont typeface="Arial" charset="0"/>
              <a:buNone/>
            </a:pPr>
            <a:r>
              <a:rPr lang="en-US" sz="3200" dirty="0" smtClean="0"/>
              <a:t>a)	</a:t>
            </a:r>
            <a:r>
              <a:rPr lang="en-US" sz="3200" b="1" u="sng" dirty="0" smtClean="0"/>
              <a:t>MGD or MG</a:t>
            </a:r>
          </a:p>
          <a:p>
            <a:pPr marL="400050" lvl="1" indent="0">
              <a:buFont typeface="Arial" charset="0"/>
              <a:buNone/>
            </a:pPr>
            <a:r>
              <a:rPr lang="en-US" sz="3200" dirty="0" smtClean="0"/>
              <a:t>b)	</a:t>
            </a:r>
            <a:r>
              <a:rPr lang="en-US" sz="3200" dirty="0" err="1" smtClean="0"/>
              <a:t>gpm</a:t>
            </a:r>
            <a:r>
              <a:rPr lang="en-US" sz="3200" dirty="0" smtClean="0"/>
              <a:t> or gallons</a:t>
            </a:r>
          </a:p>
          <a:p>
            <a:pPr marL="400050" lvl="1" indent="0">
              <a:buFont typeface="Arial" charset="0"/>
              <a:buNone/>
            </a:pPr>
            <a:r>
              <a:rPr lang="en-US" sz="3200" dirty="0" smtClean="0"/>
              <a:t>c)	</a:t>
            </a:r>
            <a:r>
              <a:rPr lang="en-US" sz="3200" dirty="0" err="1" smtClean="0"/>
              <a:t>gpd</a:t>
            </a:r>
            <a:r>
              <a:rPr lang="en-US" sz="3200" dirty="0" smtClean="0"/>
              <a:t> or gallons</a:t>
            </a:r>
          </a:p>
          <a:p>
            <a:pPr marL="400050" lvl="1" indent="0">
              <a:buFont typeface="Arial" charset="0"/>
              <a:buNone/>
            </a:pPr>
            <a:r>
              <a:rPr lang="en-US" sz="3200" dirty="0" smtClean="0"/>
              <a:t>d)	All of the above units can be used</a:t>
            </a:r>
          </a:p>
          <a:p>
            <a:pPr marL="400050" lvl="1" indent="0">
              <a:buFont typeface="Arial" charset="0"/>
              <a:buNone/>
            </a:pPr>
            <a:endParaRPr lang="en-US" sz="3200" dirty="0" smtClean="0"/>
          </a:p>
        </p:txBody>
      </p:sp>
      <p:sp>
        <p:nvSpPr>
          <p:cNvPr id="30722" name="Title 1"/>
          <p:cNvSpPr>
            <a:spLocks noGrp="1"/>
          </p:cNvSpPr>
          <p:nvPr>
            <p:ph type="title"/>
          </p:nvPr>
        </p:nvSpPr>
        <p:spPr/>
        <p:txBody>
          <a:bodyPr/>
          <a:lstStyle/>
          <a:p>
            <a:r>
              <a:rPr lang="en-US" smtClean="0"/>
              <a:t>Unit 3 Exercise </a:t>
            </a:r>
          </a:p>
        </p:txBody>
      </p:sp>
      <p:sp>
        <p:nvSpPr>
          <p:cNvPr id="4" name="Slide Number Placeholder 3"/>
          <p:cNvSpPr>
            <a:spLocks noGrp="1"/>
          </p:cNvSpPr>
          <p:nvPr>
            <p:ph type="sldNum" sz="quarter" idx="12"/>
          </p:nvPr>
        </p:nvSpPr>
        <p:spPr/>
        <p:txBody>
          <a:bodyPr/>
          <a:lstStyle/>
          <a:p>
            <a:pPr>
              <a:defRPr/>
            </a:pPr>
            <a:fld id="{12CCD8C7-132B-4FB6-85BF-0EAFBFC93A67}" type="slidenum">
              <a:rPr lang="en-US" smtClean="0"/>
              <a:pPr>
                <a:defRPr/>
              </a:pPr>
              <a:t>38</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p:cNvSpPr>
            <a:spLocks noGrp="1"/>
          </p:cNvSpPr>
          <p:nvPr>
            <p:ph idx="1"/>
          </p:nvPr>
        </p:nvSpPr>
        <p:spPr>
          <a:xfrm>
            <a:off x="457200" y="1323976"/>
            <a:ext cx="8229600" cy="4802188"/>
          </a:xfrm>
        </p:spPr>
        <p:txBody>
          <a:bodyPr/>
          <a:lstStyle/>
          <a:p>
            <a:pPr marL="0" indent="0">
              <a:buFont typeface="Arial" charset="0"/>
              <a:buNone/>
            </a:pPr>
            <a:r>
              <a:rPr lang="en-US" dirty="0" smtClean="0"/>
              <a:t>2.	</a:t>
            </a:r>
            <a:r>
              <a:rPr lang="en-US" sz="2800" dirty="0" smtClean="0"/>
              <a:t>If you have calculated the feed rate for a solution as if it’s 100% pure; but, your solution is a 65% calcium hypochlorite, what value do you use to represent the percent purity (as a decimal)?  In other words, what value are you dividing by?</a:t>
            </a:r>
          </a:p>
          <a:p>
            <a:pPr marL="0" indent="0">
              <a:buFont typeface="Arial" charset="0"/>
              <a:buNone/>
            </a:pPr>
            <a:r>
              <a:rPr lang="en-US" dirty="0" smtClean="0"/>
              <a:t>a)	65</a:t>
            </a:r>
          </a:p>
          <a:p>
            <a:pPr marL="0" indent="0">
              <a:buFont typeface="Arial" charset="0"/>
              <a:buNone/>
            </a:pPr>
            <a:r>
              <a:rPr lang="en-US" dirty="0" smtClean="0"/>
              <a:t>b)	6.5</a:t>
            </a:r>
          </a:p>
          <a:p>
            <a:pPr marL="0" indent="0">
              <a:buFont typeface="Arial" charset="0"/>
              <a:buNone/>
            </a:pPr>
            <a:r>
              <a:rPr lang="en-US" dirty="0" smtClean="0"/>
              <a:t>c)	</a:t>
            </a:r>
            <a:r>
              <a:rPr lang="en-US" b="1" u="sng" dirty="0" smtClean="0"/>
              <a:t>0.65</a:t>
            </a:r>
          </a:p>
          <a:p>
            <a:pPr marL="0" indent="0">
              <a:buFont typeface="Arial" charset="0"/>
              <a:buNone/>
            </a:pPr>
            <a:r>
              <a:rPr lang="en-US" dirty="0" smtClean="0"/>
              <a:t>d)	0.0065</a:t>
            </a:r>
          </a:p>
          <a:p>
            <a:pPr marL="0" indent="0">
              <a:buFont typeface="Arial" charset="0"/>
              <a:buNone/>
            </a:pPr>
            <a:endParaRPr lang="en-US" dirty="0" smtClean="0"/>
          </a:p>
        </p:txBody>
      </p:sp>
      <p:sp>
        <p:nvSpPr>
          <p:cNvPr id="31746" name="Title 1"/>
          <p:cNvSpPr>
            <a:spLocks noGrp="1"/>
          </p:cNvSpPr>
          <p:nvPr>
            <p:ph type="title"/>
          </p:nvPr>
        </p:nvSpPr>
        <p:spPr/>
        <p:txBody>
          <a:bodyPr/>
          <a:lstStyle/>
          <a:p>
            <a:r>
              <a:rPr lang="en-US" smtClean="0"/>
              <a:t>Unit 3 Exercise </a:t>
            </a:r>
          </a:p>
        </p:txBody>
      </p:sp>
      <p:sp>
        <p:nvSpPr>
          <p:cNvPr id="4" name="Slide Number Placeholder 3"/>
          <p:cNvSpPr>
            <a:spLocks noGrp="1"/>
          </p:cNvSpPr>
          <p:nvPr>
            <p:ph type="sldNum" sz="quarter" idx="12"/>
          </p:nvPr>
        </p:nvSpPr>
        <p:spPr/>
        <p:txBody>
          <a:bodyPr/>
          <a:lstStyle/>
          <a:p>
            <a:pPr>
              <a:defRPr/>
            </a:pPr>
            <a:fld id="{D526C976-0103-44E6-BE4E-ECF07937DBE8}" type="slidenum">
              <a:rPr lang="en-US" smtClean="0"/>
              <a:pPr>
                <a:defRPr/>
              </a:pPr>
              <a:t>39</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Hypochlorite </a:t>
            </a:r>
            <a:r>
              <a:rPr lang="en-US" dirty="0" smtClean="0"/>
              <a:t>Production - Manufactured</a:t>
            </a:r>
            <a:endParaRPr lang="en-US" dirty="0"/>
          </a:p>
          <a:p>
            <a:pPr lvl="1"/>
            <a:r>
              <a:rPr lang="en-US" dirty="0" smtClean="0"/>
              <a:t>Liquid: Sodium Hypo</a:t>
            </a:r>
          </a:p>
          <a:p>
            <a:pPr lvl="1"/>
            <a:r>
              <a:rPr lang="en-US" dirty="0" smtClean="0"/>
              <a:t>Solid (granular): Calcium Hypo</a:t>
            </a:r>
          </a:p>
          <a:p>
            <a:r>
              <a:rPr lang="en-US" dirty="0" smtClean="0"/>
              <a:t>Hypo Production – On-site</a:t>
            </a:r>
          </a:p>
          <a:p>
            <a:r>
              <a:rPr lang="en-US" dirty="0" smtClean="0"/>
              <a:t>ANSI Standard for hypochlorite</a:t>
            </a:r>
            <a:endParaRPr lang="en-US" dirty="0"/>
          </a:p>
        </p:txBody>
      </p:sp>
      <p:sp>
        <p:nvSpPr>
          <p:cNvPr id="4" name="Slide Number Placeholder 3"/>
          <p:cNvSpPr>
            <a:spLocks noGrp="1"/>
          </p:cNvSpPr>
          <p:nvPr>
            <p:ph type="sldNum" sz="quarter" idx="10"/>
          </p:nvPr>
        </p:nvSpPr>
        <p:spPr/>
        <p:txBody>
          <a:bodyPr/>
          <a:lstStyle/>
          <a:p>
            <a:pPr>
              <a:defRPr/>
            </a:pPr>
            <a:fld id="{0E177176-2AB9-48AF-B72D-DFD5ACAD9869}" type="slidenum">
              <a:rPr lang="en-US" smtClean="0"/>
              <a:pPr>
                <a:defRPr/>
              </a:pPr>
              <a:t>4</a:t>
            </a:fld>
            <a:endParaRPr lang="en-US" dirty="0"/>
          </a:p>
        </p:txBody>
      </p:sp>
      <p:sp>
        <p:nvSpPr>
          <p:cNvPr id="5" name="Title 4"/>
          <p:cNvSpPr>
            <a:spLocks noGrp="1"/>
          </p:cNvSpPr>
          <p:nvPr>
            <p:ph type="title"/>
          </p:nvPr>
        </p:nvSpPr>
        <p:spPr/>
        <p:txBody>
          <a:bodyPr/>
          <a:lstStyle/>
          <a:p>
            <a:r>
              <a:rPr lang="en-US" dirty="0" smtClean="0"/>
              <a:t>Basic Information Cont’d</a:t>
            </a:r>
            <a:endParaRPr lang="en-US" dirty="0"/>
          </a:p>
        </p:txBody>
      </p:sp>
    </p:spTree>
    <p:extLst>
      <p:ext uri="{BB962C8B-B14F-4D97-AF65-F5344CB8AC3E}">
        <p14:creationId xmlns:p14="http://schemas.microsoft.com/office/powerpoint/2010/main" val="237967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457200" y="1257300"/>
            <a:ext cx="8229600" cy="4868863"/>
          </a:xfrm>
        </p:spPr>
        <p:txBody>
          <a:bodyPr/>
          <a:lstStyle/>
          <a:p>
            <a:pPr marL="0" indent="0">
              <a:buFont typeface="Arial" charset="0"/>
              <a:buNone/>
            </a:pPr>
            <a:r>
              <a:rPr lang="en-US" dirty="0" smtClean="0"/>
              <a:t>3.	</a:t>
            </a:r>
            <a:r>
              <a:rPr lang="en-US" sz="2800" dirty="0" smtClean="0"/>
              <a:t>You have determined that you need to feed 100 </a:t>
            </a:r>
            <a:r>
              <a:rPr lang="en-US" sz="2800" dirty="0" err="1" smtClean="0"/>
              <a:t>lbs</a:t>
            </a:r>
            <a:r>
              <a:rPr lang="en-US" sz="2800" dirty="0" smtClean="0"/>
              <a:t>/day of chlorine.  You are using 15% sodium hypochlorite which provides 1.2 </a:t>
            </a:r>
            <a:r>
              <a:rPr lang="en-US" sz="2800" dirty="0" err="1" smtClean="0"/>
              <a:t>lbs</a:t>
            </a:r>
            <a:r>
              <a:rPr lang="en-US" sz="2800" dirty="0" smtClean="0"/>
              <a:t>/gal available chlorine.  In order to convert the “</a:t>
            </a:r>
            <a:r>
              <a:rPr lang="en-US" sz="2800" dirty="0" err="1" smtClean="0"/>
              <a:t>lbs</a:t>
            </a:r>
            <a:r>
              <a:rPr lang="en-US" sz="2800" dirty="0" smtClean="0"/>
              <a:t>/day” feed rate into “gallons/day,” what math step do you use?</a:t>
            </a:r>
          </a:p>
          <a:p>
            <a:pPr marL="0" indent="0">
              <a:buFont typeface="Arial" charset="0"/>
              <a:buNone/>
            </a:pPr>
            <a:r>
              <a:rPr lang="en-US" dirty="0" smtClean="0"/>
              <a:t>a)	100 </a:t>
            </a:r>
            <a:r>
              <a:rPr lang="en-US" dirty="0" err="1" smtClean="0"/>
              <a:t>lbs</a:t>
            </a:r>
            <a:r>
              <a:rPr lang="en-US" dirty="0" smtClean="0"/>
              <a:t>/day X 1.2 </a:t>
            </a:r>
            <a:r>
              <a:rPr lang="en-US" dirty="0" err="1" smtClean="0"/>
              <a:t>lbs</a:t>
            </a:r>
            <a:r>
              <a:rPr lang="en-US" dirty="0" smtClean="0"/>
              <a:t>/gal</a:t>
            </a:r>
          </a:p>
          <a:p>
            <a:pPr marL="0" indent="0">
              <a:buFont typeface="Arial" charset="0"/>
              <a:buNone/>
            </a:pPr>
            <a:r>
              <a:rPr lang="en-US" dirty="0" smtClean="0"/>
              <a:t>b)	100 </a:t>
            </a:r>
            <a:r>
              <a:rPr lang="en-US" dirty="0" err="1" smtClean="0"/>
              <a:t>lbs</a:t>
            </a:r>
            <a:r>
              <a:rPr lang="en-US" dirty="0" smtClean="0"/>
              <a:t>/day X 0.15</a:t>
            </a:r>
          </a:p>
          <a:p>
            <a:pPr marL="0" indent="0">
              <a:buFont typeface="Arial" charset="0"/>
              <a:buNone/>
            </a:pPr>
            <a:r>
              <a:rPr lang="en-US" dirty="0" smtClean="0"/>
              <a:t>c)	</a:t>
            </a:r>
            <a:r>
              <a:rPr lang="en-US" b="1" u="sng" dirty="0" smtClean="0"/>
              <a:t>100 </a:t>
            </a:r>
            <a:r>
              <a:rPr lang="en-US" b="1" u="sng" dirty="0" err="1" smtClean="0"/>
              <a:t>lbs</a:t>
            </a:r>
            <a:r>
              <a:rPr lang="en-US" b="1" u="sng" dirty="0" smtClean="0"/>
              <a:t>/day ÷ 1.2 </a:t>
            </a:r>
            <a:r>
              <a:rPr lang="en-US" b="1" u="sng" dirty="0" err="1" smtClean="0"/>
              <a:t>lbs</a:t>
            </a:r>
            <a:r>
              <a:rPr lang="en-US" b="1" u="sng" dirty="0" smtClean="0"/>
              <a:t>/gal</a:t>
            </a:r>
          </a:p>
          <a:p>
            <a:pPr marL="0" indent="0">
              <a:buFont typeface="Arial" charset="0"/>
              <a:buNone/>
            </a:pPr>
            <a:r>
              <a:rPr lang="en-US" dirty="0" smtClean="0"/>
              <a:t>d)	100 </a:t>
            </a:r>
            <a:r>
              <a:rPr lang="en-US" dirty="0" err="1" smtClean="0"/>
              <a:t>lbs</a:t>
            </a:r>
            <a:r>
              <a:rPr lang="en-US" dirty="0" smtClean="0"/>
              <a:t>/day ÷ 0.15</a:t>
            </a:r>
          </a:p>
          <a:p>
            <a:pPr marL="0" indent="0">
              <a:buFont typeface="Arial" charset="0"/>
              <a:buNone/>
            </a:pPr>
            <a:endParaRPr lang="en-US" dirty="0" smtClean="0"/>
          </a:p>
        </p:txBody>
      </p:sp>
      <p:sp>
        <p:nvSpPr>
          <p:cNvPr id="32770" name="Title 1"/>
          <p:cNvSpPr>
            <a:spLocks noGrp="1"/>
          </p:cNvSpPr>
          <p:nvPr>
            <p:ph type="title"/>
          </p:nvPr>
        </p:nvSpPr>
        <p:spPr/>
        <p:txBody>
          <a:bodyPr/>
          <a:lstStyle/>
          <a:p>
            <a:r>
              <a:rPr lang="en-US" smtClean="0"/>
              <a:t>Unit 3 Exercise </a:t>
            </a:r>
          </a:p>
        </p:txBody>
      </p:sp>
      <p:sp>
        <p:nvSpPr>
          <p:cNvPr id="4" name="Slide Number Placeholder 3"/>
          <p:cNvSpPr>
            <a:spLocks noGrp="1"/>
          </p:cNvSpPr>
          <p:nvPr>
            <p:ph type="sldNum" sz="quarter" idx="12"/>
          </p:nvPr>
        </p:nvSpPr>
        <p:spPr/>
        <p:txBody>
          <a:bodyPr/>
          <a:lstStyle/>
          <a:p>
            <a:pPr>
              <a:defRPr/>
            </a:pPr>
            <a:fld id="{EC5D6C7A-6558-457D-A24A-5FA2FD98B352}" type="slidenum">
              <a:rPr lang="en-US" smtClean="0"/>
              <a:pPr>
                <a:defRPr/>
              </a:pPr>
              <a:t>40</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457200" y="1285876"/>
            <a:ext cx="8229600" cy="4840288"/>
          </a:xfrm>
        </p:spPr>
        <p:txBody>
          <a:bodyPr/>
          <a:lstStyle/>
          <a:p>
            <a:pPr marL="0" indent="0">
              <a:buFont typeface="Arial" charset="0"/>
              <a:buNone/>
            </a:pPr>
            <a:r>
              <a:rPr lang="en-US" dirty="0" smtClean="0"/>
              <a:t>4.	When calculating a CT value, what units are used in the detention time calculation?</a:t>
            </a:r>
          </a:p>
          <a:p>
            <a:pPr marL="0" indent="0">
              <a:buFont typeface="Arial" charset="0"/>
              <a:buNone/>
            </a:pPr>
            <a:r>
              <a:rPr lang="en-US" dirty="0" smtClean="0"/>
              <a:t>a)	Volume (MG) ÷ Flow (</a:t>
            </a:r>
            <a:r>
              <a:rPr lang="en-US" dirty="0" err="1" smtClean="0"/>
              <a:t>gpm</a:t>
            </a:r>
            <a:r>
              <a:rPr lang="en-US" dirty="0" smtClean="0"/>
              <a:t>)</a:t>
            </a:r>
          </a:p>
          <a:p>
            <a:pPr marL="0" indent="0">
              <a:buFont typeface="Arial" charset="0"/>
              <a:buNone/>
            </a:pPr>
            <a:r>
              <a:rPr lang="en-US" dirty="0" smtClean="0"/>
              <a:t>b)	</a:t>
            </a:r>
            <a:r>
              <a:rPr lang="en-US" b="1" u="sng" dirty="0" smtClean="0"/>
              <a:t>Volume (Gal) ÷ Flow (</a:t>
            </a:r>
            <a:r>
              <a:rPr lang="en-US" b="1" u="sng" dirty="0" err="1" smtClean="0"/>
              <a:t>gpm</a:t>
            </a:r>
            <a:r>
              <a:rPr lang="en-US" b="1" u="sng" dirty="0" smtClean="0"/>
              <a:t>)</a:t>
            </a:r>
          </a:p>
          <a:p>
            <a:pPr marL="0" indent="0">
              <a:buFont typeface="Arial" charset="0"/>
              <a:buNone/>
            </a:pPr>
            <a:r>
              <a:rPr lang="en-US" dirty="0" smtClean="0"/>
              <a:t>c)	Volume (MG)÷ Flow (MGD)</a:t>
            </a:r>
          </a:p>
          <a:p>
            <a:pPr marL="0" indent="0">
              <a:buFont typeface="Arial" charset="0"/>
              <a:buNone/>
            </a:pPr>
            <a:r>
              <a:rPr lang="en-US" dirty="0" smtClean="0"/>
              <a:t>d)	Volume (Gal) ÷ Flow (MGD)</a:t>
            </a:r>
          </a:p>
          <a:p>
            <a:pPr marL="0" indent="0">
              <a:buFont typeface="Arial" charset="0"/>
              <a:buNone/>
            </a:pPr>
            <a:endParaRPr lang="en-US" dirty="0" smtClean="0"/>
          </a:p>
        </p:txBody>
      </p:sp>
      <p:sp>
        <p:nvSpPr>
          <p:cNvPr id="33794" name="Title 1"/>
          <p:cNvSpPr>
            <a:spLocks noGrp="1"/>
          </p:cNvSpPr>
          <p:nvPr>
            <p:ph type="title"/>
          </p:nvPr>
        </p:nvSpPr>
        <p:spPr/>
        <p:txBody>
          <a:bodyPr/>
          <a:lstStyle/>
          <a:p>
            <a:r>
              <a:rPr lang="en-US" smtClean="0"/>
              <a:t>Unit 3 Exercise </a:t>
            </a:r>
          </a:p>
        </p:txBody>
      </p:sp>
      <p:sp>
        <p:nvSpPr>
          <p:cNvPr id="4" name="Slide Number Placeholder 3"/>
          <p:cNvSpPr>
            <a:spLocks noGrp="1"/>
          </p:cNvSpPr>
          <p:nvPr>
            <p:ph type="sldNum" sz="quarter" idx="12"/>
          </p:nvPr>
        </p:nvSpPr>
        <p:spPr/>
        <p:txBody>
          <a:bodyPr/>
          <a:lstStyle/>
          <a:p>
            <a:pPr>
              <a:defRPr/>
            </a:pPr>
            <a:fld id="{7715017B-26E9-474D-9CE8-EF539A0C0725}" type="slidenum">
              <a:rPr lang="en-US" smtClean="0"/>
              <a:pPr>
                <a:defRPr/>
              </a:pPr>
              <a:t>41</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a:xfrm>
            <a:off x="438150" y="1162050"/>
            <a:ext cx="8229600" cy="4906963"/>
          </a:xfrm>
        </p:spPr>
        <p:txBody>
          <a:bodyPr/>
          <a:lstStyle/>
          <a:p>
            <a:pPr indent="0" eaLnBrk="1" hangingPunct="1">
              <a:buFont typeface="Arial" charset="0"/>
              <a:buNone/>
            </a:pPr>
            <a:r>
              <a:rPr lang="en-US" dirty="0" smtClean="0"/>
              <a:t>After this lesson, you’ll be able to:</a:t>
            </a:r>
          </a:p>
          <a:p>
            <a:pPr lvl="1" eaLnBrk="1" hangingPunct="1">
              <a:buFont typeface="Arial" charset="0"/>
              <a:buChar char="•"/>
            </a:pPr>
            <a:r>
              <a:rPr lang="en-US" dirty="0" smtClean="0"/>
              <a:t>Explain the disinfection regulatory requirements.</a:t>
            </a:r>
          </a:p>
          <a:p>
            <a:pPr lvl="1" eaLnBrk="1" hangingPunct="1">
              <a:buFont typeface="Arial" charset="0"/>
              <a:buChar char="•"/>
            </a:pPr>
            <a:r>
              <a:rPr lang="en-US" dirty="0" smtClean="0"/>
              <a:t>Explain breakpoint chlorination.</a:t>
            </a:r>
          </a:p>
          <a:p>
            <a:pPr lvl="1" eaLnBrk="1" hangingPunct="1">
              <a:buFont typeface="Arial" charset="0"/>
              <a:buChar char="•"/>
            </a:pPr>
            <a:r>
              <a:rPr lang="en-US" dirty="0" smtClean="0"/>
              <a:t>Identify chemical feed equipment and explain important operation and maintenance considerations</a:t>
            </a:r>
          </a:p>
        </p:txBody>
      </p:sp>
      <p:sp>
        <p:nvSpPr>
          <p:cNvPr id="34818" name="Rectangle 2"/>
          <p:cNvSpPr>
            <a:spLocks noGrp="1" noRot="1" noChangeArrowheads="1"/>
          </p:cNvSpPr>
          <p:nvPr>
            <p:ph type="title"/>
          </p:nvPr>
        </p:nvSpPr>
        <p:spPr/>
        <p:txBody>
          <a:bodyPr/>
          <a:lstStyle/>
          <a:p>
            <a:pPr eaLnBrk="1" hangingPunct="1"/>
            <a:r>
              <a:rPr lang="en-US" dirty="0" smtClean="0"/>
              <a:t>Unit 4 –Chemical Feed: Objectives</a:t>
            </a:r>
          </a:p>
        </p:txBody>
      </p:sp>
      <p:sp>
        <p:nvSpPr>
          <p:cNvPr id="3482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67B418C7-1927-49F0-B4B4-792A0750AAF8}" type="slidenum">
              <a:rPr lang="en-US" sz="1400" smtClean="0">
                <a:latin typeface="Arial" charset="0"/>
              </a:rPr>
              <a:pPr/>
              <a:t>42</a:t>
            </a:fld>
            <a:endParaRPr lang="en-US" sz="1400" dirty="0" smtClean="0">
              <a:latin typeface="Arial" charset="0"/>
            </a:endParaRPr>
          </a:p>
        </p:txBody>
      </p:sp>
    </p:spTree>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304926"/>
            <a:ext cx="8229600" cy="4821238"/>
          </a:xfrm>
        </p:spPr>
        <p:txBody>
          <a:bodyPr/>
          <a:lstStyle/>
          <a:p>
            <a:r>
              <a:rPr lang="en-US" dirty="0" smtClean="0"/>
              <a:t>All CWSs must provide continuous disinfection</a:t>
            </a:r>
          </a:p>
          <a:p>
            <a:r>
              <a:rPr lang="en-US" dirty="0" smtClean="0"/>
              <a:t>All CWSs must meet the disinfection byproducts MCLs</a:t>
            </a:r>
            <a:endParaRPr lang="en-US" dirty="0"/>
          </a:p>
        </p:txBody>
      </p:sp>
      <p:sp>
        <p:nvSpPr>
          <p:cNvPr id="4" name="Slide Number Placeholder 3"/>
          <p:cNvSpPr>
            <a:spLocks noGrp="1"/>
          </p:cNvSpPr>
          <p:nvPr>
            <p:ph type="sldNum" sz="quarter" idx="10"/>
          </p:nvPr>
        </p:nvSpPr>
        <p:spPr>
          <a:xfrm>
            <a:off x="4191000" y="6337300"/>
            <a:ext cx="2133600" cy="365125"/>
          </a:xfrm>
        </p:spPr>
        <p:txBody>
          <a:bodyPr/>
          <a:lstStyle/>
          <a:p>
            <a:pPr>
              <a:defRPr/>
            </a:pPr>
            <a:fld id="{0E177176-2AB9-48AF-B72D-DFD5ACAD9869}" type="slidenum">
              <a:rPr lang="en-US" sz="1400" b="1" smtClean="0">
                <a:solidFill>
                  <a:schemeClr val="tx1"/>
                </a:solidFill>
              </a:rPr>
              <a:pPr>
                <a:defRPr/>
              </a:pPr>
              <a:t>43</a:t>
            </a:fld>
            <a:endParaRPr lang="en-US" sz="1400" b="1" dirty="0">
              <a:solidFill>
                <a:schemeClr val="tx1"/>
              </a:solidFill>
            </a:endParaRPr>
          </a:p>
        </p:txBody>
      </p:sp>
      <p:sp>
        <p:nvSpPr>
          <p:cNvPr id="5" name="Title 4"/>
          <p:cNvSpPr>
            <a:spLocks noGrp="1"/>
          </p:cNvSpPr>
          <p:nvPr>
            <p:ph type="title"/>
          </p:nvPr>
        </p:nvSpPr>
        <p:spPr/>
        <p:txBody>
          <a:bodyPr/>
          <a:lstStyle/>
          <a:p>
            <a:r>
              <a:rPr lang="en-US" dirty="0" smtClean="0"/>
              <a:t>Regulatory Requirements</a:t>
            </a:r>
            <a:endParaRPr lang="en-US" dirty="0"/>
          </a:p>
        </p:txBody>
      </p:sp>
    </p:spTree>
    <p:extLst>
      <p:ext uri="{BB962C8B-B14F-4D97-AF65-F5344CB8AC3E}">
        <p14:creationId xmlns:p14="http://schemas.microsoft.com/office/powerpoint/2010/main" val="31051528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304926"/>
            <a:ext cx="8229600" cy="4821238"/>
          </a:xfrm>
        </p:spPr>
        <p:txBody>
          <a:bodyPr/>
          <a:lstStyle/>
          <a:p>
            <a:pPr marL="0" indent="0">
              <a:buNone/>
            </a:pPr>
            <a:r>
              <a:rPr lang="en-US" b="1" dirty="0" smtClean="0"/>
              <a:t>Surface Water:</a:t>
            </a:r>
          </a:p>
          <a:p>
            <a:r>
              <a:rPr lang="en-US" dirty="0" smtClean="0"/>
              <a:t>Must achieve 99.9 % inactivation (3-log) of Giardia </a:t>
            </a:r>
          </a:p>
          <a:p>
            <a:r>
              <a:rPr lang="en-US" dirty="0" smtClean="0"/>
              <a:t>Must achieve 99.99% inactivation (4-log) of viruses</a:t>
            </a:r>
          </a:p>
          <a:p>
            <a:pPr marL="0" indent="0">
              <a:buNone/>
            </a:pPr>
            <a:r>
              <a:rPr lang="en-US" b="1" dirty="0" smtClean="0"/>
              <a:t>Groundwater</a:t>
            </a:r>
          </a:p>
          <a:p>
            <a:r>
              <a:rPr lang="en-US" dirty="0" smtClean="0"/>
              <a:t>Must achieve 99.99% treatment (4-log) of viruses</a:t>
            </a:r>
          </a:p>
          <a:p>
            <a:endParaRPr lang="en-US" dirty="0"/>
          </a:p>
        </p:txBody>
      </p:sp>
      <p:sp>
        <p:nvSpPr>
          <p:cNvPr id="4" name="Slide Number Placeholder 3"/>
          <p:cNvSpPr>
            <a:spLocks noGrp="1"/>
          </p:cNvSpPr>
          <p:nvPr>
            <p:ph type="sldNum" sz="quarter" idx="10"/>
          </p:nvPr>
        </p:nvSpPr>
        <p:spPr>
          <a:xfrm>
            <a:off x="4191000" y="6356350"/>
            <a:ext cx="2133600" cy="365125"/>
          </a:xfrm>
        </p:spPr>
        <p:txBody>
          <a:bodyPr/>
          <a:lstStyle/>
          <a:p>
            <a:pPr>
              <a:defRPr/>
            </a:pPr>
            <a:fld id="{0E177176-2AB9-48AF-B72D-DFD5ACAD9869}" type="slidenum">
              <a:rPr lang="en-US" sz="1400" b="1" smtClean="0">
                <a:solidFill>
                  <a:schemeClr val="tx1"/>
                </a:solidFill>
              </a:rPr>
              <a:pPr>
                <a:defRPr/>
              </a:pPr>
              <a:t>44</a:t>
            </a:fld>
            <a:endParaRPr lang="en-US" sz="1400" b="1" dirty="0">
              <a:solidFill>
                <a:schemeClr val="tx1"/>
              </a:solidFill>
            </a:endParaRPr>
          </a:p>
        </p:txBody>
      </p:sp>
      <p:sp>
        <p:nvSpPr>
          <p:cNvPr id="5" name="Title 4"/>
          <p:cNvSpPr>
            <a:spLocks noGrp="1"/>
          </p:cNvSpPr>
          <p:nvPr>
            <p:ph type="title"/>
          </p:nvPr>
        </p:nvSpPr>
        <p:spPr/>
        <p:txBody>
          <a:bodyPr/>
          <a:lstStyle/>
          <a:p>
            <a:r>
              <a:rPr lang="en-US" dirty="0" smtClean="0"/>
              <a:t>Regulatory Requirements</a:t>
            </a:r>
            <a:endParaRPr lang="en-US" dirty="0"/>
          </a:p>
        </p:txBody>
      </p:sp>
    </p:spTree>
    <p:extLst>
      <p:ext uri="{BB962C8B-B14F-4D97-AF65-F5344CB8AC3E}">
        <p14:creationId xmlns:p14="http://schemas.microsoft.com/office/powerpoint/2010/main" val="8156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Disinfection byproducts have MCLs</a:t>
            </a:r>
          </a:p>
          <a:p>
            <a:r>
              <a:rPr lang="en-US" dirty="0" smtClean="0"/>
              <a:t>Maximum Residual Disinfectant Levels (MRDLs)</a:t>
            </a:r>
          </a:p>
          <a:p>
            <a:r>
              <a:rPr lang="en-US" i="1" dirty="0" smtClean="0"/>
              <a:t>Workbook Page 4-4: Secondary MCLs</a:t>
            </a:r>
            <a:endParaRPr lang="en-US" i="1" dirty="0"/>
          </a:p>
        </p:txBody>
      </p:sp>
      <p:sp>
        <p:nvSpPr>
          <p:cNvPr id="3" name="Slide Number Placeholder 2"/>
          <p:cNvSpPr>
            <a:spLocks noGrp="1"/>
          </p:cNvSpPr>
          <p:nvPr>
            <p:ph type="sldNum" sz="quarter" idx="10"/>
          </p:nvPr>
        </p:nvSpPr>
        <p:spPr>
          <a:xfrm>
            <a:off x="4171950" y="6356350"/>
            <a:ext cx="2133600" cy="365125"/>
          </a:xfrm>
        </p:spPr>
        <p:txBody>
          <a:bodyPr/>
          <a:lstStyle/>
          <a:p>
            <a:pPr>
              <a:defRPr/>
            </a:pPr>
            <a:fld id="{333D55EF-AE70-461D-952B-57EBCF9E736B}" type="slidenum">
              <a:rPr lang="en-US" sz="1400" b="1" smtClean="0">
                <a:solidFill>
                  <a:schemeClr val="tx1"/>
                </a:solidFill>
              </a:rPr>
              <a:pPr>
                <a:defRPr/>
              </a:pPr>
              <a:t>45</a:t>
            </a:fld>
            <a:endParaRPr lang="en-US" sz="1400" b="1" dirty="0">
              <a:solidFill>
                <a:schemeClr val="tx1"/>
              </a:solidFill>
            </a:endParaRPr>
          </a:p>
        </p:txBody>
      </p:sp>
      <p:sp>
        <p:nvSpPr>
          <p:cNvPr id="4" name="Title 3"/>
          <p:cNvSpPr>
            <a:spLocks noGrp="1"/>
          </p:cNvSpPr>
          <p:nvPr>
            <p:ph type="title"/>
          </p:nvPr>
        </p:nvSpPr>
        <p:spPr/>
        <p:txBody>
          <a:bodyPr/>
          <a:lstStyle/>
          <a:p>
            <a:r>
              <a:rPr lang="en-US" dirty="0" smtClean="0"/>
              <a:t>MCLs and MRDLs</a:t>
            </a:r>
            <a:endParaRPr lang="en-US" dirty="0"/>
          </a:p>
        </p:txBody>
      </p:sp>
    </p:spTree>
    <p:extLst>
      <p:ext uri="{BB962C8B-B14F-4D97-AF65-F5344CB8AC3E}">
        <p14:creationId xmlns:p14="http://schemas.microsoft.com/office/powerpoint/2010/main" val="3856291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754563"/>
          </a:xfrm>
        </p:spPr>
        <p:txBody>
          <a:bodyPr/>
          <a:lstStyle/>
          <a:p>
            <a:r>
              <a:rPr lang="en-US" dirty="0" smtClean="0"/>
              <a:t>Reduce organic material before chlorination</a:t>
            </a:r>
          </a:p>
          <a:p>
            <a:r>
              <a:rPr lang="en-US" dirty="0" smtClean="0"/>
              <a:t>Optimize chlorine usage</a:t>
            </a:r>
          </a:p>
          <a:p>
            <a:r>
              <a:rPr lang="en-US" dirty="0" smtClean="0"/>
              <a:t>Change chlorine addition point</a:t>
            </a:r>
          </a:p>
          <a:p>
            <a:r>
              <a:rPr lang="en-US" dirty="0" smtClean="0"/>
              <a:t>Alternative disinfection methods</a:t>
            </a:r>
            <a:endParaRPr lang="en-US" dirty="0"/>
          </a:p>
        </p:txBody>
      </p:sp>
      <p:sp>
        <p:nvSpPr>
          <p:cNvPr id="3" name="Slide Number Placeholder 2"/>
          <p:cNvSpPr>
            <a:spLocks noGrp="1"/>
          </p:cNvSpPr>
          <p:nvPr>
            <p:ph type="sldNum" sz="quarter" idx="10"/>
          </p:nvPr>
        </p:nvSpPr>
        <p:spPr/>
        <p:txBody>
          <a:bodyPr/>
          <a:lstStyle/>
          <a:p>
            <a:pPr>
              <a:defRPr/>
            </a:pPr>
            <a:fld id="{333D55EF-AE70-461D-952B-57EBCF9E736B}" type="slidenum">
              <a:rPr lang="en-US" smtClean="0">
                <a:solidFill>
                  <a:prstClr val="black">
                    <a:tint val="75000"/>
                  </a:prstClr>
                </a:solidFill>
              </a:rPr>
              <a:pPr>
                <a:defRPr/>
              </a:pPr>
              <a:t>46</a:t>
            </a:fld>
            <a:endParaRPr lang="en-US">
              <a:solidFill>
                <a:prstClr val="black">
                  <a:tint val="75000"/>
                </a:prstClr>
              </a:solidFill>
            </a:endParaRPr>
          </a:p>
        </p:txBody>
      </p:sp>
      <p:sp>
        <p:nvSpPr>
          <p:cNvPr id="4" name="Title 3"/>
          <p:cNvSpPr>
            <a:spLocks noGrp="1"/>
          </p:cNvSpPr>
          <p:nvPr>
            <p:ph type="title"/>
          </p:nvPr>
        </p:nvSpPr>
        <p:spPr/>
        <p:txBody>
          <a:bodyPr/>
          <a:lstStyle/>
          <a:p>
            <a:r>
              <a:rPr lang="en-US" dirty="0" smtClean="0"/>
              <a:t>Minimizing TTHM Formation</a:t>
            </a:r>
            <a:endParaRPr lang="en-US" dirty="0"/>
          </a:p>
        </p:txBody>
      </p:sp>
    </p:spTree>
    <p:extLst>
      <p:ext uri="{BB962C8B-B14F-4D97-AF65-F5344CB8AC3E}">
        <p14:creationId xmlns:p14="http://schemas.microsoft.com/office/powerpoint/2010/main" val="1982020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6725" y="1381126"/>
            <a:ext cx="8229600" cy="2038350"/>
          </a:xfrm>
        </p:spPr>
        <p:txBody>
          <a:bodyPr/>
          <a:lstStyle/>
          <a:p>
            <a:pPr marL="0" indent="0">
              <a:buNone/>
            </a:pPr>
            <a:r>
              <a:rPr lang="en-US" b="1" dirty="0" smtClean="0"/>
              <a:t>Workbook Page 4-5</a:t>
            </a:r>
          </a:p>
          <a:p>
            <a:r>
              <a:rPr lang="en-US" dirty="0" smtClean="0"/>
              <a:t>Chlorine Demand</a:t>
            </a:r>
          </a:p>
          <a:p>
            <a:r>
              <a:rPr lang="en-US" dirty="0" smtClean="0"/>
              <a:t>Chlorine Residual</a:t>
            </a:r>
            <a:endParaRPr lang="en-US" dirty="0"/>
          </a:p>
        </p:txBody>
      </p:sp>
      <p:sp>
        <p:nvSpPr>
          <p:cNvPr id="3" name="Slide Number Placeholder 2"/>
          <p:cNvSpPr>
            <a:spLocks noGrp="1"/>
          </p:cNvSpPr>
          <p:nvPr>
            <p:ph type="sldNum" sz="quarter" idx="10"/>
          </p:nvPr>
        </p:nvSpPr>
        <p:spPr/>
        <p:txBody>
          <a:bodyPr/>
          <a:lstStyle/>
          <a:p>
            <a:pPr>
              <a:defRPr/>
            </a:pPr>
            <a:fld id="{333D55EF-AE70-461D-952B-57EBCF9E736B}" type="slidenum">
              <a:rPr lang="en-US" smtClean="0">
                <a:solidFill>
                  <a:prstClr val="black">
                    <a:tint val="75000"/>
                  </a:prstClr>
                </a:solidFill>
              </a:rPr>
              <a:pPr>
                <a:defRPr/>
              </a:pPr>
              <a:t>47</a:t>
            </a:fld>
            <a:endParaRPr lang="en-US">
              <a:solidFill>
                <a:prstClr val="black">
                  <a:tint val="75000"/>
                </a:prstClr>
              </a:solidFill>
            </a:endParaRPr>
          </a:p>
        </p:txBody>
      </p:sp>
      <p:sp>
        <p:nvSpPr>
          <p:cNvPr id="4" name="Title 3"/>
          <p:cNvSpPr>
            <a:spLocks noGrp="1"/>
          </p:cNvSpPr>
          <p:nvPr>
            <p:ph type="title"/>
          </p:nvPr>
        </p:nvSpPr>
        <p:spPr/>
        <p:txBody>
          <a:bodyPr/>
          <a:lstStyle/>
          <a:p>
            <a:r>
              <a:rPr lang="en-US" dirty="0" smtClean="0"/>
              <a:t>Chlorination</a:t>
            </a:r>
            <a:endParaRPr lang="en-US" dirty="0"/>
          </a:p>
        </p:txBody>
      </p:sp>
      <p:grpSp>
        <p:nvGrpSpPr>
          <p:cNvPr id="10" name="Group 9"/>
          <p:cNvGrpSpPr/>
          <p:nvPr/>
        </p:nvGrpSpPr>
        <p:grpSpPr>
          <a:xfrm>
            <a:off x="619125" y="3810000"/>
            <a:ext cx="7762875" cy="490240"/>
            <a:chOff x="619125" y="3810000"/>
            <a:chExt cx="7762875" cy="490240"/>
          </a:xfrm>
        </p:grpSpPr>
        <p:sp>
          <p:nvSpPr>
            <p:cNvPr id="5" name="TextBox 4"/>
            <p:cNvSpPr txBox="1"/>
            <p:nvPr/>
          </p:nvSpPr>
          <p:spPr>
            <a:xfrm>
              <a:off x="619125" y="3810000"/>
              <a:ext cx="2381250" cy="461665"/>
            </a:xfrm>
            <a:prstGeom prst="rect">
              <a:avLst/>
            </a:prstGeom>
            <a:noFill/>
          </p:spPr>
          <p:txBody>
            <a:bodyPr wrap="square" rtlCol="0">
              <a:spAutoFit/>
            </a:bodyPr>
            <a:lstStyle/>
            <a:p>
              <a:r>
                <a:rPr lang="en-US" dirty="0" smtClean="0"/>
                <a:t>Chlorine Residual</a:t>
              </a:r>
              <a:endParaRPr lang="en-US" dirty="0"/>
            </a:p>
          </p:txBody>
        </p:sp>
        <p:sp>
          <p:nvSpPr>
            <p:cNvPr id="6" name="TextBox 5"/>
            <p:cNvSpPr txBox="1"/>
            <p:nvPr/>
          </p:nvSpPr>
          <p:spPr>
            <a:xfrm>
              <a:off x="3171825" y="3819525"/>
              <a:ext cx="2381250" cy="461665"/>
            </a:xfrm>
            <a:prstGeom prst="rect">
              <a:avLst/>
            </a:prstGeom>
            <a:noFill/>
          </p:spPr>
          <p:txBody>
            <a:bodyPr wrap="square" rtlCol="0">
              <a:spAutoFit/>
            </a:bodyPr>
            <a:lstStyle/>
            <a:p>
              <a:r>
                <a:rPr lang="en-US" dirty="0" smtClean="0"/>
                <a:t>Combined Chlorine</a:t>
              </a:r>
              <a:endParaRPr lang="en-US" dirty="0"/>
            </a:p>
          </p:txBody>
        </p:sp>
        <p:sp>
          <p:nvSpPr>
            <p:cNvPr id="7" name="TextBox 6"/>
            <p:cNvSpPr txBox="1"/>
            <p:nvPr/>
          </p:nvSpPr>
          <p:spPr>
            <a:xfrm>
              <a:off x="6000750" y="3838575"/>
              <a:ext cx="2381250" cy="461665"/>
            </a:xfrm>
            <a:prstGeom prst="rect">
              <a:avLst/>
            </a:prstGeom>
            <a:noFill/>
          </p:spPr>
          <p:txBody>
            <a:bodyPr wrap="square" rtlCol="0">
              <a:spAutoFit/>
            </a:bodyPr>
            <a:lstStyle/>
            <a:p>
              <a:r>
                <a:rPr lang="en-US" dirty="0" smtClean="0"/>
                <a:t>Free Chlorine</a:t>
              </a:r>
              <a:endParaRPr lang="en-US" dirty="0"/>
            </a:p>
          </p:txBody>
        </p:sp>
        <p:sp>
          <p:nvSpPr>
            <p:cNvPr id="8" name="TextBox 7"/>
            <p:cNvSpPr txBox="1"/>
            <p:nvPr/>
          </p:nvSpPr>
          <p:spPr>
            <a:xfrm>
              <a:off x="2777154" y="3838575"/>
              <a:ext cx="332142" cy="461665"/>
            </a:xfrm>
            <a:prstGeom prst="rect">
              <a:avLst/>
            </a:prstGeom>
            <a:noFill/>
          </p:spPr>
          <p:txBody>
            <a:bodyPr wrap="none" rtlCol="0">
              <a:spAutoFit/>
            </a:bodyPr>
            <a:lstStyle/>
            <a:p>
              <a:r>
                <a:rPr lang="en-US" dirty="0" smtClean="0"/>
                <a:t>=</a:t>
              </a:r>
              <a:endParaRPr lang="en-US" dirty="0"/>
            </a:p>
          </p:txBody>
        </p:sp>
        <p:sp>
          <p:nvSpPr>
            <p:cNvPr id="9" name="TextBox 8"/>
            <p:cNvSpPr txBox="1"/>
            <p:nvPr/>
          </p:nvSpPr>
          <p:spPr>
            <a:xfrm>
              <a:off x="5553075" y="3838575"/>
              <a:ext cx="332142" cy="461665"/>
            </a:xfrm>
            <a:prstGeom prst="rect">
              <a:avLst/>
            </a:prstGeom>
            <a:noFill/>
          </p:spPr>
          <p:txBody>
            <a:bodyPr wrap="none" rtlCol="0">
              <a:spAutoFit/>
            </a:bodyPr>
            <a:lstStyle/>
            <a:p>
              <a:r>
                <a:rPr lang="en-US" dirty="0" smtClean="0"/>
                <a:t>+</a:t>
              </a:r>
              <a:endParaRPr lang="en-US" dirty="0"/>
            </a:p>
          </p:txBody>
        </p:sp>
      </p:grpSp>
    </p:spTree>
    <p:extLst>
      <p:ext uri="{BB962C8B-B14F-4D97-AF65-F5344CB8AC3E}">
        <p14:creationId xmlns:p14="http://schemas.microsoft.com/office/powerpoint/2010/main" val="1797106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7" name="Object 5"/>
          <p:cNvGraphicFramePr>
            <a:graphicFrameLocks noGrp="1" noChangeAspect="1"/>
          </p:cNvGraphicFramePr>
          <p:nvPr>
            <p:ph idx="1"/>
            <p:extLst>
              <p:ext uri="{D42A27DB-BD31-4B8C-83A1-F6EECF244321}">
                <p14:modId xmlns:p14="http://schemas.microsoft.com/office/powerpoint/2010/main" val="3815221559"/>
              </p:ext>
            </p:extLst>
          </p:nvPr>
        </p:nvGraphicFramePr>
        <p:xfrm>
          <a:off x="731985" y="1466850"/>
          <a:ext cx="7778604" cy="3871913"/>
        </p:xfrm>
        <a:graphic>
          <a:graphicData uri="http://schemas.openxmlformats.org/presentationml/2006/ole">
            <mc:AlternateContent xmlns:mc="http://schemas.openxmlformats.org/markup-compatibility/2006">
              <mc:Choice xmlns:v="urn:schemas-microsoft-com:vml" Requires="v">
                <p:oleObj spid="_x0000_s36928" r:id="rId4" imgW="6391275" imgH="3181350" progId="AutoCAD.Drawing.15">
                  <p:embed/>
                </p:oleObj>
              </mc:Choice>
              <mc:Fallback>
                <p:oleObj r:id="rId4" imgW="6391275" imgH="3181350" progId="AutoCAD.Drawing.15">
                  <p:embed/>
                  <p:pic>
                    <p:nvPicPr>
                      <p:cNvPr id="0" name="Object 5"/>
                      <p:cNvPicPr>
                        <a:picLocks noGrp="1" noChangeAspect="1" noChangeArrowheads="1"/>
                      </p:cNvPicPr>
                      <p:nvPr/>
                    </p:nvPicPr>
                    <p:blipFill>
                      <a:blip r:embed="rId5">
                        <a:extLst>
                          <a:ext uri="{28A0092B-C50C-407E-A947-70E740481C1C}">
                            <a14:useLocalDpi xmlns:a14="http://schemas.microsoft.com/office/drawing/2010/main" val="0"/>
                          </a:ext>
                        </a:extLst>
                      </a:blip>
                      <a:srcRect l="26181" t="22131" r="29614" b="19832"/>
                      <a:stretch>
                        <a:fillRect/>
                      </a:stretch>
                    </p:blipFill>
                    <p:spPr bwMode="auto">
                      <a:xfrm>
                        <a:off x="731985" y="1466850"/>
                        <a:ext cx="7778604" cy="3871913"/>
                      </a:xfrm>
                      <a:prstGeom prst="rect">
                        <a:avLst/>
                      </a:prstGeom>
                      <a:noFill/>
                      <a:ln w="9525">
                        <a:solidFill>
                          <a:srgbClr val="000000"/>
                        </a:solidFill>
                        <a:miter lim="800000"/>
                        <a:headEnd/>
                        <a:tailEnd/>
                      </a:ln>
                      <a:effectLst/>
                      <a:extLst/>
                    </p:spPr>
                  </p:pic>
                </p:oleObj>
              </mc:Fallback>
            </mc:AlternateContent>
          </a:graphicData>
        </a:graphic>
      </p:graphicFrame>
      <p:sp>
        <p:nvSpPr>
          <p:cNvPr id="36866" name="Rectangle 6"/>
          <p:cNvSpPr>
            <a:spLocks noGrp="1" noRot="1" noChangeArrowheads="1"/>
          </p:cNvSpPr>
          <p:nvPr>
            <p:ph type="title"/>
          </p:nvPr>
        </p:nvSpPr>
        <p:spPr/>
        <p:txBody>
          <a:bodyPr/>
          <a:lstStyle/>
          <a:p>
            <a:pPr eaLnBrk="1" hangingPunct="1"/>
            <a:r>
              <a:rPr lang="en-US" smtClean="0"/>
              <a:t>Breakpoint Chlorination</a:t>
            </a:r>
          </a:p>
        </p:txBody>
      </p:sp>
      <p:sp>
        <p:nvSpPr>
          <p:cNvPr id="3686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76D30A86-B969-4900-B11D-893494CD0501}" type="slidenum">
              <a:rPr lang="en-US" sz="1400" smtClean="0">
                <a:latin typeface="Arial" charset="0"/>
              </a:rPr>
              <a:pPr/>
              <a:t>48</a:t>
            </a:fld>
            <a:endParaRPr lang="en-US" sz="1400" smtClean="0">
              <a:latin typeface="Arial" charset="0"/>
            </a:endParaRPr>
          </a:p>
        </p:txBody>
      </p:sp>
    </p:spTree>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314450"/>
            <a:ext cx="8229600" cy="4525963"/>
          </a:xfrm>
        </p:spPr>
        <p:txBody>
          <a:bodyPr/>
          <a:lstStyle/>
          <a:p>
            <a:r>
              <a:rPr lang="en-US" dirty="0" smtClean="0"/>
              <a:t>Maximize detention time</a:t>
            </a:r>
            <a:endParaRPr lang="en-US" dirty="0"/>
          </a:p>
        </p:txBody>
      </p:sp>
      <p:sp>
        <p:nvSpPr>
          <p:cNvPr id="4" name="Slide Number Placeholder 3"/>
          <p:cNvSpPr>
            <a:spLocks noGrp="1"/>
          </p:cNvSpPr>
          <p:nvPr>
            <p:ph type="sldNum" sz="quarter" idx="10"/>
          </p:nvPr>
        </p:nvSpPr>
        <p:spPr/>
        <p:txBody>
          <a:bodyPr/>
          <a:lstStyle/>
          <a:p>
            <a:pPr>
              <a:defRPr/>
            </a:pPr>
            <a:fld id="{0E177176-2AB9-48AF-B72D-DFD5ACAD9869}" type="slidenum">
              <a:rPr lang="en-US" smtClean="0">
                <a:solidFill>
                  <a:prstClr val="black">
                    <a:tint val="75000"/>
                  </a:prstClr>
                </a:solidFill>
              </a:rPr>
              <a:pPr>
                <a:defRPr/>
              </a:pPr>
              <a:t>49</a:t>
            </a:fld>
            <a:endParaRPr lang="en-US">
              <a:solidFill>
                <a:prstClr val="black">
                  <a:tint val="75000"/>
                </a:prstClr>
              </a:solidFill>
            </a:endParaRPr>
          </a:p>
        </p:txBody>
      </p:sp>
      <p:sp>
        <p:nvSpPr>
          <p:cNvPr id="5" name="Title 4"/>
          <p:cNvSpPr>
            <a:spLocks noGrp="1"/>
          </p:cNvSpPr>
          <p:nvPr>
            <p:ph type="title"/>
          </p:nvPr>
        </p:nvSpPr>
        <p:spPr/>
        <p:txBody>
          <a:bodyPr/>
          <a:lstStyle/>
          <a:p>
            <a:r>
              <a:rPr lang="en-US" dirty="0" smtClean="0"/>
              <a:t>Chlorine Contact Tank</a:t>
            </a:r>
            <a:endParaRPr lang="en-US" dirty="0"/>
          </a:p>
        </p:txBody>
      </p:sp>
      <p:pic>
        <p:nvPicPr>
          <p:cNvPr id="44034"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b="21960"/>
          <a:stretch/>
        </p:blipFill>
        <p:spPr bwMode="auto">
          <a:xfrm>
            <a:off x="1919288" y="2252664"/>
            <a:ext cx="4410075" cy="2995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5532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11"/>
          <p:cNvSpPr/>
          <p:nvPr/>
        </p:nvSpPr>
        <p:spPr>
          <a:xfrm rot="19068744">
            <a:off x="5146248" y="5027989"/>
            <a:ext cx="866775" cy="3230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idx="1"/>
          </p:nvPr>
        </p:nvSpPr>
        <p:spPr>
          <a:xfrm>
            <a:off x="457200" y="1362075"/>
            <a:ext cx="8229600" cy="4602163"/>
          </a:xfrm>
        </p:spPr>
        <p:txBody>
          <a:bodyPr/>
          <a:lstStyle/>
          <a:p>
            <a:pPr marL="0" indent="0">
              <a:buNone/>
            </a:pPr>
            <a:r>
              <a:rPr lang="en-US" b="1" dirty="0" smtClean="0"/>
              <a:t>Workbook Page 1-4:</a:t>
            </a:r>
          </a:p>
          <a:p>
            <a:r>
              <a:rPr lang="en-US" dirty="0" smtClean="0"/>
              <a:t>Chlorine forms </a:t>
            </a:r>
            <a:r>
              <a:rPr lang="en-US" dirty="0" err="1" smtClean="0"/>
              <a:t>hypochlorous</a:t>
            </a:r>
            <a:r>
              <a:rPr lang="en-US" dirty="0" smtClean="0"/>
              <a:t> acid (</a:t>
            </a:r>
            <a:r>
              <a:rPr lang="en-US" dirty="0" err="1" smtClean="0"/>
              <a:t>HOCl</a:t>
            </a:r>
            <a:r>
              <a:rPr lang="en-US" dirty="0" smtClean="0"/>
              <a:t>) in water</a:t>
            </a:r>
          </a:p>
          <a:p>
            <a:r>
              <a:rPr lang="en-US" dirty="0" err="1" smtClean="0"/>
              <a:t>Hypochlorous</a:t>
            </a:r>
            <a:r>
              <a:rPr lang="en-US" dirty="0" smtClean="0"/>
              <a:t> acid dissociates to </a:t>
            </a:r>
            <a:r>
              <a:rPr lang="en-US" u="sng" dirty="0" smtClean="0"/>
              <a:t>hydrogen</a:t>
            </a:r>
            <a:r>
              <a:rPr lang="en-US" dirty="0" smtClean="0"/>
              <a:t> and </a:t>
            </a:r>
            <a:r>
              <a:rPr lang="en-US" u="sng" dirty="0" smtClean="0"/>
              <a:t>hypochlorite</a:t>
            </a:r>
            <a:endParaRPr lang="en-US" u="sng" dirty="0"/>
          </a:p>
        </p:txBody>
      </p:sp>
      <p:sp>
        <p:nvSpPr>
          <p:cNvPr id="5" name="Title 4"/>
          <p:cNvSpPr>
            <a:spLocks noGrp="1"/>
          </p:cNvSpPr>
          <p:nvPr>
            <p:ph type="title"/>
          </p:nvPr>
        </p:nvSpPr>
        <p:spPr>
          <a:xfrm>
            <a:off x="457200" y="227013"/>
            <a:ext cx="8229600" cy="868362"/>
          </a:xfrm>
        </p:spPr>
        <p:txBody>
          <a:bodyPr/>
          <a:lstStyle/>
          <a:p>
            <a:r>
              <a:rPr lang="en-US" dirty="0" smtClean="0"/>
              <a:t>Chemistry of Hypo</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5</a:t>
            </a:fld>
            <a:endParaRPr lang="en-US" dirty="0"/>
          </a:p>
        </p:txBody>
      </p:sp>
      <p:sp>
        <p:nvSpPr>
          <p:cNvPr id="7" name="Rectangle 6"/>
          <p:cNvSpPr/>
          <p:nvPr/>
        </p:nvSpPr>
        <p:spPr>
          <a:xfrm>
            <a:off x="1724138" y="4245918"/>
            <a:ext cx="5619637" cy="707886"/>
          </a:xfrm>
          <a:prstGeom prst="rect">
            <a:avLst/>
          </a:prstGeom>
        </p:spPr>
        <p:txBody>
          <a:bodyPr wrap="square">
            <a:spAutoFit/>
          </a:bodyPr>
          <a:lstStyle/>
          <a:p>
            <a:r>
              <a:rPr lang="en-US" sz="4000" dirty="0"/>
              <a:t>	</a:t>
            </a:r>
            <a:r>
              <a:rPr lang="en-US" sz="4000" dirty="0" err="1"/>
              <a:t>HOCl</a:t>
            </a:r>
            <a:r>
              <a:rPr lang="en-US" sz="4000" dirty="0"/>
              <a:t>  </a:t>
            </a:r>
            <a:r>
              <a:rPr lang="en-US" sz="4000" dirty="0">
                <a:sym typeface="Symbol"/>
              </a:rPr>
              <a:t></a:t>
            </a:r>
            <a:r>
              <a:rPr lang="en-US" sz="4000" dirty="0"/>
              <a:t> H</a:t>
            </a:r>
            <a:r>
              <a:rPr lang="en-US" sz="4000" baseline="30000" dirty="0"/>
              <a:t>+</a:t>
            </a:r>
            <a:r>
              <a:rPr lang="en-US" sz="4000" dirty="0"/>
              <a:t>  + </a:t>
            </a:r>
            <a:r>
              <a:rPr lang="en-US" sz="4000" dirty="0" err="1"/>
              <a:t>OCl</a:t>
            </a:r>
            <a:r>
              <a:rPr lang="en-US" sz="4000" baseline="30000" dirty="0"/>
              <a:t>-</a:t>
            </a:r>
            <a:endParaRPr lang="en-US" sz="4000" dirty="0"/>
          </a:p>
        </p:txBody>
      </p:sp>
      <p:sp>
        <p:nvSpPr>
          <p:cNvPr id="11" name="Right Arrow 10"/>
          <p:cNvSpPr/>
          <p:nvPr/>
        </p:nvSpPr>
        <p:spPr>
          <a:xfrm rot="13068461">
            <a:off x="3341785" y="4981976"/>
            <a:ext cx="866775" cy="3230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333749" y="5276850"/>
            <a:ext cx="2647951" cy="847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Free Chlorine</a:t>
            </a:r>
            <a:endParaRPr lang="en-US" dirty="0"/>
          </a:p>
        </p:txBody>
      </p:sp>
    </p:spTree>
    <p:extLst>
      <p:ext uri="{BB962C8B-B14F-4D97-AF65-F5344CB8AC3E}">
        <p14:creationId xmlns:p14="http://schemas.microsoft.com/office/powerpoint/2010/main" val="3916594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60" name="Rectangle 4"/>
          <p:cNvSpPr>
            <a:spLocks noGrp="1" noRot="1" noChangeArrowheads="1"/>
          </p:cNvSpPr>
          <p:nvPr>
            <p:ph type="title"/>
          </p:nvPr>
        </p:nvSpPr>
        <p:spPr>
          <a:xfrm>
            <a:off x="314325" y="303213"/>
            <a:ext cx="8486775" cy="868362"/>
          </a:xfrm>
        </p:spPr>
        <p:txBody>
          <a:bodyPr rtlCol="0">
            <a:noAutofit/>
          </a:bodyPr>
          <a:lstStyle/>
          <a:p>
            <a:pPr eaLnBrk="1" fontAlgn="auto" hangingPunct="1">
              <a:spcAft>
                <a:spcPts val="0"/>
              </a:spcAft>
              <a:defRPr/>
            </a:pPr>
            <a:r>
              <a:rPr lang="en-US" sz="2800" dirty="0" smtClean="0"/>
              <a:t>Typical Bulk Sodium Hypochlorite Feed System Schematic </a:t>
            </a:r>
          </a:p>
        </p:txBody>
      </p:sp>
      <p:sp>
        <p:nvSpPr>
          <p:cNvPr id="3789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E79A2964-16EA-4D10-8061-3D7064EC783A}" type="slidenum">
              <a:rPr lang="en-US" sz="1400" smtClean="0">
                <a:latin typeface="Arial" charset="0"/>
              </a:rPr>
              <a:pPr/>
              <a:t>50</a:t>
            </a:fld>
            <a:endParaRPr lang="en-US" sz="1400" smtClean="0">
              <a:latin typeface="Arial" charset="0"/>
            </a:endParaRPr>
          </a:p>
        </p:txBody>
      </p:sp>
      <p:sp>
        <p:nvSpPr>
          <p:cNvPr id="37892" name="Rectangle 6"/>
          <p:cNvSpPr>
            <a:spLocks noChangeArrowheads="1"/>
          </p:cNvSpPr>
          <p:nvPr/>
        </p:nvSpPr>
        <p:spPr bwMode="auto">
          <a:xfrm>
            <a:off x="0" y="2228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37893" name="Object 5"/>
          <p:cNvGraphicFramePr>
            <a:graphicFrameLocks noChangeAspect="1"/>
          </p:cNvGraphicFramePr>
          <p:nvPr>
            <p:extLst>
              <p:ext uri="{D42A27DB-BD31-4B8C-83A1-F6EECF244321}">
                <p14:modId xmlns:p14="http://schemas.microsoft.com/office/powerpoint/2010/main" val="1743461413"/>
              </p:ext>
            </p:extLst>
          </p:nvPr>
        </p:nvGraphicFramePr>
        <p:xfrm>
          <a:off x="25399" y="1685925"/>
          <a:ext cx="9183077" cy="3810000"/>
        </p:xfrm>
        <a:graphic>
          <a:graphicData uri="http://schemas.openxmlformats.org/presentationml/2006/ole">
            <mc:AlternateContent xmlns:mc="http://schemas.openxmlformats.org/markup-compatibility/2006">
              <mc:Choice xmlns:v="urn:schemas-microsoft-com:vml" Requires="v">
                <p:oleObj spid="_x0000_s37954" r:id="rId4" imgW="6562725" imgH="3409950" progId="AutoCAD.Drawing.15">
                  <p:embed/>
                </p:oleObj>
              </mc:Choice>
              <mc:Fallback>
                <p:oleObj r:id="rId4" imgW="6562725" imgH="3409950" progId="AutoCAD.Drawing.15">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l="10033" t="33788" r="25359" b="14481"/>
                      <a:stretch>
                        <a:fillRect/>
                      </a:stretch>
                    </p:blipFill>
                    <p:spPr bwMode="auto">
                      <a:xfrm>
                        <a:off x="25399" y="1685925"/>
                        <a:ext cx="9183077" cy="3810000"/>
                      </a:xfrm>
                      <a:prstGeom prst="rect">
                        <a:avLst/>
                      </a:prstGeom>
                      <a:noFill/>
                      <a:ln>
                        <a:noFill/>
                      </a:ln>
                      <a:extLst/>
                    </p:spPr>
                  </p:pic>
                </p:oleObj>
              </mc:Fallback>
            </mc:AlternateContent>
          </a:graphicData>
        </a:graphic>
      </p:graphicFrame>
    </p:spTree>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5749" y="1385858"/>
            <a:ext cx="8759269" cy="4462492"/>
          </a:xfrm>
        </p:spPr>
      </p:pic>
      <p:sp>
        <p:nvSpPr>
          <p:cNvPr id="200708" name="Rectangle 4"/>
          <p:cNvSpPr>
            <a:spLocks noGrp="1" noRot="1" noChangeArrowheads="1"/>
          </p:cNvSpPr>
          <p:nvPr>
            <p:ph type="title"/>
          </p:nvPr>
        </p:nvSpPr>
        <p:spPr>
          <a:xfrm>
            <a:off x="457200" y="274638"/>
            <a:ext cx="8229600" cy="868362"/>
          </a:xfrm>
        </p:spPr>
        <p:txBody>
          <a:bodyPr rtlCol="0">
            <a:noAutofit/>
          </a:bodyPr>
          <a:lstStyle/>
          <a:p>
            <a:pPr eaLnBrk="1" fontAlgn="auto" hangingPunct="1">
              <a:spcAft>
                <a:spcPts val="0"/>
              </a:spcAft>
              <a:defRPr/>
            </a:pPr>
            <a:r>
              <a:rPr lang="en-US" sz="3200" dirty="0" smtClean="0"/>
              <a:t>Typical Sodium Hypochlorite Drum Feed System </a:t>
            </a:r>
          </a:p>
        </p:txBody>
      </p:sp>
      <p:sp>
        <p:nvSpPr>
          <p:cNvPr id="3891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3D7F805C-965E-4F7F-B2E6-1DFB2B545C3C}" type="slidenum">
              <a:rPr lang="en-US" sz="1400" smtClean="0">
                <a:latin typeface="Arial" charset="0"/>
              </a:rPr>
              <a:pPr/>
              <a:t>51</a:t>
            </a:fld>
            <a:endParaRPr lang="en-US" sz="1400" dirty="0" smtClean="0">
              <a:latin typeface="Arial" charset="0"/>
            </a:endParaRPr>
          </a:p>
        </p:txBody>
      </p:sp>
      <p:sp>
        <p:nvSpPr>
          <p:cNvPr id="38916" name="Rectangle 6"/>
          <p:cNvSpPr>
            <a:spLocks noChangeArrowheads="1"/>
          </p:cNvSpPr>
          <p:nvPr/>
        </p:nvSpPr>
        <p:spPr bwMode="auto">
          <a:xfrm>
            <a:off x="0" y="19716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Tree>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14350" y="1333500"/>
            <a:ext cx="8229600" cy="4602163"/>
          </a:xfrm>
        </p:spPr>
        <p:txBody>
          <a:bodyPr rtlCol="0">
            <a:normAutofit/>
          </a:bodyPr>
          <a:lstStyle/>
          <a:p>
            <a:pPr marL="114300" indent="0" eaLnBrk="1" fontAlgn="auto" hangingPunct="1">
              <a:spcAft>
                <a:spcPts val="0"/>
              </a:spcAft>
              <a:buNone/>
              <a:defRPr/>
            </a:pPr>
            <a:r>
              <a:rPr lang="en-US" b="1" dirty="0" smtClean="0"/>
              <a:t>Workbook Page 4-11</a:t>
            </a:r>
          </a:p>
          <a:p>
            <a:pPr marL="400050" indent="-285750" eaLnBrk="1" fontAlgn="auto" hangingPunct="1">
              <a:spcAft>
                <a:spcPts val="0"/>
              </a:spcAft>
              <a:defRPr/>
            </a:pPr>
            <a:r>
              <a:rPr lang="en-US" dirty="0" smtClean="0"/>
              <a:t>Storage/Solution Preparation Tanks</a:t>
            </a:r>
          </a:p>
          <a:p>
            <a:pPr marL="400050" indent="-285750" eaLnBrk="1" fontAlgn="auto" hangingPunct="1">
              <a:spcAft>
                <a:spcPts val="0"/>
              </a:spcAft>
              <a:defRPr/>
            </a:pPr>
            <a:r>
              <a:rPr lang="en-US" dirty="0" smtClean="0"/>
              <a:t>Scales</a:t>
            </a:r>
          </a:p>
          <a:p>
            <a:pPr marL="400050" indent="-285750" eaLnBrk="1" fontAlgn="auto" hangingPunct="1">
              <a:spcAft>
                <a:spcPts val="0"/>
              </a:spcAft>
              <a:defRPr/>
            </a:pPr>
            <a:r>
              <a:rPr lang="en-US" dirty="0" smtClean="0"/>
              <a:t>Transfer Pumps</a:t>
            </a:r>
          </a:p>
          <a:p>
            <a:pPr marL="400050" indent="-285750" eaLnBrk="1" fontAlgn="auto" hangingPunct="1">
              <a:spcAft>
                <a:spcPts val="0"/>
              </a:spcAft>
              <a:defRPr/>
            </a:pPr>
            <a:r>
              <a:rPr lang="en-US" dirty="0" smtClean="0"/>
              <a:t>Day Tank</a:t>
            </a:r>
          </a:p>
          <a:p>
            <a:pPr marL="400050" indent="-285750" eaLnBrk="1" fontAlgn="auto" hangingPunct="1">
              <a:spcAft>
                <a:spcPts val="0"/>
              </a:spcAft>
              <a:defRPr/>
            </a:pPr>
            <a:r>
              <a:rPr lang="en-US" dirty="0" smtClean="0"/>
              <a:t>Chemical Feeder </a:t>
            </a:r>
          </a:p>
          <a:p>
            <a:pPr marL="400050" indent="-285750" eaLnBrk="1" fontAlgn="auto" hangingPunct="1">
              <a:spcAft>
                <a:spcPts val="0"/>
              </a:spcAft>
              <a:defRPr/>
            </a:pPr>
            <a:r>
              <a:rPr lang="en-US" dirty="0" smtClean="0"/>
              <a:t>Chemical Feed Piping</a:t>
            </a:r>
          </a:p>
          <a:p>
            <a:pPr indent="0" eaLnBrk="1" fontAlgn="auto" hangingPunct="1">
              <a:spcAft>
                <a:spcPts val="0"/>
              </a:spcAft>
              <a:buFont typeface="Arial" pitchFamily="34" charset="0"/>
              <a:buChar char="•"/>
              <a:defRPr/>
            </a:pPr>
            <a:endParaRPr lang="en-US" dirty="0" smtClean="0"/>
          </a:p>
          <a:p>
            <a:pPr indent="0" eaLnBrk="1" fontAlgn="auto" hangingPunct="1">
              <a:spcAft>
                <a:spcPts val="0"/>
              </a:spcAft>
              <a:buFont typeface="Arial" pitchFamily="34" charset="0"/>
              <a:buChar char="•"/>
              <a:defRPr/>
            </a:pPr>
            <a:endParaRPr lang="en-US" dirty="0" smtClean="0"/>
          </a:p>
          <a:p>
            <a:pPr indent="0" eaLnBrk="1" fontAlgn="auto" hangingPunct="1">
              <a:spcAft>
                <a:spcPts val="0"/>
              </a:spcAft>
              <a:buFont typeface="Arial" pitchFamily="34" charset="0"/>
              <a:buChar char="•"/>
              <a:defRPr/>
            </a:pPr>
            <a:endParaRPr lang="en-US" dirty="0"/>
          </a:p>
        </p:txBody>
      </p:sp>
      <p:sp>
        <p:nvSpPr>
          <p:cNvPr id="39938" name="Title 3"/>
          <p:cNvSpPr>
            <a:spLocks noGrp="1"/>
          </p:cNvSpPr>
          <p:nvPr>
            <p:ph type="title"/>
          </p:nvPr>
        </p:nvSpPr>
        <p:spPr/>
        <p:txBody>
          <a:bodyPr/>
          <a:lstStyle/>
          <a:p>
            <a:pPr eaLnBrk="1" hangingPunct="1"/>
            <a:r>
              <a:rPr lang="en-US" dirty="0" smtClean="0"/>
              <a:t>Hypochlorite Feed Equipment</a:t>
            </a:r>
          </a:p>
        </p:txBody>
      </p:sp>
      <p:sp>
        <p:nvSpPr>
          <p:cNvPr id="3994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687F9A2E-3BC2-4DEA-BC6F-F9E8713AC4AF}" type="slidenum">
              <a:rPr lang="en-US" sz="1400" smtClean="0">
                <a:latin typeface="Arial" charset="0"/>
              </a:rPr>
              <a:pPr/>
              <a:t>52</a:t>
            </a:fld>
            <a:endParaRPr lang="en-US" sz="1400" smtClean="0">
              <a:latin typeface="Arial" charset="0"/>
            </a:endParaRPr>
          </a:p>
        </p:txBody>
      </p:sp>
      <p:pic>
        <p:nvPicPr>
          <p:cNvPr id="39942" name="Picture 8" descr="Day Tank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10300" y="2441575"/>
            <a:ext cx="211455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10" descr="chem-tech series 100/150">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362700" y="3956050"/>
            <a:ext cx="2114550" cy="1906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099" y="1254023"/>
            <a:ext cx="9012987" cy="4546702"/>
          </a:xfrm>
        </p:spPr>
      </p:pic>
      <p:sp>
        <p:nvSpPr>
          <p:cNvPr id="196612" name="Rectangle 4"/>
          <p:cNvSpPr>
            <a:spLocks noGrp="1" noRot="1" noChangeArrowheads="1"/>
          </p:cNvSpPr>
          <p:nvPr>
            <p:ph type="title"/>
          </p:nvPr>
        </p:nvSpPr>
        <p:spPr>
          <a:xfrm>
            <a:off x="352425" y="341313"/>
            <a:ext cx="8686800" cy="868362"/>
          </a:xfrm>
        </p:spPr>
        <p:txBody>
          <a:bodyPr rtlCol="0">
            <a:noAutofit/>
          </a:bodyPr>
          <a:lstStyle/>
          <a:p>
            <a:pPr eaLnBrk="1" fontAlgn="auto" hangingPunct="1">
              <a:spcAft>
                <a:spcPts val="0"/>
              </a:spcAft>
              <a:defRPr/>
            </a:pPr>
            <a:r>
              <a:rPr lang="en-US" sz="2800" dirty="0" smtClean="0"/>
              <a:t>Typical Calcium Hypo Drum Feed System Schematic </a:t>
            </a:r>
          </a:p>
        </p:txBody>
      </p:sp>
      <p:sp>
        <p:nvSpPr>
          <p:cNvPr id="4096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936A3428-4038-4AA5-956B-A7AF72F1946D}" type="slidenum">
              <a:rPr lang="en-US" sz="1400" smtClean="0">
                <a:latin typeface="Arial" charset="0"/>
              </a:rPr>
              <a:pPr/>
              <a:t>53</a:t>
            </a:fld>
            <a:endParaRPr lang="en-US" sz="1400" smtClean="0">
              <a:latin typeface="Arial" charset="0"/>
            </a:endParaRPr>
          </a:p>
        </p:txBody>
      </p:sp>
      <p:sp>
        <p:nvSpPr>
          <p:cNvPr id="40964" name="Rectangle 6"/>
          <p:cNvSpPr>
            <a:spLocks noChangeArrowheads="1"/>
          </p:cNvSpPr>
          <p:nvPr/>
        </p:nvSpPr>
        <p:spPr bwMode="auto">
          <a:xfrm>
            <a:off x="0" y="19764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Tree>
  </p:cSld>
  <p:clrMapOvr>
    <a:masterClrMapping/>
  </p:clrMapOvr>
  <p:transition spd="med">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Rot="1" noChangeArrowheads="1"/>
          </p:cNvSpPr>
          <p:nvPr>
            <p:ph type="title"/>
          </p:nvPr>
        </p:nvSpPr>
        <p:spPr/>
        <p:txBody>
          <a:bodyPr/>
          <a:lstStyle/>
          <a:p>
            <a:pPr eaLnBrk="1" hangingPunct="1"/>
            <a:r>
              <a:rPr lang="en-US" sz="4000" smtClean="0"/>
              <a:t>On-Site Hypochlorite Generation Process</a:t>
            </a:r>
          </a:p>
        </p:txBody>
      </p:sp>
      <p:sp>
        <p:nvSpPr>
          <p:cNvPr id="4198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EB8BEE4B-98C3-4783-A6D0-F40C91387BC4}" type="slidenum">
              <a:rPr lang="en-US" sz="1400" smtClean="0">
                <a:latin typeface="Arial" charset="0"/>
              </a:rPr>
              <a:pPr/>
              <a:t>54</a:t>
            </a:fld>
            <a:endParaRPr lang="en-US" sz="1400" smtClean="0">
              <a:latin typeface="Arial" charset="0"/>
            </a:endParaRPr>
          </a:p>
        </p:txBody>
      </p:sp>
      <p:sp>
        <p:nvSpPr>
          <p:cNvPr id="41988" name="Rectangle 6"/>
          <p:cNvSpPr>
            <a:spLocks noChangeArrowheads="1"/>
          </p:cNvSpPr>
          <p:nvPr/>
        </p:nvSpPr>
        <p:spPr bwMode="auto">
          <a:xfrm>
            <a:off x="0" y="1371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7106" y="1131189"/>
            <a:ext cx="3909788" cy="4936236"/>
          </a:xfrm>
          <a:prstGeom prst="rect">
            <a:avLst/>
          </a:prstGeom>
        </p:spPr>
      </p:pic>
    </p:spTree>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19100" y="1255712"/>
            <a:ext cx="8229600" cy="4525963"/>
          </a:xfrm>
        </p:spPr>
        <p:txBody>
          <a:bodyPr/>
          <a:lstStyle/>
          <a:p>
            <a:endParaRPr lang="en-US"/>
          </a:p>
        </p:txBody>
      </p:sp>
      <p:sp>
        <p:nvSpPr>
          <p:cNvPr id="4" name="Slide Number Placeholder 3"/>
          <p:cNvSpPr>
            <a:spLocks noGrp="1"/>
          </p:cNvSpPr>
          <p:nvPr>
            <p:ph type="sldNum" sz="quarter" idx="10"/>
          </p:nvPr>
        </p:nvSpPr>
        <p:spPr/>
        <p:txBody>
          <a:bodyPr/>
          <a:lstStyle/>
          <a:p>
            <a:pPr>
              <a:defRPr/>
            </a:pPr>
            <a:fld id="{0E177176-2AB9-48AF-B72D-DFD5ACAD9869}" type="slidenum">
              <a:rPr lang="en-US" smtClean="0">
                <a:solidFill>
                  <a:prstClr val="black">
                    <a:tint val="75000"/>
                  </a:prstClr>
                </a:solidFill>
              </a:rPr>
              <a:pPr>
                <a:defRPr/>
              </a:pPr>
              <a:t>55</a:t>
            </a:fld>
            <a:endParaRPr lang="en-US">
              <a:solidFill>
                <a:prstClr val="black">
                  <a:tint val="75000"/>
                </a:prstClr>
              </a:solidFill>
            </a:endParaRPr>
          </a:p>
        </p:txBody>
      </p:sp>
      <p:sp>
        <p:nvSpPr>
          <p:cNvPr id="5" name="Title 4"/>
          <p:cNvSpPr>
            <a:spLocks noGrp="1"/>
          </p:cNvSpPr>
          <p:nvPr>
            <p:ph type="title"/>
          </p:nvPr>
        </p:nvSpPr>
        <p:spPr/>
        <p:txBody>
          <a:bodyPr/>
          <a:lstStyle/>
          <a:p>
            <a:r>
              <a:rPr lang="en-US" dirty="0" smtClean="0"/>
              <a:t>Pump Calibration Curve</a:t>
            </a:r>
            <a:endParaRPr lang="en-US" dirty="0"/>
          </a:p>
        </p:txBody>
      </p:sp>
      <p:pic>
        <p:nvPicPr>
          <p:cNvPr id="45058"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r="56265"/>
          <a:stretch/>
        </p:blipFill>
        <p:spPr bwMode="auto">
          <a:xfrm>
            <a:off x="-596900" y="2192338"/>
            <a:ext cx="8338912" cy="3370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4975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Slide Number Placeholder 2"/>
          <p:cNvSpPr>
            <a:spLocks noGrp="1"/>
          </p:cNvSpPr>
          <p:nvPr>
            <p:ph type="sldNum" sz="quarter" idx="10"/>
          </p:nvPr>
        </p:nvSpPr>
        <p:spPr>
          <a:xfrm>
            <a:off x="4219575" y="6346825"/>
            <a:ext cx="2133600" cy="365125"/>
          </a:xfrm>
        </p:spPr>
        <p:txBody>
          <a:bodyPr/>
          <a:lstStyle/>
          <a:p>
            <a:pPr>
              <a:defRPr/>
            </a:pPr>
            <a:fld id="{333D55EF-AE70-461D-952B-57EBCF9E736B}" type="slidenum">
              <a:rPr lang="en-US" sz="1400" b="1" smtClean="0">
                <a:solidFill>
                  <a:schemeClr val="tx1"/>
                </a:solidFill>
              </a:rPr>
              <a:pPr>
                <a:defRPr/>
              </a:pPr>
              <a:t>56</a:t>
            </a:fld>
            <a:endParaRPr lang="en-US" sz="1400" b="1" dirty="0">
              <a:solidFill>
                <a:schemeClr val="tx1"/>
              </a:solidFill>
            </a:endParaRPr>
          </a:p>
        </p:txBody>
      </p:sp>
      <p:sp>
        <p:nvSpPr>
          <p:cNvPr id="4" name="Title 3"/>
          <p:cNvSpPr>
            <a:spLocks noGrp="1"/>
          </p:cNvSpPr>
          <p:nvPr>
            <p:ph type="title"/>
          </p:nvPr>
        </p:nvSpPr>
        <p:spPr/>
        <p:txBody>
          <a:bodyPr/>
          <a:lstStyle/>
          <a:p>
            <a:r>
              <a:rPr lang="en-US" dirty="0" smtClean="0"/>
              <a:t>Pump Curve</a:t>
            </a:r>
            <a:endParaRPr lang="en-US" dirty="0"/>
          </a:p>
        </p:txBody>
      </p:sp>
      <p:pic>
        <p:nvPicPr>
          <p:cNvPr id="4608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23899" y="1409700"/>
            <a:ext cx="7712103" cy="430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522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Content Placeholder 2"/>
          <p:cNvSpPr>
            <a:spLocks noGrp="1"/>
          </p:cNvSpPr>
          <p:nvPr>
            <p:ph idx="1"/>
          </p:nvPr>
        </p:nvSpPr>
        <p:spPr/>
        <p:txBody>
          <a:bodyPr/>
          <a:lstStyle/>
          <a:p>
            <a:r>
              <a:rPr lang="en-US" smtClean="0"/>
              <a:t>Turn to page 4-19 to summarize the unit key points.</a:t>
            </a:r>
          </a:p>
        </p:txBody>
      </p:sp>
      <p:sp>
        <p:nvSpPr>
          <p:cNvPr id="43010" name="Title 1"/>
          <p:cNvSpPr>
            <a:spLocks noGrp="1"/>
          </p:cNvSpPr>
          <p:nvPr>
            <p:ph type="title"/>
          </p:nvPr>
        </p:nvSpPr>
        <p:spPr/>
        <p:txBody>
          <a:bodyPr/>
          <a:lstStyle/>
          <a:p>
            <a:r>
              <a:rPr lang="en-US" smtClean="0"/>
              <a:t>Key Points</a:t>
            </a:r>
          </a:p>
        </p:txBody>
      </p:sp>
      <p:sp>
        <p:nvSpPr>
          <p:cNvPr id="4" name="Slide Number Placeholder 3"/>
          <p:cNvSpPr>
            <a:spLocks noGrp="1"/>
          </p:cNvSpPr>
          <p:nvPr>
            <p:ph type="sldNum" sz="quarter" idx="12"/>
          </p:nvPr>
        </p:nvSpPr>
        <p:spPr/>
        <p:txBody>
          <a:bodyPr/>
          <a:lstStyle/>
          <a:p>
            <a:pPr>
              <a:defRPr/>
            </a:pPr>
            <a:fld id="{95F14A18-7A38-47F7-8BCF-EE5879F0E47F}" type="slidenum">
              <a:rPr lang="en-US" smtClean="0"/>
              <a:pPr>
                <a:defRPr/>
              </a:pPr>
              <a:t>57</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28725"/>
            <a:ext cx="8229600" cy="4602163"/>
          </a:xfrm>
        </p:spPr>
        <p:txBody>
          <a:bodyPr/>
          <a:lstStyle/>
          <a:p>
            <a:pPr marL="0" indent="0">
              <a:buFont typeface="Arial" charset="0"/>
              <a:buNone/>
              <a:defRPr/>
            </a:pPr>
            <a:r>
              <a:rPr lang="en-US" dirty="0" smtClean="0"/>
              <a:t>1.	The disinfection process for surface water supplies must achieve </a:t>
            </a:r>
            <a:r>
              <a:rPr lang="en-US" b="1" u="sng" dirty="0" smtClean="0"/>
              <a:t>99.9 </a:t>
            </a:r>
            <a:r>
              <a:rPr lang="en-US" dirty="0" smtClean="0"/>
              <a:t>percent (3 log) inactivation of Giardia cysts and </a:t>
            </a:r>
            <a:r>
              <a:rPr lang="en-US" b="1" u="sng" dirty="0" smtClean="0"/>
              <a:t>99.99</a:t>
            </a:r>
            <a:r>
              <a:rPr lang="en-US" dirty="0" smtClean="0"/>
              <a:t> percent (4 log) inactivation of enteric viruses.</a:t>
            </a:r>
          </a:p>
          <a:p>
            <a:pPr marL="0" indent="0">
              <a:buFont typeface="Arial" charset="0"/>
              <a:buNone/>
              <a:defRPr/>
            </a:pPr>
            <a:endParaRPr lang="en-US" dirty="0" smtClean="0"/>
          </a:p>
          <a:p>
            <a:pPr marL="457200" indent="-457200">
              <a:buFont typeface="Arial" charset="0"/>
              <a:buAutoNum type="arabicPeriod" startAt="2"/>
              <a:defRPr/>
            </a:pPr>
            <a:r>
              <a:rPr lang="en-US" dirty="0" smtClean="0"/>
              <a:t>Chlorine residual samples are taken at representative points within the distribution system.  These samples are taken at the same time and at the same location as the coliform samples are taken. 	</a:t>
            </a:r>
            <a:r>
              <a:rPr lang="en-US" b="1" u="sng" dirty="0" smtClean="0"/>
              <a:t>True</a:t>
            </a:r>
          </a:p>
          <a:p>
            <a:pPr marL="0" indent="0">
              <a:buFont typeface="Arial" charset="0"/>
              <a:buNone/>
              <a:defRPr/>
            </a:pPr>
            <a:endParaRPr lang="en-US" sz="2400" dirty="0" smtClean="0"/>
          </a:p>
          <a:p>
            <a:pPr marL="0" indent="0">
              <a:buFont typeface="Arial" charset="0"/>
              <a:buNone/>
              <a:defRPr/>
            </a:pPr>
            <a:endParaRPr lang="en-US" dirty="0"/>
          </a:p>
        </p:txBody>
      </p:sp>
      <p:sp>
        <p:nvSpPr>
          <p:cNvPr id="44034" name="Title 1"/>
          <p:cNvSpPr>
            <a:spLocks noGrp="1"/>
          </p:cNvSpPr>
          <p:nvPr>
            <p:ph type="title"/>
          </p:nvPr>
        </p:nvSpPr>
        <p:spPr/>
        <p:txBody>
          <a:bodyPr/>
          <a:lstStyle/>
          <a:p>
            <a:r>
              <a:rPr lang="en-US" smtClean="0"/>
              <a:t>Unit 4 Exercise</a:t>
            </a:r>
          </a:p>
        </p:txBody>
      </p:sp>
      <p:sp>
        <p:nvSpPr>
          <p:cNvPr id="4" name="Slide Number Placeholder 3"/>
          <p:cNvSpPr>
            <a:spLocks noGrp="1"/>
          </p:cNvSpPr>
          <p:nvPr>
            <p:ph type="sldNum" sz="quarter" idx="12"/>
          </p:nvPr>
        </p:nvSpPr>
        <p:spPr/>
        <p:txBody>
          <a:bodyPr/>
          <a:lstStyle/>
          <a:p>
            <a:pPr>
              <a:defRPr/>
            </a:pPr>
            <a:fld id="{510275DB-2E6E-4B6B-B852-9E731CD7F81B}" type="slidenum">
              <a:rPr lang="en-US" smtClean="0"/>
              <a:pPr>
                <a:defRPr/>
              </a:pPr>
              <a:t>58</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Content Placeholder 2"/>
          <p:cNvSpPr>
            <a:spLocks noGrp="1"/>
          </p:cNvSpPr>
          <p:nvPr>
            <p:ph idx="1"/>
          </p:nvPr>
        </p:nvSpPr>
        <p:spPr>
          <a:xfrm>
            <a:off x="457200" y="1381125"/>
            <a:ext cx="8229600" cy="4602163"/>
          </a:xfrm>
        </p:spPr>
        <p:txBody>
          <a:bodyPr/>
          <a:lstStyle/>
          <a:p>
            <a:pPr marL="0" indent="0">
              <a:buFont typeface="Arial" charset="0"/>
              <a:buNone/>
            </a:pPr>
            <a:r>
              <a:rPr lang="en-US" dirty="0" smtClean="0"/>
              <a:t>3.	The </a:t>
            </a:r>
            <a:r>
              <a:rPr lang="en-US" b="1" u="sng" dirty="0" smtClean="0"/>
              <a:t>maximum residual disinfectant level (MRDL)</a:t>
            </a:r>
            <a:r>
              <a:rPr lang="en-US" dirty="0" smtClean="0"/>
              <a:t> is the maximum permissible level of a disinfectant added for water treatment that may not be exceeded at the consumer’s tap without an unacceptable possibility of adverse health effects.</a:t>
            </a:r>
          </a:p>
          <a:p>
            <a:pPr marL="0" indent="0">
              <a:buFont typeface="Arial" charset="0"/>
              <a:buNone/>
            </a:pPr>
            <a:endParaRPr lang="en-US" dirty="0" smtClean="0"/>
          </a:p>
        </p:txBody>
      </p:sp>
      <p:sp>
        <p:nvSpPr>
          <p:cNvPr id="45058" name="Title 1"/>
          <p:cNvSpPr>
            <a:spLocks noGrp="1"/>
          </p:cNvSpPr>
          <p:nvPr>
            <p:ph type="title"/>
          </p:nvPr>
        </p:nvSpPr>
        <p:spPr/>
        <p:txBody>
          <a:bodyPr/>
          <a:lstStyle/>
          <a:p>
            <a:r>
              <a:rPr lang="en-US" smtClean="0"/>
              <a:t>Unit 4 Exercise</a:t>
            </a:r>
          </a:p>
        </p:txBody>
      </p:sp>
      <p:sp>
        <p:nvSpPr>
          <p:cNvPr id="4" name="Slide Number Placeholder 3"/>
          <p:cNvSpPr>
            <a:spLocks noGrp="1"/>
          </p:cNvSpPr>
          <p:nvPr>
            <p:ph type="sldNum" sz="quarter" idx="12"/>
          </p:nvPr>
        </p:nvSpPr>
        <p:spPr/>
        <p:txBody>
          <a:bodyPr/>
          <a:lstStyle/>
          <a:p>
            <a:pPr>
              <a:defRPr/>
            </a:pPr>
            <a:fld id="{0BDF40E1-352C-4831-984A-CF8C5F52EB22}" type="slidenum">
              <a:rPr lang="en-US" smtClean="0"/>
              <a:pPr>
                <a:defRPr/>
              </a:pPr>
              <a:t>59</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tretch>
            <a:fillRect/>
          </a:stretch>
        </p:blipFill>
        <p:spPr>
          <a:xfrm>
            <a:off x="590072" y="1024006"/>
            <a:ext cx="10922875" cy="5148194"/>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latin typeface="+mn-lt"/>
              </a:rPr>
              <a:t>Chemistry of Hypo</a:t>
            </a:r>
          </a:p>
        </p:txBody>
      </p:sp>
      <p:sp>
        <p:nvSpPr>
          <p:cNvPr id="4" name="Slide Number Placeholder 3"/>
          <p:cNvSpPr>
            <a:spLocks noGrp="1"/>
          </p:cNvSpPr>
          <p:nvPr>
            <p:ph type="sldNum" sz="quarter" idx="12"/>
          </p:nvPr>
        </p:nvSpPr>
        <p:spPr/>
        <p:txBody>
          <a:bodyPr/>
          <a:lstStyle/>
          <a:p>
            <a:pPr>
              <a:defRPr/>
            </a:pPr>
            <a:fld id="{46960863-4B55-40A3-8E26-7F31E05F42C4}" type="slidenum">
              <a:rPr lang="en-US"/>
              <a:pPr>
                <a:defRPr/>
              </a:pPr>
              <a:t>6</a:t>
            </a:fld>
            <a:endParaRPr lang="en-US"/>
          </a:p>
        </p:txBody>
      </p:sp>
      <p:sp>
        <p:nvSpPr>
          <p:cNvPr id="3" name="Rectangle 2"/>
          <p:cNvSpPr/>
          <p:nvPr/>
        </p:nvSpPr>
        <p:spPr>
          <a:xfrm>
            <a:off x="5581650" y="1762124"/>
            <a:ext cx="3238500" cy="2962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Hypochlorous</a:t>
            </a:r>
            <a:r>
              <a:rPr lang="en-US" dirty="0" smtClean="0"/>
              <a:t> Acid is much better at disinfection than hypochlorite.  pH should kept below 8.5 to remain has </a:t>
            </a:r>
            <a:r>
              <a:rPr lang="en-US" dirty="0" err="1" smtClean="0"/>
              <a:t>hypochlorous</a:t>
            </a:r>
            <a:r>
              <a:rPr lang="en-US" dirty="0" smtClean="0"/>
              <a:t> acid</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idx="1"/>
          </p:nvPr>
        </p:nvSpPr>
        <p:spPr>
          <a:xfrm>
            <a:off x="457200" y="1276350"/>
            <a:ext cx="8229600" cy="4602163"/>
          </a:xfrm>
        </p:spPr>
        <p:txBody>
          <a:bodyPr/>
          <a:lstStyle/>
          <a:p>
            <a:pPr marL="0" indent="0">
              <a:buFont typeface="Arial" charset="0"/>
              <a:buNone/>
            </a:pPr>
            <a:r>
              <a:rPr lang="en-US" dirty="0" smtClean="0"/>
              <a:t>4.</a:t>
            </a:r>
            <a:r>
              <a:rPr lang="en-US" sz="1800" dirty="0" smtClean="0"/>
              <a:t>	</a:t>
            </a:r>
            <a:r>
              <a:rPr lang="en-US" dirty="0" smtClean="0"/>
              <a:t>List one way a water supplier can reduce THM formation:</a:t>
            </a:r>
          </a:p>
          <a:p>
            <a:pPr marL="0" indent="0">
              <a:buFont typeface="Arial" charset="0"/>
              <a:buNone/>
            </a:pPr>
            <a:endParaRPr lang="en-US" sz="1800" dirty="0" smtClean="0"/>
          </a:p>
          <a:p>
            <a:pPr marL="400050" indent="-400050">
              <a:buFont typeface="Arial" charset="0"/>
              <a:buNone/>
            </a:pPr>
            <a:r>
              <a:rPr lang="en-US" sz="2800" dirty="0" smtClean="0"/>
              <a:t>•	</a:t>
            </a:r>
            <a:r>
              <a:rPr lang="en-US" sz="2800" b="1" u="sng" dirty="0" smtClean="0"/>
              <a:t>Reduce the organic material before chlorinating the water. </a:t>
            </a:r>
          </a:p>
          <a:p>
            <a:pPr marL="400050" indent="-400050">
              <a:buFont typeface="Arial" charset="0"/>
              <a:buNone/>
            </a:pPr>
            <a:r>
              <a:rPr lang="en-US" sz="2800" dirty="0" smtClean="0"/>
              <a:t>•	</a:t>
            </a:r>
            <a:r>
              <a:rPr lang="en-US" sz="2800" b="1" u="sng" dirty="0" smtClean="0"/>
              <a:t>Optimize chlorine usage.</a:t>
            </a:r>
          </a:p>
          <a:p>
            <a:pPr marL="400050" indent="-400050">
              <a:buFont typeface="Arial" charset="0"/>
              <a:buNone/>
            </a:pPr>
            <a:r>
              <a:rPr lang="en-US" sz="2800" dirty="0" smtClean="0"/>
              <a:t>•	</a:t>
            </a:r>
            <a:r>
              <a:rPr lang="en-US" sz="2800" b="1" u="sng" dirty="0" smtClean="0"/>
              <a:t>Change the point of chlorine addition in the treatment series. </a:t>
            </a:r>
          </a:p>
          <a:p>
            <a:pPr marL="400050" indent="-400050">
              <a:buFont typeface="Arial" charset="0"/>
              <a:buNone/>
            </a:pPr>
            <a:r>
              <a:rPr lang="en-US" sz="2800" dirty="0" smtClean="0"/>
              <a:t>•	</a:t>
            </a:r>
            <a:r>
              <a:rPr lang="en-US" sz="2800" b="1" u="sng" dirty="0" smtClean="0"/>
              <a:t>Use alternative disinfection methods.  </a:t>
            </a:r>
            <a:endParaRPr lang="en-US" sz="4400" b="1" u="sng" dirty="0" smtClean="0"/>
          </a:p>
        </p:txBody>
      </p:sp>
      <p:sp>
        <p:nvSpPr>
          <p:cNvPr id="46082" name="Title 1"/>
          <p:cNvSpPr>
            <a:spLocks noGrp="1"/>
          </p:cNvSpPr>
          <p:nvPr>
            <p:ph type="title"/>
          </p:nvPr>
        </p:nvSpPr>
        <p:spPr/>
        <p:txBody>
          <a:bodyPr/>
          <a:lstStyle/>
          <a:p>
            <a:r>
              <a:rPr lang="en-US" smtClean="0"/>
              <a:t>Unit 4 Exercise</a:t>
            </a:r>
          </a:p>
        </p:txBody>
      </p:sp>
      <p:sp>
        <p:nvSpPr>
          <p:cNvPr id="4" name="Slide Number Placeholder 3"/>
          <p:cNvSpPr>
            <a:spLocks noGrp="1"/>
          </p:cNvSpPr>
          <p:nvPr>
            <p:ph type="sldNum" sz="quarter" idx="12"/>
          </p:nvPr>
        </p:nvSpPr>
        <p:spPr/>
        <p:txBody>
          <a:bodyPr/>
          <a:lstStyle/>
          <a:p>
            <a:pPr>
              <a:defRPr/>
            </a:pPr>
            <a:fld id="{C5247FA3-B571-443C-B00C-B2405F3DCC97}" type="slidenum">
              <a:rPr lang="en-US" smtClean="0"/>
              <a:pPr>
                <a:defRPr/>
              </a:pPr>
              <a:t>60</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Content Placeholder 2"/>
          <p:cNvSpPr>
            <a:spLocks noGrp="1"/>
          </p:cNvSpPr>
          <p:nvPr>
            <p:ph idx="1"/>
          </p:nvPr>
        </p:nvSpPr>
        <p:spPr/>
        <p:txBody>
          <a:bodyPr/>
          <a:lstStyle/>
          <a:p>
            <a:pPr marL="0" indent="0">
              <a:buFont typeface="Arial" charset="0"/>
              <a:buNone/>
            </a:pPr>
            <a:r>
              <a:rPr lang="en-US" smtClean="0"/>
              <a:t>5.	Explain what breakpoint chlorination is.</a:t>
            </a:r>
          </a:p>
          <a:p>
            <a:pPr marL="0" indent="0">
              <a:buFont typeface="Arial" charset="0"/>
              <a:buNone/>
            </a:pPr>
            <a:endParaRPr lang="en-US" smtClean="0"/>
          </a:p>
          <a:p>
            <a:pPr marL="0" indent="0">
              <a:buFont typeface="Arial" charset="0"/>
              <a:buNone/>
            </a:pPr>
            <a:r>
              <a:rPr lang="en-US" b="1" u="sng" smtClean="0"/>
              <a:t>Breakpoint chlorination is the addition of chlorine until all chlorine demand has been satisfied.  At this point, further additions of chlorine will result in a free chlorine residual that is directly proportional to the amount of chlorine added beyond the breakpoint.  </a:t>
            </a:r>
          </a:p>
        </p:txBody>
      </p:sp>
      <p:sp>
        <p:nvSpPr>
          <p:cNvPr id="47106" name="Title 1"/>
          <p:cNvSpPr>
            <a:spLocks noGrp="1"/>
          </p:cNvSpPr>
          <p:nvPr>
            <p:ph type="title"/>
          </p:nvPr>
        </p:nvSpPr>
        <p:spPr/>
        <p:txBody>
          <a:bodyPr/>
          <a:lstStyle/>
          <a:p>
            <a:r>
              <a:rPr lang="en-US" smtClean="0"/>
              <a:t>Unit 4 Exercise</a:t>
            </a:r>
          </a:p>
        </p:txBody>
      </p:sp>
      <p:sp>
        <p:nvSpPr>
          <p:cNvPr id="4" name="Slide Number Placeholder 3"/>
          <p:cNvSpPr>
            <a:spLocks noGrp="1"/>
          </p:cNvSpPr>
          <p:nvPr>
            <p:ph type="sldNum" sz="quarter" idx="12"/>
          </p:nvPr>
        </p:nvSpPr>
        <p:spPr/>
        <p:txBody>
          <a:bodyPr/>
          <a:lstStyle/>
          <a:p>
            <a:pPr>
              <a:defRPr/>
            </a:pPr>
            <a:fld id="{C4AE3CFB-B096-434D-B0AD-781DCED0232E}" type="slidenum">
              <a:rPr lang="en-US" smtClean="0"/>
              <a:pPr>
                <a:defRPr/>
              </a:pPr>
              <a:t>61</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Content Placeholder 2"/>
          <p:cNvSpPr>
            <a:spLocks noGrp="1"/>
          </p:cNvSpPr>
          <p:nvPr>
            <p:ph idx="1"/>
          </p:nvPr>
        </p:nvSpPr>
        <p:spPr/>
        <p:txBody>
          <a:bodyPr/>
          <a:lstStyle/>
          <a:p>
            <a:pPr marL="0" indent="0">
              <a:buFont typeface="Arial" charset="0"/>
              <a:buNone/>
            </a:pPr>
            <a:r>
              <a:rPr lang="en-US" smtClean="0"/>
              <a:t>6.	The </a:t>
            </a:r>
            <a:r>
              <a:rPr lang="en-US" b="1" u="sng" smtClean="0"/>
              <a:t>breakpoint</a:t>
            </a:r>
            <a:r>
              <a:rPr lang="en-US" smtClean="0"/>
              <a:t> chlorination curve can be used to determine how much chlorine is required for disinfection.</a:t>
            </a:r>
          </a:p>
          <a:p>
            <a:pPr marL="0" indent="0">
              <a:buFont typeface="Arial" charset="0"/>
              <a:buNone/>
            </a:pPr>
            <a:endParaRPr lang="en-US" smtClean="0"/>
          </a:p>
          <a:p>
            <a:pPr marL="0" indent="0">
              <a:buFont typeface="Arial" charset="0"/>
              <a:buNone/>
            </a:pPr>
            <a:r>
              <a:rPr lang="en-US" smtClean="0"/>
              <a:t>7.	Chlorine dose = </a:t>
            </a:r>
            <a:r>
              <a:rPr lang="en-US" b="1" u="sng" smtClean="0"/>
              <a:t>chlorine demand </a:t>
            </a:r>
            <a:r>
              <a:rPr lang="en-US" smtClean="0"/>
              <a:t>(mg/L) + </a:t>
            </a:r>
            <a:r>
              <a:rPr lang="en-US" b="1" u="sng" smtClean="0"/>
              <a:t>chlorine residual </a:t>
            </a:r>
            <a:r>
              <a:rPr lang="en-US" smtClean="0"/>
              <a:t>(mg/L).</a:t>
            </a:r>
          </a:p>
          <a:p>
            <a:pPr marL="0" indent="0">
              <a:buFont typeface="Arial" charset="0"/>
              <a:buNone/>
            </a:pPr>
            <a:endParaRPr lang="en-US" smtClean="0"/>
          </a:p>
        </p:txBody>
      </p:sp>
      <p:sp>
        <p:nvSpPr>
          <p:cNvPr id="48130" name="Title 1"/>
          <p:cNvSpPr>
            <a:spLocks noGrp="1"/>
          </p:cNvSpPr>
          <p:nvPr>
            <p:ph type="title"/>
          </p:nvPr>
        </p:nvSpPr>
        <p:spPr/>
        <p:txBody>
          <a:bodyPr/>
          <a:lstStyle/>
          <a:p>
            <a:r>
              <a:rPr lang="en-US" smtClean="0"/>
              <a:t>Unit 4 Exercise</a:t>
            </a:r>
          </a:p>
        </p:txBody>
      </p:sp>
      <p:sp>
        <p:nvSpPr>
          <p:cNvPr id="4" name="Slide Number Placeholder 3"/>
          <p:cNvSpPr>
            <a:spLocks noGrp="1"/>
          </p:cNvSpPr>
          <p:nvPr>
            <p:ph type="sldNum" sz="quarter" idx="12"/>
          </p:nvPr>
        </p:nvSpPr>
        <p:spPr/>
        <p:txBody>
          <a:bodyPr/>
          <a:lstStyle/>
          <a:p>
            <a:pPr>
              <a:defRPr/>
            </a:pPr>
            <a:fld id="{08C10139-AEC1-42A2-A9AE-4BD5A8876533}" type="slidenum">
              <a:rPr lang="en-US" smtClean="0"/>
              <a:pPr>
                <a:defRPr/>
              </a:pPr>
              <a:t>62</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Content Placeholder 2"/>
          <p:cNvSpPr>
            <a:spLocks noGrp="1"/>
          </p:cNvSpPr>
          <p:nvPr>
            <p:ph idx="1"/>
          </p:nvPr>
        </p:nvSpPr>
        <p:spPr/>
        <p:txBody>
          <a:bodyPr/>
          <a:lstStyle/>
          <a:p>
            <a:pPr marL="0" indent="0">
              <a:buFont typeface="Arial" charset="0"/>
              <a:buNone/>
            </a:pPr>
            <a:r>
              <a:rPr lang="en-US" smtClean="0"/>
              <a:t>8.	A </a:t>
            </a:r>
            <a:r>
              <a:rPr lang="en-US" b="1" u="sng" smtClean="0"/>
              <a:t>day</a:t>
            </a:r>
            <a:r>
              <a:rPr lang="en-US" smtClean="0"/>
              <a:t> tank stores daily amounts of chemical required for delivery by feeders.</a:t>
            </a:r>
          </a:p>
          <a:p>
            <a:pPr marL="0" indent="0">
              <a:buFont typeface="Arial" charset="0"/>
              <a:buNone/>
            </a:pPr>
            <a:endParaRPr lang="en-US" smtClean="0"/>
          </a:p>
          <a:p>
            <a:pPr marL="0" indent="0">
              <a:buFont typeface="Arial" charset="0"/>
              <a:buNone/>
            </a:pPr>
            <a:r>
              <a:rPr lang="en-US" smtClean="0"/>
              <a:t>9.	Calcium hypochlorite solutions are typically prepared with a </a:t>
            </a:r>
            <a:r>
              <a:rPr lang="en-US" b="1" u="sng" smtClean="0"/>
              <a:t>1</a:t>
            </a:r>
            <a:r>
              <a:rPr lang="en-US" smtClean="0"/>
              <a:t> to </a:t>
            </a:r>
            <a:r>
              <a:rPr lang="en-US" b="1" u="sng" smtClean="0"/>
              <a:t>3</a:t>
            </a:r>
            <a:r>
              <a:rPr lang="en-US" smtClean="0"/>
              <a:t>% strength.</a:t>
            </a:r>
          </a:p>
          <a:p>
            <a:pPr marL="0" indent="0">
              <a:buFont typeface="Arial" charset="0"/>
              <a:buNone/>
            </a:pPr>
            <a:endParaRPr lang="en-US" smtClean="0"/>
          </a:p>
        </p:txBody>
      </p:sp>
      <p:sp>
        <p:nvSpPr>
          <p:cNvPr id="49154" name="Title 1"/>
          <p:cNvSpPr>
            <a:spLocks noGrp="1"/>
          </p:cNvSpPr>
          <p:nvPr>
            <p:ph type="title"/>
          </p:nvPr>
        </p:nvSpPr>
        <p:spPr/>
        <p:txBody>
          <a:bodyPr/>
          <a:lstStyle/>
          <a:p>
            <a:r>
              <a:rPr lang="en-US" smtClean="0"/>
              <a:t>Unit 4 Exercise</a:t>
            </a:r>
          </a:p>
        </p:txBody>
      </p:sp>
      <p:sp>
        <p:nvSpPr>
          <p:cNvPr id="4" name="Slide Number Placeholder 3"/>
          <p:cNvSpPr>
            <a:spLocks noGrp="1"/>
          </p:cNvSpPr>
          <p:nvPr>
            <p:ph type="sldNum" sz="quarter" idx="12"/>
          </p:nvPr>
        </p:nvSpPr>
        <p:spPr/>
        <p:txBody>
          <a:bodyPr/>
          <a:lstStyle/>
          <a:p>
            <a:pPr>
              <a:defRPr/>
            </a:pPr>
            <a:fld id="{104D50D9-5177-4EA7-8FC5-B92493987200}" type="slidenum">
              <a:rPr lang="en-US" smtClean="0"/>
              <a:pPr>
                <a:defRPr/>
              </a:pPr>
              <a:t>63</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Content Placeholder 2"/>
          <p:cNvSpPr>
            <a:spLocks noGrp="1"/>
          </p:cNvSpPr>
          <p:nvPr>
            <p:ph idx="1"/>
          </p:nvPr>
        </p:nvSpPr>
        <p:spPr/>
        <p:txBody>
          <a:bodyPr/>
          <a:lstStyle/>
          <a:p>
            <a:pPr marL="0" indent="0">
              <a:buFont typeface="Arial" charset="0"/>
              <a:buNone/>
            </a:pPr>
            <a:r>
              <a:rPr lang="en-US" smtClean="0"/>
              <a:t>10.	A pump calibration curve plots feed rate delivery versus the pump </a:t>
            </a:r>
            <a:r>
              <a:rPr lang="en-US" b="1" u="sng" smtClean="0"/>
              <a:t>setting</a:t>
            </a:r>
            <a:r>
              <a:rPr lang="en-US" smtClean="0"/>
              <a:t>.</a:t>
            </a:r>
          </a:p>
          <a:p>
            <a:pPr marL="0" indent="0">
              <a:buFont typeface="Arial" charset="0"/>
              <a:buNone/>
            </a:pPr>
            <a:endParaRPr lang="en-US" smtClean="0"/>
          </a:p>
          <a:p>
            <a:pPr marL="0" indent="0">
              <a:buFont typeface="Arial" charset="0"/>
              <a:buNone/>
            </a:pPr>
            <a:r>
              <a:rPr lang="en-US" smtClean="0"/>
              <a:t>11.	In the event of an abnormal operation, be sure to inform your </a:t>
            </a:r>
            <a:r>
              <a:rPr lang="en-US" b="1" u="sng" smtClean="0"/>
              <a:t>Supervisor</a:t>
            </a:r>
            <a:r>
              <a:rPr lang="en-US" smtClean="0"/>
              <a:t> about the problem.</a:t>
            </a:r>
          </a:p>
          <a:p>
            <a:pPr marL="0" indent="0">
              <a:buFont typeface="Arial" charset="0"/>
              <a:buNone/>
            </a:pPr>
            <a:endParaRPr lang="en-US" smtClean="0"/>
          </a:p>
        </p:txBody>
      </p:sp>
      <p:sp>
        <p:nvSpPr>
          <p:cNvPr id="50178" name="Title 1"/>
          <p:cNvSpPr>
            <a:spLocks noGrp="1"/>
          </p:cNvSpPr>
          <p:nvPr>
            <p:ph type="title"/>
          </p:nvPr>
        </p:nvSpPr>
        <p:spPr/>
        <p:txBody>
          <a:bodyPr/>
          <a:lstStyle/>
          <a:p>
            <a:r>
              <a:rPr lang="en-US" smtClean="0"/>
              <a:t>Unit 4 Exercise</a:t>
            </a:r>
          </a:p>
        </p:txBody>
      </p:sp>
      <p:sp>
        <p:nvSpPr>
          <p:cNvPr id="4" name="Slide Number Placeholder 3"/>
          <p:cNvSpPr>
            <a:spLocks noGrp="1"/>
          </p:cNvSpPr>
          <p:nvPr>
            <p:ph type="sldNum" sz="quarter" idx="12"/>
          </p:nvPr>
        </p:nvSpPr>
        <p:spPr/>
        <p:txBody>
          <a:bodyPr/>
          <a:lstStyle/>
          <a:p>
            <a:pPr>
              <a:defRPr/>
            </a:pPr>
            <a:fld id="{57E673CE-A7DD-46EF-B065-1268E1767763}" type="slidenum">
              <a:rPr lang="en-US" smtClean="0"/>
              <a:pPr>
                <a:defRPr/>
              </a:pPr>
              <a:t>64</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Content Placeholder 2"/>
          <p:cNvSpPr>
            <a:spLocks noGrp="1"/>
          </p:cNvSpPr>
          <p:nvPr>
            <p:ph idx="1"/>
          </p:nvPr>
        </p:nvSpPr>
        <p:spPr/>
        <p:txBody>
          <a:bodyPr/>
          <a:lstStyle/>
          <a:p>
            <a:r>
              <a:rPr lang="en-US" smtClean="0"/>
              <a:t>The following questions review the entire module 25.</a:t>
            </a:r>
          </a:p>
          <a:p>
            <a:r>
              <a:rPr lang="en-US" smtClean="0"/>
              <a:t>Be sure to review the entire student workbook and do the extra practice math questions in preparation for the certification exam.</a:t>
            </a:r>
          </a:p>
        </p:txBody>
      </p:sp>
      <p:sp>
        <p:nvSpPr>
          <p:cNvPr id="51202" name="Title 1"/>
          <p:cNvSpPr>
            <a:spLocks noGrp="1"/>
          </p:cNvSpPr>
          <p:nvPr>
            <p:ph type="title"/>
          </p:nvPr>
        </p:nvSpPr>
        <p:spPr/>
        <p:txBody>
          <a:bodyPr/>
          <a:lstStyle/>
          <a:p>
            <a:r>
              <a:rPr lang="en-US" smtClean="0"/>
              <a:t>Module 25 Review Questions</a:t>
            </a:r>
          </a:p>
        </p:txBody>
      </p:sp>
      <p:sp>
        <p:nvSpPr>
          <p:cNvPr id="4" name="Slide Number Placeholder 3"/>
          <p:cNvSpPr>
            <a:spLocks noGrp="1"/>
          </p:cNvSpPr>
          <p:nvPr>
            <p:ph type="sldNum" sz="quarter" idx="12"/>
          </p:nvPr>
        </p:nvSpPr>
        <p:spPr/>
        <p:txBody>
          <a:bodyPr/>
          <a:lstStyle/>
          <a:p>
            <a:pPr>
              <a:defRPr/>
            </a:pPr>
            <a:fld id="{83A7AA5A-350D-4800-9021-FA7B649E17C0}" type="slidenum">
              <a:rPr lang="en-US" smtClean="0"/>
              <a:pPr>
                <a:defRPr/>
              </a:pPr>
              <a:t>65</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l" fontAlgn="auto">
              <a:spcAft>
                <a:spcPts val="0"/>
              </a:spcAft>
              <a:defRPr/>
            </a:pPr>
            <a:r>
              <a:rPr lang="en-US" dirty="0" smtClean="0"/>
              <a:t>1. The effectiveness of chlorine______ as the pH increases.</a:t>
            </a:r>
            <a:endParaRPr lang="en-US" dirty="0"/>
          </a:p>
        </p:txBody>
      </p:sp>
      <p:sp>
        <p:nvSpPr>
          <p:cNvPr id="3" name="Content Placeholder 2"/>
          <p:cNvSpPr>
            <a:spLocks noGrp="1"/>
          </p:cNvSpPr>
          <p:nvPr>
            <p:ph idx="1"/>
          </p:nvPr>
        </p:nvSpPr>
        <p:spPr/>
        <p:txBody>
          <a:bodyPr/>
          <a:lstStyle/>
          <a:p>
            <a:pPr marL="850900" lvl="1" indent="-514350">
              <a:buFont typeface="Calibri" pitchFamily="34" charset="0"/>
              <a:buAutoNum type="alphaUcPeriod"/>
            </a:pPr>
            <a:endParaRPr lang="en-US" smtClean="0"/>
          </a:p>
          <a:p>
            <a:pPr marL="850900" lvl="1" indent="-514350">
              <a:buFont typeface="Calibri" pitchFamily="34" charset="0"/>
              <a:buAutoNum type="alphaUcPeriod"/>
            </a:pPr>
            <a:r>
              <a:rPr lang="en-US" smtClean="0"/>
              <a:t>Decreases</a:t>
            </a:r>
          </a:p>
          <a:p>
            <a:pPr marL="850900" lvl="1" indent="-514350">
              <a:buFont typeface="Calibri" pitchFamily="34" charset="0"/>
              <a:buAutoNum type="alphaUcPeriod"/>
            </a:pPr>
            <a:r>
              <a:rPr lang="en-US" smtClean="0"/>
              <a:t>Increases</a:t>
            </a:r>
          </a:p>
          <a:p>
            <a:endParaRPr lang="en-US" smtClean="0"/>
          </a:p>
        </p:txBody>
      </p:sp>
      <p:sp>
        <p:nvSpPr>
          <p:cNvPr id="5222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A962F60D-BC6B-4C75-9AB4-4E4FD9D9B939}" type="slidenum">
              <a:rPr lang="en-US" sz="1400" smtClean="0">
                <a:latin typeface="Arial" charset="0"/>
              </a:rPr>
              <a:pPr/>
              <a:t>66</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l" fontAlgn="auto">
              <a:spcAft>
                <a:spcPts val="0"/>
              </a:spcAft>
              <a:defRPr/>
            </a:pPr>
            <a:r>
              <a:rPr lang="en-US" dirty="0" smtClean="0"/>
              <a:t>2. Calcium Hypochlorite available chlorine content:</a:t>
            </a:r>
            <a:endParaRPr lang="en-US" dirty="0"/>
          </a:p>
        </p:txBody>
      </p:sp>
      <p:sp>
        <p:nvSpPr>
          <p:cNvPr id="3" name="Content Placeholder 2"/>
          <p:cNvSpPr>
            <a:spLocks noGrp="1"/>
          </p:cNvSpPr>
          <p:nvPr>
            <p:ph idx="1"/>
          </p:nvPr>
        </p:nvSpPr>
        <p:spPr/>
        <p:txBody>
          <a:bodyPr/>
          <a:lstStyle/>
          <a:p>
            <a:pPr marL="850900" lvl="1" indent="-514350">
              <a:buFont typeface="Calibri" pitchFamily="34" charset="0"/>
              <a:buAutoNum type="alphaUcPeriod"/>
            </a:pPr>
            <a:r>
              <a:rPr lang="en-US" smtClean="0"/>
              <a:t>Is 5-6%</a:t>
            </a:r>
          </a:p>
          <a:p>
            <a:pPr marL="850900" lvl="1" indent="-514350">
              <a:buFont typeface="Calibri" pitchFamily="34" charset="0"/>
              <a:buAutoNum type="alphaUcPeriod"/>
            </a:pPr>
            <a:r>
              <a:rPr lang="en-US" smtClean="0"/>
              <a:t>Is 12-25%</a:t>
            </a:r>
          </a:p>
          <a:p>
            <a:pPr marL="850900" lvl="1" indent="-514350">
              <a:buFont typeface="Calibri" pitchFamily="34" charset="0"/>
              <a:buAutoNum type="alphaUcPeriod"/>
            </a:pPr>
            <a:r>
              <a:rPr lang="en-US" smtClean="0"/>
              <a:t>Is 35-45%</a:t>
            </a:r>
          </a:p>
          <a:p>
            <a:pPr marL="850900" lvl="1" indent="-514350">
              <a:buFont typeface="Calibri" pitchFamily="34" charset="0"/>
              <a:buAutoNum type="alphaUcPeriod"/>
            </a:pPr>
            <a:r>
              <a:rPr lang="en-US" smtClean="0"/>
              <a:t>Is 65-70%</a:t>
            </a:r>
          </a:p>
          <a:p>
            <a:endParaRPr lang="en-US"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l" fontAlgn="auto">
              <a:spcAft>
                <a:spcPts val="0"/>
              </a:spcAft>
              <a:defRPr/>
            </a:pPr>
            <a:r>
              <a:rPr lang="en-US" sz="4000" dirty="0" smtClean="0"/>
              <a:t>3. Chlorine existing in water as </a:t>
            </a:r>
            <a:r>
              <a:rPr lang="en-US" sz="4000" dirty="0" err="1" smtClean="0"/>
              <a:t>hypochlorous</a:t>
            </a:r>
            <a:r>
              <a:rPr lang="en-US" sz="4000" dirty="0" smtClean="0"/>
              <a:t> acid and hypochlorite ions:</a:t>
            </a:r>
            <a:endParaRPr lang="en-US" dirty="0"/>
          </a:p>
        </p:txBody>
      </p:sp>
      <p:sp>
        <p:nvSpPr>
          <p:cNvPr id="3" name="Content Placeholder 2"/>
          <p:cNvSpPr>
            <a:spLocks noGrp="1"/>
          </p:cNvSpPr>
          <p:nvPr>
            <p:ph idx="1"/>
          </p:nvPr>
        </p:nvSpPr>
        <p:spPr/>
        <p:txBody>
          <a:bodyPr/>
          <a:lstStyle/>
          <a:p>
            <a:pPr marL="850900" lvl="1" indent="-514350">
              <a:buFont typeface="Calibri" pitchFamily="34" charset="0"/>
              <a:buAutoNum type="alphaUcPeriod"/>
            </a:pPr>
            <a:r>
              <a:rPr lang="en-US" smtClean="0"/>
              <a:t>Free Available Chlorine</a:t>
            </a:r>
          </a:p>
          <a:p>
            <a:pPr marL="850900" lvl="1" indent="-514350">
              <a:buFont typeface="Calibri" pitchFamily="34" charset="0"/>
              <a:buAutoNum type="alphaUcPeriod"/>
            </a:pPr>
            <a:r>
              <a:rPr lang="en-US" smtClean="0"/>
              <a:t>Advance Chlorine Residual</a:t>
            </a:r>
          </a:p>
          <a:p>
            <a:pPr marL="850900" lvl="1" indent="-514350">
              <a:buFont typeface="Calibri" pitchFamily="34" charset="0"/>
              <a:buAutoNum type="alphaUcPeriod"/>
            </a:pPr>
            <a:r>
              <a:rPr lang="en-US" smtClean="0"/>
              <a:t>Total Chlorine</a:t>
            </a:r>
          </a:p>
          <a:p>
            <a:pPr marL="850900" lvl="1" indent="-514350">
              <a:buFont typeface="Calibri" pitchFamily="34" charset="0"/>
              <a:buAutoNum type="alphaUcPeriod"/>
            </a:pPr>
            <a:r>
              <a:rPr lang="en-US" smtClean="0"/>
              <a:t>Chlorine Demand</a:t>
            </a:r>
          </a:p>
          <a:p>
            <a:pPr marL="736600" indent="-514350"/>
            <a:endParaRPr lang="en-US" smtClean="0"/>
          </a:p>
        </p:txBody>
      </p:sp>
      <p:sp>
        <p:nvSpPr>
          <p:cNvPr id="542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FCFE4BAC-AD21-4672-8FD6-8440C5F6CCC3}" type="slidenum">
              <a:rPr lang="en-US" sz="1400" smtClean="0">
                <a:latin typeface="Arial" charset="0"/>
              </a:rPr>
              <a:pPr/>
              <a:t>68</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l" fontAlgn="auto">
              <a:spcAft>
                <a:spcPts val="0"/>
              </a:spcAft>
              <a:defRPr/>
            </a:pPr>
            <a:r>
              <a:rPr lang="en-US" sz="3200" dirty="0" smtClean="0"/>
              <a:t>4. In 24 hours, 4.2 gallons of 12% hypochlorite solution is fed.  How much (in gallons) would you have to use if the concentration was 7%?</a:t>
            </a:r>
            <a:endParaRPr lang="en-US" sz="3200" dirty="0"/>
          </a:p>
        </p:txBody>
      </p:sp>
      <p:sp>
        <p:nvSpPr>
          <p:cNvPr id="3" name="Content Placeholder 2"/>
          <p:cNvSpPr>
            <a:spLocks noGrp="1"/>
          </p:cNvSpPr>
          <p:nvPr>
            <p:ph idx="1"/>
          </p:nvPr>
        </p:nvSpPr>
        <p:spPr/>
        <p:txBody>
          <a:bodyPr/>
          <a:lstStyle/>
          <a:p>
            <a:pPr marL="850900" lvl="1" indent="-514350">
              <a:buFont typeface="Calibri" pitchFamily="34" charset="0"/>
              <a:buAutoNum type="alphaUcPeriod"/>
            </a:pPr>
            <a:r>
              <a:rPr lang="en-US" smtClean="0"/>
              <a:t>2.4 gallons</a:t>
            </a:r>
          </a:p>
          <a:p>
            <a:pPr marL="850900" lvl="1" indent="-514350">
              <a:buFont typeface="Calibri" pitchFamily="34" charset="0"/>
              <a:buAutoNum type="alphaUcPeriod"/>
            </a:pPr>
            <a:r>
              <a:rPr lang="en-US" smtClean="0"/>
              <a:t>5 gallons</a:t>
            </a:r>
          </a:p>
          <a:p>
            <a:pPr marL="850900" lvl="1" indent="-514350">
              <a:buFont typeface="Calibri" pitchFamily="34" charset="0"/>
              <a:buAutoNum type="alphaUcPeriod"/>
            </a:pPr>
            <a:r>
              <a:rPr lang="en-US" smtClean="0"/>
              <a:t>7.2 gallons</a:t>
            </a:r>
          </a:p>
          <a:p>
            <a:pPr marL="850900" lvl="1" indent="-514350">
              <a:buFont typeface="Calibri" pitchFamily="34" charset="0"/>
              <a:buAutoNum type="alphaUcPeriod"/>
            </a:pPr>
            <a:r>
              <a:rPr lang="en-US" smtClean="0"/>
              <a:t>10.1 gallons</a:t>
            </a:r>
          </a:p>
          <a:p>
            <a:endParaRPr lang="en-US" smtClean="0"/>
          </a:p>
        </p:txBody>
      </p:sp>
      <p:sp>
        <p:nvSpPr>
          <p:cNvPr id="553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83E1ECD0-8AEB-4944-9E70-5336F22233C6}" type="slidenum">
              <a:rPr lang="en-US" sz="1400" smtClean="0">
                <a:latin typeface="Arial" charset="0"/>
              </a:rPr>
              <a:pPr/>
              <a:t>69</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latin typeface="+mn-lt"/>
              </a:rPr>
              <a:t>Chlorine and pH</a:t>
            </a:r>
          </a:p>
        </p:txBody>
      </p:sp>
      <p:sp>
        <p:nvSpPr>
          <p:cNvPr id="4" name="Slide Number Placeholder 3"/>
          <p:cNvSpPr>
            <a:spLocks noGrp="1"/>
          </p:cNvSpPr>
          <p:nvPr>
            <p:ph type="sldNum" sz="quarter" idx="12"/>
          </p:nvPr>
        </p:nvSpPr>
        <p:spPr/>
        <p:txBody>
          <a:bodyPr/>
          <a:lstStyle/>
          <a:p>
            <a:pPr>
              <a:defRPr/>
            </a:pPr>
            <a:fld id="{A8D8F66B-D9DA-4849-BBDB-51C2C29947C9}" type="slidenum">
              <a:rPr lang="en-US"/>
              <a:pPr>
                <a:defRPr/>
              </a:pPr>
              <a:t>7</a:t>
            </a:fld>
            <a:endParaRPr lang="en-US"/>
          </a:p>
        </p:txBody>
      </p:sp>
      <p:pic>
        <p:nvPicPr>
          <p:cNvPr id="7173" name="Picture 5" descr="ex13_chlor_ph"/>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33424" y="1285875"/>
            <a:ext cx="7430573"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a:off x="3676650" y="5448300"/>
            <a:ext cx="3609975" cy="0"/>
          </a:xfrm>
          <a:prstGeom prst="straightConnector1">
            <a:avLst/>
          </a:prstGeom>
          <a:ln w="31750">
            <a:tailEnd type="triangle" w="lg" len="lg"/>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905750" y="5246042"/>
            <a:ext cx="527709" cy="461665"/>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14</a:t>
            </a:r>
            <a:endParaRPr lang="en-US"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algn="l"/>
            <a:r>
              <a:rPr lang="en-US" sz="3200" smtClean="0"/>
              <a:t>5. Uses of hypochlorite’s include:</a:t>
            </a:r>
          </a:p>
        </p:txBody>
      </p:sp>
      <p:sp>
        <p:nvSpPr>
          <p:cNvPr id="3" name="Content Placeholder 2"/>
          <p:cNvSpPr>
            <a:spLocks noGrp="1"/>
          </p:cNvSpPr>
          <p:nvPr>
            <p:ph idx="1"/>
          </p:nvPr>
        </p:nvSpPr>
        <p:spPr/>
        <p:txBody>
          <a:bodyPr/>
          <a:lstStyle/>
          <a:p>
            <a:pPr marL="850900" lvl="1" indent="-514350">
              <a:buFont typeface="Calibri" pitchFamily="34" charset="0"/>
              <a:buAutoNum type="alphaUcPeriod"/>
            </a:pPr>
            <a:r>
              <a:rPr lang="en-US" smtClean="0"/>
              <a:t>Disinfection</a:t>
            </a:r>
          </a:p>
          <a:p>
            <a:pPr marL="850900" lvl="1" indent="-514350">
              <a:buFont typeface="Calibri" pitchFamily="34" charset="0"/>
              <a:buAutoNum type="alphaUcPeriod"/>
            </a:pPr>
            <a:r>
              <a:rPr lang="en-US" smtClean="0"/>
              <a:t>Oxidation</a:t>
            </a:r>
          </a:p>
          <a:p>
            <a:pPr marL="850900" lvl="1" indent="-514350">
              <a:buFont typeface="Calibri" pitchFamily="34" charset="0"/>
              <a:buAutoNum type="alphaUcPeriod"/>
            </a:pPr>
            <a:r>
              <a:rPr lang="en-US" smtClean="0"/>
              <a:t>Taste and Odor Control</a:t>
            </a:r>
          </a:p>
          <a:p>
            <a:pPr marL="850900" lvl="1" indent="-514350">
              <a:buFont typeface="Calibri" pitchFamily="34" charset="0"/>
              <a:buAutoNum type="alphaUcPeriod"/>
            </a:pPr>
            <a:r>
              <a:rPr lang="en-US" smtClean="0"/>
              <a:t>All of the above</a:t>
            </a:r>
          </a:p>
          <a:p>
            <a:endParaRPr lang="en-US" smtClean="0"/>
          </a:p>
        </p:txBody>
      </p:sp>
      <p:sp>
        <p:nvSpPr>
          <p:cNvPr id="563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0C648355-F4A4-4EDA-B40B-F9A0000CD3CF}" type="slidenum">
              <a:rPr lang="en-US" sz="1400" smtClean="0">
                <a:latin typeface="Arial" charset="0"/>
              </a:rPr>
              <a:pPr/>
              <a:t>70</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algn="l"/>
            <a:r>
              <a:rPr lang="en-US" sz="3200" smtClean="0"/>
              <a:t>6. Hypochlorite should be kept separate from:</a:t>
            </a:r>
          </a:p>
        </p:txBody>
      </p:sp>
      <p:sp>
        <p:nvSpPr>
          <p:cNvPr id="3" name="Content Placeholder 2"/>
          <p:cNvSpPr>
            <a:spLocks noGrp="1"/>
          </p:cNvSpPr>
          <p:nvPr>
            <p:ph idx="1"/>
          </p:nvPr>
        </p:nvSpPr>
        <p:spPr/>
        <p:txBody>
          <a:bodyPr/>
          <a:lstStyle/>
          <a:p>
            <a:pPr marL="850900" lvl="1" indent="-514350">
              <a:buFont typeface="Calibri" pitchFamily="34" charset="0"/>
              <a:buAutoNum type="alphaUcPeriod"/>
            </a:pPr>
            <a:r>
              <a:rPr lang="en-US" smtClean="0"/>
              <a:t>Nothing</a:t>
            </a:r>
          </a:p>
          <a:p>
            <a:pPr marL="850900" lvl="1" indent="-514350">
              <a:buFont typeface="Calibri" pitchFamily="34" charset="0"/>
              <a:buAutoNum type="alphaUcPeriod"/>
            </a:pPr>
            <a:r>
              <a:rPr lang="en-US" smtClean="0"/>
              <a:t>Organic material</a:t>
            </a:r>
          </a:p>
          <a:p>
            <a:pPr marL="850900" lvl="1" indent="-514350">
              <a:buFont typeface="Calibri" pitchFamily="34" charset="0"/>
              <a:buAutoNum type="alphaUcPeriod"/>
            </a:pPr>
            <a:r>
              <a:rPr lang="en-US" smtClean="0"/>
              <a:t>Water</a:t>
            </a:r>
          </a:p>
          <a:p>
            <a:pPr marL="850900" lvl="1" indent="-514350">
              <a:buFont typeface="Calibri" pitchFamily="34" charset="0"/>
              <a:buAutoNum type="alphaUcPeriod"/>
            </a:pPr>
            <a:r>
              <a:rPr lang="en-US" smtClean="0"/>
              <a:t>All other chemicals</a:t>
            </a:r>
          </a:p>
          <a:p>
            <a:pPr marL="736600" indent="-514350">
              <a:buFont typeface="Calibri" pitchFamily="34" charset="0"/>
              <a:buAutoNum type="alphaUcPeriod"/>
            </a:pPr>
            <a:endParaRPr lang="en-US" smtClean="0"/>
          </a:p>
        </p:txBody>
      </p:sp>
      <p:sp>
        <p:nvSpPr>
          <p:cNvPr id="5734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2E086BBC-9FC4-4FA8-B706-AB1FD488D7B1}" type="slidenum">
              <a:rPr lang="en-US" sz="1400" smtClean="0">
                <a:latin typeface="Arial" charset="0"/>
              </a:rPr>
              <a:pPr/>
              <a:t>71</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algn="l">
              <a:defRPr/>
            </a:pPr>
            <a:r>
              <a:rPr lang="en-US" sz="3200" dirty="0" smtClean="0">
                <a:latin typeface="+mn-lt"/>
              </a:rPr>
              <a:t>7</a:t>
            </a:r>
            <a:r>
              <a:rPr lang="en-US" sz="3600" dirty="0" smtClean="0">
                <a:latin typeface="+mn-lt"/>
              </a:rPr>
              <a:t>. </a:t>
            </a:r>
            <a:r>
              <a:rPr lang="en-US" sz="3200" dirty="0" smtClean="0">
                <a:latin typeface="+mn-lt"/>
              </a:rPr>
              <a:t>A tank holds 575,000 gallons of water.  If the tank is ¾ full, how much water is in the tank?</a:t>
            </a:r>
          </a:p>
        </p:txBody>
      </p:sp>
      <p:sp>
        <p:nvSpPr>
          <p:cNvPr id="3" name="Content Placeholder 2"/>
          <p:cNvSpPr>
            <a:spLocks noGrp="1"/>
          </p:cNvSpPr>
          <p:nvPr>
            <p:ph idx="1"/>
          </p:nvPr>
        </p:nvSpPr>
        <p:spPr/>
        <p:txBody>
          <a:bodyPr/>
          <a:lstStyle/>
          <a:p>
            <a:pPr marL="850900" lvl="1" indent="-514350">
              <a:buFont typeface="Calibri" pitchFamily="34" charset="0"/>
              <a:buAutoNum type="alphaUcPeriod"/>
            </a:pPr>
            <a:r>
              <a:rPr lang="en-US" smtClean="0"/>
              <a:t>431,250 gallons</a:t>
            </a:r>
          </a:p>
          <a:p>
            <a:pPr marL="850900" lvl="1" indent="-514350">
              <a:buFont typeface="Calibri" pitchFamily="34" charset="0"/>
              <a:buAutoNum type="alphaUcPeriod"/>
            </a:pPr>
            <a:r>
              <a:rPr lang="en-US" smtClean="0"/>
              <a:t>287,500 gallons</a:t>
            </a:r>
          </a:p>
          <a:p>
            <a:pPr marL="850900" lvl="1" indent="-514350">
              <a:buFont typeface="Calibri" pitchFamily="34" charset="0"/>
              <a:buAutoNum type="alphaUcPeriod"/>
            </a:pPr>
            <a:r>
              <a:rPr lang="en-US" smtClean="0"/>
              <a:t>143,750 gallons</a:t>
            </a:r>
          </a:p>
          <a:p>
            <a:pPr marL="850900" lvl="1" indent="-514350">
              <a:buFont typeface="Calibri" pitchFamily="34" charset="0"/>
              <a:buAutoNum type="alphaUcPeriod"/>
            </a:pPr>
            <a:r>
              <a:rPr lang="en-US" smtClean="0"/>
              <a:t>600,000 gallons</a:t>
            </a:r>
          </a:p>
          <a:p>
            <a:pPr marL="736600" indent="-514350">
              <a:buFont typeface="Calibri" pitchFamily="34" charset="0"/>
              <a:buAutoNum type="alphaUcPeriod"/>
            </a:pPr>
            <a:endParaRPr lang="en-US" smtClean="0"/>
          </a:p>
        </p:txBody>
      </p:sp>
      <p:sp>
        <p:nvSpPr>
          <p:cNvPr id="5837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9AB7FCF6-E697-4F31-BB5F-DCE2EACE8CBA}" type="slidenum">
              <a:rPr lang="en-US" sz="1400" smtClean="0">
                <a:latin typeface="Arial" charset="0"/>
              </a:rPr>
              <a:pPr/>
              <a:t>72</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algn="l"/>
            <a:r>
              <a:rPr lang="en-US" sz="3600" smtClean="0"/>
              <a:t>8. </a:t>
            </a:r>
            <a:r>
              <a:rPr lang="en-US" sz="3200" smtClean="0"/>
              <a:t>Th</a:t>
            </a:r>
            <a:r>
              <a:rPr lang="en-US" sz="3600" smtClean="0"/>
              <a:t>e stability of hypochlorite solutions is greatly affected by:</a:t>
            </a:r>
          </a:p>
        </p:txBody>
      </p:sp>
      <p:sp>
        <p:nvSpPr>
          <p:cNvPr id="3" name="Content Placeholder 2"/>
          <p:cNvSpPr>
            <a:spLocks noGrp="1"/>
          </p:cNvSpPr>
          <p:nvPr>
            <p:ph idx="1"/>
          </p:nvPr>
        </p:nvSpPr>
        <p:spPr/>
        <p:txBody>
          <a:bodyPr/>
          <a:lstStyle/>
          <a:p>
            <a:pPr marL="850900" lvl="1" indent="-514350">
              <a:buFont typeface="Calibri" pitchFamily="34" charset="0"/>
              <a:buAutoNum type="alphaUcPeriod"/>
            </a:pPr>
            <a:r>
              <a:rPr lang="en-US" smtClean="0"/>
              <a:t>Nothing</a:t>
            </a:r>
          </a:p>
          <a:p>
            <a:pPr marL="850900" lvl="1" indent="-514350">
              <a:buFont typeface="Calibri" pitchFamily="34" charset="0"/>
              <a:buAutoNum type="alphaUcPeriod"/>
            </a:pPr>
            <a:r>
              <a:rPr lang="en-US" smtClean="0"/>
              <a:t>Concentration, heat, light, time, heavy metals</a:t>
            </a:r>
          </a:p>
          <a:p>
            <a:pPr marL="850900" lvl="1" indent="-514350">
              <a:buFont typeface="Calibri" pitchFamily="34" charset="0"/>
              <a:buAutoNum type="alphaUcPeriod"/>
            </a:pPr>
            <a:r>
              <a:rPr lang="en-US" smtClean="0"/>
              <a:t>Heavy metals and light</a:t>
            </a:r>
          </a:p>
          <a:p>
            <a:pPr marL="850900" lvl="1" indent="-514350">
              <a:buFont typeface="Calibri" pitchFamily="34" charset="0"/>
              <a:buAutoNum type="alphaUcPeriod"/>
            </a:pPr>
            <a:r>
              <a:rPr lang="en-US" smtClean="0"/>
              <a:t>Concentration and heat</a:t>
            </a:r>
          </a:p>
          <a:p>
            <a:endParaRPr lang="en-US" smtClean="0"/>
          </a:p>
        </p:txBody>
      </p:sp>
      <p:sp>
        <p:nvSpPr>
          <p:cNvPr id="5939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CDD2840F-FFB2-4B3F-8599-9A65BF790DB2}" type="slidenum">
              <a:rPr lang="en-US" sz="1400" smtClean="0">
                <a:latin typeface="Arial" charset="0"/>
              </a:rPr>
              <a:pPr/>
              <a:t>73</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algn="l"/>
            <a:r>
              <a:rPr lang="en-US" sz="3200" smtClean="0"/>
              <a:t>9. The material safety data sheet for calcium hypochlorite might indicate:</a:t>
            </a:r>
          </a:p>
        </p:txBody>
      </p:sp>
      <p:sp>
        <p:nvSpPr>
          <p:cNvPr id="3" name="Content Placeholder 2"/>
          <p:cNvSpPr>
            <a:spLocks noGrp="1"/>
          </p:cNvSpPr>
          <p:nvPr>
            <p:ph idx="1"/>
          </p:nvPr>
        </p:nvSpPr>
        <p:spPr/>
        <p:txBody>
          <a:bodyPr/>
          <a:lstStyle/>
          <a:p>
            <a:pPr marL="850900" lvl="1" indent="-514350">
              <a:buFont typeface="Calibri" pitchFamily="34" charset="0"/>
              <a:buAutoNum type="alphaUcPeriod"/>
            </a:pPr>
            <a:r>
              <a:rPr lang="en-US" smtClean="0"/>
              <a:t>It can irritate skin and eyes</a:t>
            </a:r>
          </a:p>
          <a:p>
            <a:pPr marL="850900" lvl="1" indent="-514350">
              <a:buFont typeface="Calibri" pitchFamily="34" charset="0"/>
              <a:buAutoNum type="alphaUcPeriod"/>
            </a:pPr>
            <a:r>
              <a:rPr lang="en-US" smtClean="0"/>
              <a:t>It is a safe chemical</a:t>
            </a:r>
          </a:p>
          <a:p>
            <a:pPr marL="850900" lvl="1" indent="-514350">
              <a:buFont typeface="Calibri" pitchFamily="34" charset="0"/>
              <a:buAutoNum type="alphaUcPeriod"/>
            </a:pPr>
            <a:r>
              <a:rPr lang="en-US" smtClean="0"/>
              <a:t>It can irritate skin, eyes, lungs and/or cause a rash</a:t>
            </a:r>
          </a:p>
          <a:p>
            <a:pPr marL="850900" lvl="1" indent="-514350">
              <a:buFont typeface="Calibri" pitchFamily="34" charset="0"/>
              <a:buAutoNum type="alphaUcPeriod"/>
            </a:pPr>
            <a:r>
              <a:rPr lang="en-US" smtClean="0"/>
              <a:t>It is only hazardous once mixed with water</a:t>
            </a:r>
          </a:p>
          <a:p>
            <a:pPr marL="736600" indent="-514350">
              <a:buFont typeface="Calibri" pitchFamily="34" charset="0"/>
              <a:buAutoNum type="alphaUcPeriod"/>
            </a:pPr>
            <a:endParaRPr lang="en-US" smtClean="0"/>
          </a:p>
        </p:txBody>
      </p:sp>
      <p:sp>
        <p:nvSpPr>
          <p:cNvPr id="6042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7150FB48-D97B-4733-A178-7ACD98E064E3}" type="slidenum">
              <a:rPr lang="en-US" sz="1400" smtClean="0">
                <a:latin typeface="Arial" charset="0"/>
              </a:rPr>
              <a:pPr/>
              <a:t>74</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274637"/>
            <a:ext cx="8229600" cy="1982787"/>
          </a:xfrm>
        </p:spPr>
        <p:txBody>
          <a:bodyPr/>
          <a:lstStyle/>
          <a:p>
            <a:pPr algn="l"/>
            <a:r>
              <a:rPr lang="en-US" sz="3200" dirty="0" smtClean="0"/>
              <a:t>10. </a:t>
            </a:r>
            <a:r>
              <a:rPr lang="en-US" sz="2400" dirty="0" smtClean="0"/>
              <a:t>Minimum free, combined or chlorine dioxide residual at the entry point of a </a:t>
            </a:r>
            <a:r>
              <a:rPr lang="en-US" sz="2400" b="1" dirty="0" smtClean="0"/>
              <a:t>surface water system</a:t>
            </a:r>
            <a:r>
              <a:rPr lang="en-US" sz="2400" dirty="0" smtClean="0"/>
              <a:t> may not be less than ___________ for more than 4 hours and be maintained as a minimum detectable residual throughout the distribution system.</a:t>
            </a:r>
          </a:p>
        </p:txBody>
      </p:sp>
      <p:sp>
        <p:nvSpPr>
          <p:cNvPr id="3" name="Content Placeholder 2"/>
          <p:cNvSpPr>
            <a:spLocks noGrp="1"/>
          </p:cNvSpPr>
          <p:nvPr>
            <p:ph idx="1"/>
          </p:nvPr>
        </p:nvSpPr>
        <p:spPr>
          <a:xfrm>
            <a:off x="533400" y="2828925"/>
            <a:ext cx="8153399" cy="3297238"/>
          </a:xfrm>
        </p:spPr>
        <p:txBody>
          <a:bodyPr/>
          <a:lstStyle/>
          <a:p>
            <a:pPr marL="850900" lvl="1" indent="-514350">
              <a:buFont typeface="Calibri" pitchFamily="34" charset="0"/>
              <a:buAutoNum type="alphaUcPeriod"/>
            </a:pPr>
            <a:r>
              <a:rPr lang="en-US" dirty="0" smtClean="0"/>
              <a:t>0.02 mg/L</a:t>
            </a:r>
          </a:p>
          <a:p>
            <a:pPr marL="850900" lvl="1" indent="-514350">
              <a:buFont typeface="Calibri" pitchFamily="34" charset="0"/>
              <a:buAutoNum type="alphaUcPeriod"/>
            </a:pPr>
            <a:r>
              <a:rPr lang="en-US" dirty="0" smtClean="0"/>
              <a:t>0.2 mg/L</a:t>
            </a:r>
          </a:p>
          <a:p>
            <a:pPr marL="850900" lvl="1" indent="-514350">
              <a:buFont typeface="Calibri" pitchFamily="34" charset="0"/>
              <a:buAutoNum type="alphaUcPeriod"/>
            </a:pPr>
            <a:r>
              <a:rPr lang="en-US" dirty="0" smtClean="0"/>
              <a:t>4 mg/L</a:t>
            </a:r>
          </a:p>
          <a:p>
            <a:pPr marL="850900" lvl="1" indent="-514350">
              <a:buFont typeface="Calibri" pitchFamily="34" charset="0"/>
              <a:buAutoNum type="alphaUcPeriod"/>
            </a:pPr>
            <a:r>
              <a:rPr lang="en-US" dirty="0" smtClean="0"/>
              <a:t>2.0 mg/L</a:t>
            </a:r>
          </a:p>
          <a:p>
            <a:endParaRPr lang="en-US" dirty="0" smtClean="0"/>
          </a:p>
        </p:txBody>
      </p:sp>
      <p:sp>
        <p:nvSpPr>
          <p:cNvPr id="6144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1E0405DE-05B9-48AE-8C2A-A2D8B2DBD54A}" type="slidenum">
              <a:rPr lang="en-US" sz="1400" smtClean="0">
                <a:latin typeface="Arial" charset="0"/>
              </a:rPr>
              <a:pPr/>
              <a:t>75</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811337"/>
          </a:xfrm>
        </p:spPr>
        <p:txBody>
          <a:bodyPr rtlCol="0">
            <a:noAutofit/>
          </a:bodyPr>
          <a:lstStyle/>
          <a:p>
            <a:pPr algn="l" fontAlgn="auto">
              <a:spcAft>
                <a:spcPts val="0"/>
              </a:spcAft>
              <a:defRPr/>
            </a:pPr>
            <a:r>
              <a:rPr lang="en-US" sz="2800" dirty="0" smtClean="0"/>
              <a:t>11. Minimum free chlorine residual at the entry point of a </a:t>
            </a:r>
            <a:r>
              <a:rPr lang="en-US" sz="2800" b="1" dirty="0" smtClean="0"/>
              <a:t>ground water system </a:t>
            </a:r>
            <a:r>
              <a:rPr lang="en-US" sz="2800" dirty="0" smtClean="0"/>
              <a:t>may not be less than ___________or its equivalent to provide 4-log treatment of viruses:</a:t>
            </a:r>
            <a:endParaRPr lang="en-US" sz="3600" dirty="0"/>
          </a:p>
        </p:txBody>
      </p:sp>
      <p:sp>
        <p:nvSpPr>
          <p:cNvPr id="3" name="Content Placeholder 2"/>
          <p:cNvSpPr>
            <a:spLocks noGrp="1"/>
          </p:cNvSpPr>
          <p:nvPr>
            <p:ph idx="1"/>
          </p:nvPr>
        </p:nvSpPr>
        <p:spPr>
          <a:xfrm>
            <a:off x="466724" y="2714625"/>
            <a:ext cx="8220075" cy="3411538"/>
          </a:xfrm>
        </p:spPr>
        <p:txBody>
          <a:bodyPr/>
          <a:lstStyle/>
          <a:p>
            <a:pPr marL="850900" lvl="1" indent="-514350">
              <a:buFont typeface="Calibri" pitchFamily="34" charset="0"/>
              <a:buAutoNum type="alphaUcPeriod"/>
            </a:pPr>
            <a:r>
              <a:rPr lang="en-US" dirty="0" smtClean="0"/>
              <a:t>0.02 mg/L</a:t>
            </a:r>
          </a:p>
          <a:p>
            <a:pPr marL="850900" lvl="1" indent="-514350">
              <a:buFont typeface="Calibri" pitchFamily="34" charset="0"/>
              <a:buAutoNum type="alphaUcPeriod"/>
            </a:pPr>
            <a:r>
              <a:rPr lang="en-US" dirty="0" smtClean="0"/>
              <a:t>0.04 mg/L</a:t>
            </a:r>
          </a:p>
          <a:p>
            <a:pPr marL="850900" lvl="1" indent="-514350">
              <a:buFont typeface="Calibri" pitchFamily="34" charset="0"/>
              <a:buAutoNum type="alphaUcPeriod"/>
            </a:pPr>
            <a:r>
              <a:rPr lang="en-US" dirty="0" smtClean="0"/>
              <a:t>0.20 mg/L</a:t>
            </a:r>
          </a:p>
          <a:p>
            <a:pPr marL="850900" lvl="1" indent="-514350">
              <a:buFont typeface="Calibri" pitchFamily="34" charset="0"/>
              <a:buAutoNum type="alphaUcPeriod"/>
            </a:pPr>
            <a:r>
              <a:rPr lang="en-US" dirty="0" smtClean="0"/>
              <a:t>0.40 mg/L</a:t>
            </a:r>
          </a:p>
          <a:p>
            <a:endParaRPr lang="en-US" dirty="0" smtClean="0"/>
          </a:p>
        </p:txBody>
      </p:sp>
      <p:sp>
        <p:nvSpPr>
          <p:cNvPr id="6246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DD155068-DA1D-4593-900C-B6467E7E476F}" type="slidenum">
              <a:rPr lang="en-US" sz="1400" smtClean="0">
                <a:latin typeface="Arial" charset="0"/>
              </a:rPr>
              <a:pPr/>
              <a:t>76</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algn="l"/>
            <a:r>
              <a:rPr lang="en-US" sz="3200" smtClean="0"/>
              <a:t>12. Appropriate protective clothing when working with hypochlorite’s includes:</a:t>
            </a:r>
          </a:p>
        </p:txBody>
      </p:sp>
      <p:sp>
        <p:nvSpPr>
          <p:cNvPr id="3" name="Content Placeholder 2"/>
          <p:cNvSpPr>
            <a:spLocks noGrp="1"/>
          </p:cNvSpPr>
          <p:nvPr>
            <p:ph idx="1"/>
          </p:nvPr>
        </p:nvSpPr>
        <p:spPr/>
        <p:txBody>
          <a:bodyPr/>
          <a:lstStyle/>
          <a:p>
            <a:pPr marL="850900" lvl="1" indent="-514350">
              <a:buFont typeface="Calibri" pitchFamily="34" charset="0"/>
              <a:buAutoNum type="alphaUcPeriod"/>
            </a:pPr>
            <a:r>
              <a:rPr lang="en-US" smtClean="0"/>
              <a:t>Eye protection</a:t>
            </a:r>
          </a:p>
          <a:p>
            <a:pPr marL="850900" lvl="1" indent="-514350">
              <a:buFont typeface="Calibri" pitchFamily="34" charset="0"/>
              <a:buAutoNum type="alphaUcPeriod"/>
            </a:pPr>
            <a:r>
              <a:rPr lang="en-US" smtClean="0"/>
              <a:t>Gloves</a:t>
            </a:r>
          </a:p>
          <a:p>
            <a:pPr marL="850900" lvl="1" indent="-514350">
              <a:buFont typeface="Calibri" pitchFamily="34" charset="0"/>
              <a:buAutoNum type="alphaUcPeriod"/>
            </a:pPr>
            <a:r>
              <a:rPr lang="en-US" smtClean="0"/>
              <a:t>Rubber Apron</a:t>
            </a:r>
          </a:p>
          <a:p>
            <a:pPr marL="850900" lvl="1" indent="-514350">
              <a:buFont typeface="Calibri" pitchFamily="34" charset="0"/>
              <a:buAutoNum type="alphaUcPeriod"/>
            </a:pPr>
            <a:r>
              <a:rPr lang="en-US" smtClean="0"/>
              <a:t>All of the above</a:t>
            </a:r>
          </a:p>
          <a:p>
            <a:endParaRPr lang="en-US" smtClean="0"/>
          </a:p>
        </p:txBody>
      </p:sp>
      <p:sp>
        <p:nvSpPr>
          <p:cNvPr id="6349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8B5A0308-8006-4957-B078-D537C571474D}" type="slidenum">
              <a:rPr lang="en-US" sz="1400" smtClean="0">
                <a:latin typeface="Arial" charset="0"/>
              </a:rPr>
              <a:pPr/>
              <a:t>77</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algn="l"/>
            <a:r>
              <a:rPr lang="en-US" sz="3200" smtClean="0"/>
              <a:t>13. The addition of chlorine until all chlorine demand has been satisfied:</a:t>
            </a:r>
          </a:p>
        </p:txBody>
      </p:sp>
      <p:sp>
        <p:nvSpPr>
          <p:cNvPr id="3" name="Content Placeholder 2"/>
          <p:cNvSpPr>
            <a:spLocks noGrp="1"/>
          </p:cNvSpPr>
          <p:nvPr>
            <p:ph idx="1"/>
          </p:nvPr>
        </p:nvSpPr>
        <p:spPr/>
        <p:txBody>
          <a:bodyPr/>
          <a:lstStyle/>
          <a:p>
            <a:pPr marL="850900" lvl="1" indent="-514350">
              <a:buFont typeface="Calibri" pitchFamily="34" charset="0"/>
              <a:buAutoNum type="alphaUcPeriod"/>
            </a:pPr>
            <a:r>
              <a:rPr lang="en-US" smtClean="0"/>
              <a:t>Chlorination Curve</a:t>
            </a:r>
          </a:p>
          <a:p>
            <a:pPr marL="850900" lvl="1" indent="-514350">
              <a:buFont typeface="Calibri" pitchFamily="34" charset="0"/>
              <a:buAutoNum type="alphaUcPeriod"/>
            </a:pPr>
            <a:r>
              <a:rPr lang="en-US" smtClean="0"/>
              <a:t>Breakpoint Chlorination</a:t>
            </a:r>
          </a:p>
          <a:p>
            <a:pPr marL="850900" lvl="1" indent="-514350">
              <a:buFont typeface="Calibri" pitchFamily="34" charset="0"/>
              <a:buAutoNum type="alphaUcPeriod"/>
            </a:pPr>
            <a:r>
              <a:rPr lang="en-US" smtClean="0"/>
              <a:t>Disinfecting Tendencies</a:t>
            </a:r>
          </a:p>
          <a:p>
            <a:pPr marL="850900" lvl="1" indent="-514350">
              <a:buFont typeface="Calibri" pitchFamily="34" charset="0"/>
              <a:buAutoNum type="alphaUcPeriod"/>
            </a:pPr>
            <a:r>
              <a:rPr lang="en-US" smtClean="0"/>
              <a:t>Proportional Chlorination</a:t>
            </a:r>
          </a:p>
          <a:p>
            <a:pPr marL="736600" indent="-514350">
              <a:buFont typeface="Calibri" pitchFamily="34" charset="0"/>
              <a:buAutoNum type="alphaUcPeriod"/>
            </a:pPr>
            <a:endParaRPr lang="en-US" smtClean="0"/>
          </a:p>
        </p:txBody>
      </p:sp>
      <p:sp>
        <p:nvSpPr>
          <p:cNvPr id="6451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A5A4B8FD-E9CB-4E6A-99BF-47277D50E750}" type="slidenum">
              <a:rPr lang="en-US" sz="1400" smtClean="0">
                <a:latin typeface="Arial" charset="0"/>
              </a:rPr>
              <a:pPr/>
              <a:t>78</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algn="l"/>
            <a:r>
              <a:rPr lang="en-US" sz="3200" smtClean="0"/>
              <a:t>14. A material safety data sheet contains detailed assessment of:</a:t>
            </a:r>
          </a:p>
        </p:txBody>
      </p:sp>
      <p:sp>
        <p:nvSpPr>
          <p:cNvPr id="3" name="Content Placeholder 2"/>
          <p:cNvSpPr>
            <a:spLocks noGrp="1"/>
          </p:cNvSpPr>
          <p:nvPr>
            <p:ph idx="1"/>
          </p:nvPr>
        </p:nvSpPr>
        <p:spPr/>
        <p:txBody>
          <a:bodyPr/>
          <a:lstStyle/>
          <a:p>
            <a:pPr marL="850900" lvl="1" indent="-514350">
              <a:buFont typeface="Calibri" pitchFamily="34" charset="0"/>
              <a:buAutoNum type="alphaUcPeriod"/>
            </a:pPr>
            <a:r>
              <a:rPr lang="en-US" smtClean="0"/>
              <a:t>Chemical Characteristics</a:t>
            </a:r>
          </a:p>
          <a:p>
            <a:pPr marL="850900" lvl="1" indent="-514350">
              <a:buFont typeface="Calibri" pitchFamily="34" charset="0"/>
              <a:buAutoNum type="alphaUcPeriod"/>
            </a:pPr>
            <a:r>
              <a:rPr lang="en-US" smtClean="0"/>
              <a:t>Chemical Hazards</a:t>
            </a:r>
          </a:p>
          <a:p>
            <a:pPr marL="850900" lvl="1" indent="-514350">
              <a:buFont typeface="Calibri" pitchFamily="34" charset="0"/>
              <a:buAutoNum type="alphaUcPeriod"/>
            </a:pPr>
            <a:r>
              <a:rPr lang="en-US" smtClean="0"/>
              <a:t>Both A and B</a:t>
            </a:r>
          </a:p>
          <a:p>
            <a:pPr marL="850900" lvl="1" indent="-514350">
              <a:buFont typeface="Calibri" pitchFamily="34" charset="0"/>
              <a:buAutoNum type="alphaUcPeriod"/>
            </a:pPr>
            <a:r>
              <a:rPr lang="en-US" smtClean="0"/>
              <a:t>None of the above</a:t>
            </a:r>
          </a:p>
          <a:p>
            <a:pPr marL="850900" lvl="1" indent="-514350">
              <a:buFont typeface="Wingdings" pitchFamily="2" charset="2"/>
              <a:buNone/>
            </a:pPr>
            <a:endParaRPr lang="en-US" smtClean="0"/>
          </a:p>
          <a:p>
            <a:endParaRPr lang="en-US" smtClean="0"/>
          </a:p>
        </p:txBody>
      </p:sp>
      <p:sp>
        <p:nvSpPr>
          <p:cNvPr id="655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283B3D8B-E7C6-4CED-A119-7E573362F74E}" type="slidenum">
              <a:rPr lang="en-US" sz="1400" smtClean="0">
                <a:latin typeface="Arial" charset="0"/>
              </a:rPr>
              <a:pPr/>
              <a:t>79</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latin typeface="+mn-lt"/>
              </a:rPr>
              <a:t>Chlorine and Temperature</a:t>
            </a:r>
          </a:p>
        </p:txBody>
      </p:sp>
      <p:sp>
        <p:nvSpPr>
          <p:cNvPr id="4" name="Slide Number Placeholder 3"/>
          <p:cNvSpPr>
            <a:spLocks noGrp="1"/>
          </p:cNvSpPr>
          <p:nvPr>
            <p:ph type="sldNum" sz="quarter" idx="12"/>
          </p:nvPr>
        </p:nvSpPr>
        <p:spPr/>
        <p:txBody>
          <a:bodyPr/>
          <a:lstStyle/>
          <a:p>
            <a:pPr>
              <a:defRPr/>
            </a:pPr>
            <a:fld id="{2415DC46-34D5-4743-B92D-01067351900D}" type="slidenum">
              <a:rPr lang="en-US"/>
              <a:pPr>
                <a:defRPr/>
              </a:pPr>
              <a:t>8</a:t>
            </a:fld>
            <a:endParaRPr lang="en-US"/>
          </a:p>
        </p:txBody>
      </p:sp>
      <p:pic>
        <p:nvPicPr>
          <p:cNvPr id="6149" name="Picture 5" descr="ex14_chlor_temperatur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5799" y="1447800"/>
            <a:ext cx="7795231"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algn="l"/>
            <a:r>
              <a:rPr lang="en-US" sz="3200" smtClean="0"/>
              <a:t>15. When calculating a CT value, what units are used in the detention time calculation?</a:t>
            </a:r>
          </a:p>
        </p:txBody>
      </p:sp>
      <p:sp>
        <p:nvSpPr>
          <p:cNvPr id="66563" name="Content Placeholder 2"/>
          <p:cNvSpPr>
            <a:spLocks noGrp="1"/>
          </p:cNvSpPr>
          <p:nvPr>
            <p:ph idx="1"/>
          </p:nvPr>
        </p:nvSpPr>
        <p:spPr/>
        <p:txBody>
          <a:bodyPr/>
          <a:lstStyle/>
          <a:p>
            <a:pPr marL="850900" lvl="1" indent="-514350">
              <a:buFont typeface="Calibri" pitchFamily="34" charset="0"/>
              <a:buAutoNum type="alphaUcPeriod"/>
            </a:pPr>
            <a:endParaRPr lang="en-US" smtClean="0"/>
          </a:p>
          <a:p>
            <a:pPr marL="850900" lvl="1" indent="-514350">
              <a:buFont typeface="Calibri" pitchFamily="34" charset="0"/>
              <a:buAutoNum type="alphaUcPeriod"/>
            </a:pPr>
            <a:endParaRPr lang="en-US" smtClean="0"/>
          </a:p>
          <a:p>
            <a:pPr marL="850900" lvl="1" indent="-514350">
              <a:buFont typeface="Calibri" pitchFamily="34" charset="0"/>
              <a:buAutoNum type="alphaUcPeriod"/>
            </a:pPr>
            <a:r>
              <a:rPr lang="en-US" smtClean="0"/>
              <a:t>Volume (MG) ÷ Flow (gpm)</a:t>
            </a:r>
          </a:p>
          <a:p>
            <a:pPr marL="850900" lvl="1" indent="-514350">
              <a:buFont typeface="Calibri" pitchFamily="34" charset="0"/>
              <a:buAutoNum type="alphaUcPeriod"/>
            </a:pPr>
            <a:r>
              <a:rPr lang="en-US" smtClean="0"/>
              <a:t> Volume (Gal) ÷ Flow (gpm)</a:t>
            </a:r>
          </a:p>
          <a:p>
            <a:pPr marL="850900" lvl="1" indent="-514350">
              <a:buFont typeface="Calibri" pitchFamily="34" charset="0"/>
              <a:buAutoNum type="alphaUcPeriod"/>
            </a:pPr>
            <a:r>
              <a:rPr lang="en-US" smtClean="0"/>
              <a:t> Volume (MG) ÷ Flow (MGD)</a:t>
            </a:r>
          </a:p>
          <a:p>
            <a:pPr marL="850900" lvl="1" indent="-514350">
              <a:buFont typeface="Calibri" pitchFamily="34" charset="0"/>
              <a:buAutoNum type="alphaUcPeriod"/>
            </a:pPr>
            <a:r>
              <a:rPr lang="en-US" smtClean="0"/>
              <a:t> Volume (Gal) ÷ Flow (MGD)</a:t>
            </a:r>
          </a:p>
          <a:p>
            <a:pPr marL="0" indent="0">
              <a:buFont typeface="Arial" charset="0"/>
              <a:buNone/>
            </a:pPr>
            <a:endParaRPr lang="en-US" smtClean="0"/>
          </a:p>
        </p:txBody>
      </p:sp>
      <p:sp>
        <p:nvSpPr>
          <p:cNvPr id="6656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ED4DE4F6-1281-41E9-8CD9-25AA55DE4FF8}" type="slidenum">
              <a:rPr lang="en-US" sz="1400" smtClean="0">
                <a:latin typeface="Arial" charset="0"/>
              </a:rPr>
              <a:pPr/>
              <a:t>80</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66563">
                                            <p:txEl>
                                              <p:pRg st="3" end="3"/>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57200" y="274638"/>
            <a:ext cx="8229600" cy="2316162"/>
          </a:xfrm>
        </p:spPr>
        <p:txBody>
          <a:bodyPr/>
          <a:lstStyle/>
          <a:p>
            <a:pPr algn="l"/>
            <a:r>
              <a:rPr lang="en-US" sz="3200" dirty="0" smtClean="0"/>
              <a:t>16. A system is switching from gas chlorine to sodium hypochlorite.  They typically use about 37 pounds of gas chlorine.  How many pounds of 12.5% sodium hypochlorite can the system expect to use each day?</a:t>
            </a:r>
          </a:p>
        </p:txBody>
      </p:sp>
      <p:sp>
        <p:nvSpPr>
          <p:cNvPr id="3" name="Content Placeholder 2"/>
          <p:cNvSpPr>
            <a:spLocks noGrp="1"/>
          </p:cNvSpPr>
          <p:nvPr>
            <p:ph idx="1"/>
          </p:nvPr>
        </p:nvSpPr>
        <p:spPr>
          <a:xfrm>
            <a:off x="514350" y="2962275"/>
            <a:ext cx="8172450" cy="3163888"/>
          </a:xfrm>
        </p:spPr>
        <p:txBody>
          <a:bodyPr/>
          <a:lstStyle/>
          <a:p>
            <a:pPr marL="850900" lvl="1" indent="-514350">
              <a:buFont typeface="Calibri" pitchFamily="34" charset="0"/>
              <a:buAutoNum type="alphaUcPeriod"/>
            </a:pPr>
            <a:r>
              <a:rPr lang="en-US" dirty="0" smtClean="0"/>
              <a:t>296 pounds</a:t>
            </a:r>
          </a:p>
          <a:p>
            <a:pPr marL="850900" lvl="1" indent="-514350">
              <a:buFont typeface="Calibri" pitchFamily="34" charset="0"/>
              <a:buAutoNum type="alphaUcPeriod"/>
            </a:pPr>
            <a:r>
              <a:rPr lang="en-US" dirty="0" smtClean="0"/>
              <a:t>37 pounds</a:t>
            </a:r>
          </a:p>
          <a:p>
            <a:pPr marL="850900" lvl="1" indent="-514350">
              <a:buFont typeface="Calibri" pitchFamily="34" charset="0"/>
              <a:buAutoNum type="alphaUcPeriod"/>
            </a:pPr>
            <a:r>
              <a:rPr lang="en-US" dirty="0" smtClean="0"/>
              <a:t>0.3 pounds</a:t>
            </a:r>
          </a:p>
          <a:p>
            <a:pPr marL="850900" lvl="1" indent="-514350">
              <a:buFont typeface="Calibri" pitchFamily="34" charset="0"/>
              <a:buAutoNum type="alphaUcPeriod"/>
            </a:pPr>
            <a:r>
              <a:rPr lang="en-US" dirty="0" smtClean="0"/>
              <a:t>30 pounds</a:t>
            </a:r>
          </a:p>
          <a:p>
            <a:endParaRPr lang="en-US" dirty="0" smtClean="0"/>
          </a:p>
        </p:txBody>
      </p:sp>
      <p:sp>
        <p:nvSpPr>
          <p:cNvPr id="6758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B3E6CD45-84DD-400F-AC9C-37835FEAF385}" type="slidenum">
              <a:rPr lang="en-US" sz="1400" smtClean="0">
                <a:latin typeface="Arial" charset="0"/>
              </a:rPr>
              <a:pPr/>
              <a:t>81</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algn="l"/>
            <a:r>
              <a:rPr lang="en-US" sz="3200" smtClean="0"/>
              <a:t>17. The effectiveness of chlorine _____as the temperature increases.</a:t>
            </a:r>
          </a:p>
        </p:txBody>
      </p:sp>
      <p:sp>
        <p:nvSpPr>
          <p:cNvPr id="67587" name="Content Placeholder 2"/>
          <p:cNvSpPr>
            <a:spLocks noGrp="1"/>
          </p:cNvSpPr>
          <p:nvPr>
            <p:ph idx="1"/>
          </p:nvPr>
        </p:nvSpPr>
        <p:spPr/>
        <p:txBody>
          <a:bodyPr/>
          <a:lstStyle/>
          <a:p>
            <a:pPr marL="850900" lvl="1" indent="-514350">
              <a:buFont typeface="Calibri" pitchFamily="34" charset="0"/>
              <a:buAutoNum type="alphaUcPeriod"/>
              <a:defRPr/>
            </a:pPr>
            <a:endParaRPr lang="en-US" dirty="0" smtClean="0"/>
          </a:p>
          <a:p>
            <a:pPr marL="336550" lvl="1" indent="0">
              <a:buFont typeface="Arial" charset="0"/>
              <a:buNone/>
              <a:defRPr/>
            </a:pPr>
            <a:endParaRPr lang="en-US" dirty="0" smtClean="0"/>
          </a:p>
          <a:p>
            <a:pPr marL="850900" lvl="1" indent="-514350">
              <a:buFont typeface="Calibri" pitchFamily="34" charset="0"/>
              <a:buAutoNum type="alphaUcPeriod"/>
              <a:defRPr/>
            </a:pPr>
            <a:r>
              <a:rPr lang="en-US" dirty="0" smtClean="0"/>
              <a:t>Increases</a:t>
            </a:r>
          </a:p>
          <a:p>
            <a:pPr marL="850900" lvl="1" indent="-514350">
              <a:buFont typeface="Calibri" pitchFamily="34" charset="0"/>
              <a:buAutoNum type="alphaUcPeriod"/>
              <a:defRPr/>
            </a:pPr>
            <a:r>
              <a:rPr lang="en-US" dirty="0" smtClean="0"/>
              <a:t>Decreases</a:t>
            </a:r>
          </a:p>
          <a:p>
            <a:pPr marL="0" indent="0">
              <a:buFont typeface="Arial" charset="0"/>
              <a:buNone/>
              <a:defRPr/>
            </a:pPr>
            <a:endParaRPr lang="en-US" dirty="0" smtClean="0"/>
          </a:p>
        </p:txBody>
      </p:sp>
      <p:sp>
        <p:nvSpPr>
          <p:cNvPr id="6861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A00BEC06-6D44-46C1-A5B2-775842657C5E}" type="slidenum">
              <a:rPr lang="en-US" sz="1400" smtClean="0">
                <a:latin typeface="Arial" charset="0"/>
              </a:rPr>
              <a:pPr/>
              <a:t>82</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67587">
                                            <p:txEl>
                                              <p:pRg st="2" end="2"/>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algn="l"/>
            <a:r>
              <a:rPr lang="en-US" sz="3200" smtClean="0"/>
              <a:t>18. The Maximum Residual disinfectant level (MRDL) for chlorine is set at:</a:t>
            </a:r>
            <a:endParaRPr lang="en-US" sz="3600" smtClean="0"/>
          </a:p>
        </p:txBody>
      </p:sp>
      <p:sp>
        <p:nvSpPr>
          <p:cNvPr id="3" name="Content Placeholder 2"/>
          <p:cNvSpPr>
            <a:spLocks noGrp="1"/>
          </p:cNvSpPr>
          <p:nvPr>
            <p:ph idx="1"/>
          </p:nvPr>
        </p:nvSpPr>
        <p:spPr/>
        <p:txBody>
          <a:bodyPr/>
          <a:lstStyle/>
          <a:p>
            <a:pPr marL="850900" lvl="1" indent="-514350">
              <a:buFont typeface="Calibri" pitchFamily="34" charset="0"/>
              <a:buAutoNum type="alphaUcPeriod"/>
            </a:pPr>
            <a:r>
              <a:rPr lang="en-US" smtClean="0"/>
              <a:t>1.0 mg/L</a:t>
            </a:r>
          </a:p>
          <a:p>
            <a:pPr marL="850900" lvl="1" indent="-514350">
              <a:buFont typeface="Calibri" pitchFamily="34" charset="0"/>
              <a:buAutoNum type="alphaUcPeriod"/>
            </a:pPr>
            <a:r>
              <a:rPr lang="en-US" smtClean="0"/>
              <a:t>2.0 mg/L</a:t>
            </a:r>
          </a:p>
          <a:p>
            <a:pPr marL="850900" lvl="1" indent="-514350">
              <a:buFont typeface="Calibri" pitchFamily="34" charset="0"/>
              <a:buAutoNum type="alphaUcPeriod"/>
            </a:pPr>
            <a:r>
              <a:rPr lang="en-US" smtClean="0"/>
              <a:t>3.0 mg/L</a:t>
            </a:r>
          </a:p>
          <a:p>
            <a:pPr marL="850900" lvl="1" indent="-514350">
              <a:buFont typeface="Calibri" pitchFamily="34" charset="0"/>
              <a:buAutoNum type="alphaUcPeriod"/>
            </a:pPr>
            <a:r>
              <a:rPr lang="en-US" smtClean="0"/>
              <a:t>4.0 mg/L</a:t>
            </a:r>
          </a:p>
          <a:p>
            <a:endParaRPr lang="en-US" smtClean="0"/>
          </a:p>
        </p:txBody>
      </p:sp>
      <p:sp>
        <p:nvSpPr>
          <p:cNvPr id="6963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4F009638-57D7-46DF-A530-CD8C9342F73A}" type="slidenum">
              <a:rPr lang="en-US" sz="1400" smtClean="0">
                <a:latin typeface="Arial" charset="0"/>
              </a:rPr>
              <a:pPr/>
              <a:t>83</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algn="l"/>
            <a:r>
              <a:rPr lang="en-US" sz="3200" smtClean="0"/>
              <a:t>19. A change in water temperature impacts chlorine residual by:</a:t>
            </a:r>
          </a:p>
        </p:txBody>
      </p:sp>
      <p:sp>
        <p:nvSpPr>
          <p:cNvPr id="3" name="Content Placeholder 2"/>
          <p:cNvSpPr>
            <a:spLocks noGrp="1"/>
          </p:cNvSpPr>
          <p:nvPr>
            <p:ph idx="1"/>
          </p:nvPr>
        </p:nvSpPr>
        <p:spPr/>
        <p:txBody>
          <a:bodyPr/>
          <a:lstStyle/>
          <a:p>
            <a:pPr marL="850900" lvl="1" indent="-514350">
              <a:buFont typeface="Calibri" pitchFamily="34" charset="0"/>
              <a:buAutoNum type="alphaUcPeriod"/>
            </a:pPr>
            <a:r>
              <a:rPr lang="en-US" smtClean="0"/>
              <a:t>Decreasing the residual</a:t>
            </a:r>
          </a:p>
          <a:p>
            <a:pPr marL="850900" lvl="1" indent="-514350">
              <a:buFont typeface="Calibri" pitchFamily="34" charset="0"/>
              <a:buAutoNum type="alphaUcPeriod"/>
            </a:pPr>
            <a:r>
              <a:rPr lang="en-US" smtClean="0"/>
              <a:t>Increasing the residual</a:t>
            </a:r>
          </a:p>
          <a:p>
            <a:pPr marL="850900" lvl="1" indent="-514350">
              <a:buFont typeface="Calibri" pitchFamily="34" charset="0"/>
              <a:buAutoNum type="alphaUcPeriod"/>
            </a:pPr>
            <a:r>
              <a:rPr lang="en-US" smtClean="0"/>
              <a:t>No effect on the residual</a:t>
            </a:r>
          </a:p>
          <a:p>
            <a:pPr marL="850900" lvl="1" indent="-514350">
              <a:buFont typeface="Calibri" pitchFamily="34" charset="0"/>
              <a:buAutoNum type="alphaUcPeriod"/>
            </a:pPr>
            <a:r>
              <a:rPr lang="en-US" smtClean="0"/>
              <a:t>Decreasing the residual if the temperature increases.</a:t>
            </a:r>
          </a:p>
          <a:p>
            <a:pPr marL="736600" indent="-514350">
              <a:buFont typeface="Calibri" pitchFamily="34" charset="0"/>
              <a:buAutoNum type="alphaUcPeriod"/>
            </a:pPr>
            <a:endParaRPr lang="en-US" smtClean="0"/>
          </a:p>
        </p:txBody>
      </p:sp>
      <p:sp>
        <p:nvSpPr>
          <p:cNvPr id="706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5B1CC0DD-B544-40AA-AFB8-15BA09A5B5D6}" type="slidenum">
              <a:rPr lang="en-US" sz="1400" smtClean="0">
                <a:latin typeface="Arial" charset="0"/>
              </a:rPr>
              <a:pPr/>
              <a:t>84</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algn="l"/>
            <a:r>
              <a:rPr lang="en-US" sz="3200" smtClean="0"/>
              <a:t>20. Which residual has the highest disinfecting ability:</a:t>
            </a:r>
          </a:p>
        </p:txBody>
      </p:sp>
      <p:sp>
        <p:nvSpPr>
          <p:cNvPr id="3" name="Content Placeholder 2"/>
          <p:cNvSpPr>
            <a:spLocks noGrp="1"/>
          </p:cNvSpPr>
          <p:nvPr>
            <p:ph idx="1"/>
          </p:nvPr>
        </p:nvSpPr>
        <p:spPr/>
        <p:txBody>
          <a:bodyPr/>
          <a:lstStyle/>
          <a:p>
            <a:pPr marL="850900" lvl="1" indent="-514350">
              <a:buFont typeface="Calibri" pitchFamily="34" charset="0"/>
              <a:buAutoNum type="alphaUcPeriod"/>
            </a:pPr>
            <a:r>
              <a:rPr lang="en-US" smtClean="0"/>
              <a:t>Total Available Chlorine Residual</a:t>
            </a:r>
          </a:p>
          <a:p>
            <a:pPr marL="850900" lvl="1" indent="-514350">
              <a:buFont typeface="Calibri" pitchFamily="34" charset="0"/>
              <a:buAutoNum type="alphaUcPeriod"/>
            </a:pPr>
            <a:r>
              <a:rPr lang="en-US" smtClean="0"/>
              <a:t>Free Available Residual Chlorine</a:t>
            </a:r>
          </a:p>
          <a:p>
            <a:pPr marL="850900" lvl="1" indent="-514350">
              <a:buFont typeface="Calibri" pitchFamily="34" charset="0"/>
              <a:buAutoNum type="alphaUcPeriod"/>
            </a:pPr>
            <a:r>
              <a:rPr lang="en-US" smtClean="0"/>
              <a:t>Combined Available Residual Chlorine</a:t>
            </a:r>
          </a:p>
          <a:p>
            <a:pPr marL="850900" lvl="1" indent="-514350">
              <a:buFont typeface="Calibri" pitchFamily="34" charset="0"/>
              <a:buAutoNum type="alphaUcPeriod"/>
            </a:pPr>
            <a:r>
              <a:rPr lang="en-US" smtClean="0"/>
              <a:t>Combined Total Residual Chlorine</a:t>
            </a:r>
          </a:p>
          <a:p>
            <a:endParaRPr lang="en-US" smtClean="0"/>
          </a:p>
        </p:txBody>
      </p:sp>
      <p:sp>
        <p:nvSpPr>
          <p:cNvPr id="7168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CA06E146-CA6A-4141-9958-7872D13E028A}" type="slidenum">
              <a:rPr lang="en-US" sz="1400" smtClean="0">
                <a:latin typeface="Arial" charset="0"/>
              </a:rPr>
              <a:pPr/>
              <a:t>85</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pPr algn="l">
              <a:defRPr/>
            </a:pPr>
            <a:r>
              <a:rPr lang="en-US" sz="3200" dirty="0" smtClean="0">
                <a:latin typeface="+mn-lt"/>
              </a:rPr>
              <a:t>21. </a:t>
            </a:r>
            <a:r>
              <a:rPr lang="en-US" sz="2800" dirty="0" smtClean="0">
                <a:latin typeface="+mn-lt"/>
              </a:rPr>
              <a:t>375 </a:t>
            </a:r>
            <a:r>
              <a:rPr lang="en-US" sz="2800" dirty="0" err="1" smtClean="0">
                <a:latin typeface="+mn-lt"/>
              </a:rPr>
              <a:t>gpm</a:t>
            </a:r>
            <a:r>
              <a:rPr lang="en-US" sz="2800" dirty="0" smtClean="0">
                <a:latin typeface="+mn-lt"/>
              </a:rPr>
              <a:t> is how many MGD?</a:t>
            </a:r>
            <a:endParaRPr lang="en-US" sz="4000" dirty="0" smtClean="0">
              <a:latin typeface="+mn-lt"/>
            </a:endParaRPr>
          </a:p>
        </p:txBody>
      </p:sp>
      <p:sp>
        <p:nvSpPr>
          <p:cNvPr id="3" name="Content Placeholder 2"/>
          <p:cNvSpPr>
            <a:spLocks noGrp="1"/>
          </p:cNvSpPr>
          <p:nvPr>
            <p:ph idx="1"/>
          </p:nvPr>
        </p:nvSpPr>
        <p:spPr/>
        <p:txBody>
          <a:bodyPr/>
          <a:lstStyle/>
          <a:p>
            <a:pPr marL="850900" lvl="1" indent="-514350">
              <a:buFont typeface="Calibri" pitchFamily="34" charset="0"/>
              <a:buAutoNum type="alphaUcPeriod"/>
            </a:pPr>
            <a:r>
              <a:rPr lang="en-US" smtClean="0"/>
              <a:t>540,000 MGD</a:t>
            </a:r>
          </a:p>
          <a:p>
            <a:pPr marL="850900" lvl="1" indent="-514350">
              <a:buFont typeface="Calibri" pitchFamily="34" charset="0"/>
              <a:buAutoNum type="alphaUcPeriod"/>
            </a:pPr>
            <a:r>
              <a:rPr lang="en-US" smtClean="0"/>
              <a:t>540 MGD</a:t>
            </a:r>
          </a:p>
          <a:p>
            <a:pPr marL="850900" lvl="1" indent="-514350">
              <a:buFont typeface="Calibri" pitchFamily="34" charset="0"/>
              <a:buAutoNum type="alphaUcPeriod"/>
            </a:pPr>
            <a:r>
              <a:rPr lang="en-US" smtClean="0"/>
              <a:t>0.54 MGD</a:t>
            </a:r>
          </a:p>
          <a:p>
            <a:pPr marL="850900" lvl="1" indent="-514350">
              <a:buFont typeface="Calibri" pitchFamily="34" charset="0"/>
              <a:buAutoNum type="alphaUcPeriod"/>
            </a:pPr>
            <a:r>
              <a:rPr lang="en-US" smtClean="0"/>
              <a:t>0.375 MGD</a:t>
            </a:r>
          </a:p>
          <a:p>
            <a:pPr marL="850900" lvl="1" indent="-514350">
              <a:buFont typeface="Wingdings" pitchFamily="2" charset="2"/>
              <a:buNone/>
            </a:pPr>
            <a:endParaRPr lang="en-US" smtClean="0"/>
          </a:p>
          <a:p>
            <a:endParaRPr lang="en-US" smtClean="0"/>
          </a:p>
        </p:txBody>
      </p:sp>
      <p:sp>
        <p:nvSpPr>
          <p:cNvPr id="7270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63A906FE-EA5F-4AC5-98AF-79D9C8C8753F}" type="slidenum">
              <a:rPr lang="en-US" sz="1400" smtClean="0">
                <a:latin typeface="Arial" charset="0"/>
              </a:rPr>
              <a:pPr/>
              <a:t>86</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algn="l"/>
            <a:r>
              <a:rPr lang="en-US" sz="3200" smtClean="0"/>
              <a:t>22. At breakpoint, further addition of chlorine will result in a:</a:t>
            </a:r>
          </a:p>
        </p:txBody>
      </p:sp>
      <p:sp>
        <p:nvSpPr>
          <p:cNvPr id="3" name="Content Placeholder 2"/>
          <p:cNvSpPr>
            <a:spLocks noGrp="1"/>
          </p:cNvSpPr>
          <p:nvPr>
            <p:ph idx="1"/>
          </p:nvPr>
        </p:nvSpPr>
        <p:spPr/>
        <p:txBody>
          <a:bodyPr rtlCol="0">
            <a:normAutofit fontScale="92500" lnSpcReduction="10000"/>
          </a:bodyPr>
          <a:lstStyle/>
          <a:p>
            <a:pPr marL="850900" lvl="1" indent="-514350" fontAlgn="auto">
              <a:spcAft>
                <a:spcPts val="0"/>
              </a:spcAft>
              <a:buFont typeface="+mj-lt"/>
              <a:buAutoNum type="alphaUcPeriod"/>
              <a:defRPr/>
            </a:pPr>
            <a:r>
              <a:rPr lang="en-US" dirty="0" smtClean="0"/>
              <a:t>Free chlorine residual that is indirectly proportional to the amount of chlorine added beyond the breakpoint.</a:t>
            </a:r>
          </a:p>
          <a:p>
            <a:pPr marL="850900" lvl="1" indent="-514350" fontAlgn="auto">
              <a:spcAft>
                <a:spcPts val="0"/>
              </a:spcAft>
              <a:buFont typeface="+mj-lt"/>
              <a:buAutoNum type="alphaUcPeriod"/>
              <a:defRPr/>
            </a:pPr>
            <a:r>
              <a:rPr lang="en-US" dirty="0" smtClean="0"/>
              <a:t>Free chlorine residual that is directly proportional to the amount of chlorine added beyond the breakpoint.</a:t>
            </a:r>
          </a:p>
          <a:p>
            <a:pPr marL="850900" lvl="1" indent="-514350" fontAlgn="auto">
              <a:spcAft>
                <a:spcPts val="0"/>
              </a:spcAft>
              <a:buFont typeface="+mj-lt"/>
              <a:buAutoNum type="alphaUcPeriod"/>
              <a:defRPr/>
            </a:pPr>
            <a:r>
              <a:rPr lang="en-US" dirty="0" smtClean="0"/>
              <a:t>Free chlorine residual that is disproportional to the amount of chlorine added beyond the breakpoint.</a:t>
            </a:r>
          </a:p>
          <a:p>
            <a:pPr marL="850900" lvl="1" indent="-514350" fontAlgn="auto">
              <a:spcAft>
                <a:spcPts val="0"/>
              </a:spcAft>
              <a:buFont typeface="+mj-lt"/>
              <a:buAutoNum type="alphaUcPeriod"/>
              <a:defRPr/>
            </a:pPr>
            <a:r>
              <a:rPr lang="en-US" dirty="0" smtClean="0"/>
              <a:t>Total chlorine residual that is indirectly proportional to the amount of chlorine added beyond the breakpoint.</a:t>
            </a:r>
          </a:p>
          <a:p>
            <a:pPr fontAlgn="auto">
              <a:spcAft>
                <a:spcPts val="0"/>
              </a:spcAft>
              <a:buFont typeface="Arial" pitchFamily="34" charset="0"/>
              <a:buChar char="•"/>
              <a:defRPr/>
            </a:pPr>
            <a:endParaRPr lang="en-US" dirty="0"/>
          </a:p>
        </p:txBody>
      </p:sp>
      <p:sp>
        <p:nvSpPr>
          <p:cNvPr id="7373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CE3884B1-DED5-42B8-B324-61CC6DF04A07}" type="slidenum">
              <a:rPr lang="en-US" sz="1400" smtClean="0">
                <a:latin typeface="Arial" charset="0"/>
              </a:rPr>
              <a:pPr/>
              <a:t>87</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457200" y="274638"/>
            <a:ext cx="8229600" cy="2144712"/>
          </a:xfrm>
        </p:spPr>
        <p:txBody>
          <a:bodyPr/>
          <a:lstStyle/>
          <a:p>
            <a:pPr algn="l"/>
            <a:r>
              <a:rPr lang="en-US" sz="3200" dirty="0" smtClean="0"/>
              <a:t>23. A free chlorine residual of 1.7 mg/L is measured at the end of the </a:t>
            </a:r>
            <a:r>
              <a:rPr lang="en-US" sz="3200" dirty="0" err="1" smtClean="0"/>
              <a:t>clearwell</a:t>
            </a:r>
            <a:r>
              <a:rPr lang="en-US" sz="3200" dirty="0" smtClean="0"/>
              <a:t> after 4 hours of detention time, what is the CT value in mg-min/L?</a:t>
            </a:r>
          </a:p>
        </p:txBody>
      </p:sp>
      <p:sp>
        <p:nvSpPr>
          <p:cNvPr id="3" name="Content Placeholder 2"/>
          <p:cNvSpPr>
            <a:spLocks noGrp="1"/>
          </p:cNvSpPr>
          <p:nvPr>
            <p:ph idx="1"/>
          </p:nvPr>
        </p:nvSpPr>
        <p:spPr>
          <a:xfrm>
            <a:off x="419100" y="2847975"/>
            <a:ext cx="8267700" cy="3278188"/>
          </a:xfrm>
        </p:spPr>
        <p:txBody>
          <a:bodyPr/>
          <a:lstStyle/>
          <a:p>
            <a:pPr marL="850900" lvl="1" indent="-514350">
              <a:buFont typeface="Calibri" pitchFamily="34" charset="0"/>
              <a:buAutoNum type="alphaUcPeriod"/>
            </a:pPr>
            <a:r>
              <a:rPr lang="en-US" dirty="0" smtClean="0"/>
              <a:t>6.8 mg-min/L</a:t>
            </a:r>
          </a:p>
          <a:p>
            <a:pPr marL="850900" lvl="1" indent="-514350">
              <a:buFont typeface="Calibri" pitchFamily="34" charset="0"/>
              <a:buAutoNum type="alphaUcPeriod"/>
            </a:pPr>
            <a:r>
              <a:rPr lang="en-US" dirty="0" smtClean="0"/>
              <a:t>80 mg-min/L</a:t>
            </a:r>
          </a:p>
          <a:p>
            <a:pPr marL="850900" lvl="1" indent="-514350">
              <a:buFont typeface="Calibri" pitchFamily="34" charset="0"/>
              <a:buAutoNum type="alphaUcPeriod"/>
            </a:pPr>
            <a:r>
              <a:rPr lang="en-US" dirty="0" smtClean="0"/>
              <a:t>240 mg-min/L</a:t>
            </a:r>
          </a:p>
          <a:p>
            <a:pPr marL="850900" lvl="1" indent="-514350">
              <a:buFont typeface="Calibri" pitchFamily="34" charset="0"/>
              <a:buAutoNum type="alphaUcPeriod"/>
            </a:pPr>
            <a:r>
              <a:rPr lang="en-US" dirty="0" smtClean="0"/>
              <a:t>408 mg-min/L</a:t>
            </a:r>
          </a:p>
          <a:p>
            <a:endParaRPr lang="en-US" dirty="0" smtClean="0"/>
          </a:p>
        </p:txBody>
      </p:sp>
      <p:sp>
        <p:nvSpPr>
          <p:cNvPr id="7475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7656C31E-F71D-40D1-9689-8765F8694E2B}" type="slidenum">
              <a:rPr lang="en-US" sz="1400" smtClean="0">
                <a:latin typeface="Arial" charset="0"/>
              </a:rPr>
              <a:pPr/>
              <a:t>88</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algn="l"/>
            <a:r>
              <a:rPr lang="en-US" sz="3200" smtClean="0"/>
              <a:t>24. To determine chlorine feed rates:</a:t>
            </a:r>
          </a:p>
        </p:txBody>
      </p:sp>
      <p:sp>
        <p:nvSpPr>
          <p:cNvPr id="3" name="Content Placeholder 2"/>
          <p:cNvSpPr>
            <a:spLocks noGrp="1"/>
          </p:cNvSpPr>
          <p:nvPr>
            <p:ph idx="1"/>
          </p:nvPr>
        </p:nvSpPr>
        <p:spPr/>
        <p:txBody>
          <a:bodyPr/>
          <a:lstStyle/>
          <a:p>
            <a:pPr marL="850900" lvl="1" indent="-514350">
              <a:buFont typeface="Calibri" pitchFamily="34" charset="0"/>
              <a:buAutoNum type="alphaUcPeriod"/>
            </a:pPr>
            <a:r>
              <a:rPr lang="en-US" smtClean="0"/>
              <a:t>Need lbs used per day and Plant Flow in MGD</a:t>
            </a:r>
          </a:p>
          <a:p>
            <a:pPr marL="850900" lvl="1" indent="-514350">
              <a:buFont typeface="Calibri" pitchFamily="34" charset="0"/>
              <a:buAutoNum type="alphaUcPeriod"/>
            </a:pPr>
            <a:r>
              <a:rPr lang="en-US" smtClean="0"/>
              <a:t>Need the Cl</a:t>
            </a:r>
            <a:r>
              <a:rPr lang="en-US" baseline="-25000" smtClean="0"/>
              <a:t>2</a:t>
            </a:r>
            <a:r>
              <a:rPr lang="en-US" smtClean="0"/>
              <a:t> dose and Plant Flow in MGD</a:t>
            </a:r>
          </a:p>
          <a:p>
            <a:pPr marL="850900" lvl="1" indent="-514350">
              <a:buFont typeface="Calibri" pitchFamily="34" charset="0"/>
              <a:buAutoNum type="alphaUcPeriod"/>
            </a:pPr>
            <a:r>
              <a:rPr lang="en-US" smtClean="0"/>
              <a:t>Need the Cl</a:t>
            </a:r>
            <a:r>
              <a:rPr lang="en-US" baseline="-25000" smtClean="0"/>
              <a:t>2</a:t>
            </a:r>
            <a:r>
              <a:rPr lang="en-US" smtClean="0"/>
              <a:t> dose and Plant Flow in gpd</a:t>
            </a:r>
          </a:p>
          <a:p>
            <a:pPr marL="850900" lvl="1" indent="-514350">
              <a:buFont typeface="Calibri" pitchFamily="34" charset="0"/>
              <a:buAutoNum type="alphaUcPeriod"/>
            </a:pPr>
            <a:r>
              <a:rPr lang="en-US" smtClean="0"/>
              <a:t>Need lbs used per day and Plant Flow in gpd</a:t>
            </a:r>
          </a:p>
          <a:p>
            <a:endParaRPr lang="en-US" smtClean="0"/>
          </a:p>
        </p:txBody>
      </p:sp>
      <p:sp>
        <p:nvSpPr>
          <p:cNvPr id="7578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7D742FC6-354F-4BCE-B902-2DB8A78ED739}" type="slidenum">
              <a:rPr lang="en-US" sz="1400" smtClean="0">
                <a:latin typeface="Arial" charset="0"/>
              </a:rPr>
              <a:pPr/>
              <a:t>89</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As pH increases, what happens to the effectiveness of chlorine?</a:t>
            </a:r>
          </a:p>
          <a:p>
            <a:r>
              <a:rPr lang="en-US" dirty="0" smtClean="0"/>
              <a:t>As temperature increases what happens to the effectiveness of chlorine?</a:t>
            </a:r>
            <a:endParaRPr lang="en-US" dirty="0"/>
          </a:p>
        </p:txBody>
      </p:sp>
      <p:sp>
        <p:nvSpPr>
          <p:cNvPr id="5" name="Title 4"/>
          <p:cNvSpPr>
            <a:spLocks noGrp="1"/>
          </p:cNvSpPr>
          <p:nvPr>
            <p:ph type="title"/>
          </p:nvPr>
        </p:nvSpPr>
        <p:spPr/>
        <p:txBody>
          <a:bodyPr/>
          <a:lstStyle/>
          <a:p>
            <a:r>
              <a:rPr lang="en-US" dirty="0" smtClean="0"/>
              <a:t>Knowledge Check</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9</a:t>
            </a:fld>
            <a:endParaRPr lang="en-US" dirty="0"/>
          </a:p>
        </p:txBody>
      </p:sp>
    </p:spTree>
    <p:extLst>
      <p:ext uri="{BB962C8B-B14F-4D97-AF65-F5344CB8AC3E}">
        <p14:creationId xmlns:p14="http://schemas.microsoft.com/office/powerpoint/2010/main" val="1231346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algn="l"/>
            <a:r>
              <a:rPr lang="en-US" sz="3200" smtClean="0"/>
              <a:t>25. The chlorine demand of a water is 1.4 mg/L.  If the desired chlorine residual is 0.5 mg/L, what is the desired chlorine dose, in mg/L?</a:t>
            </a:r>
          </a:p>
        </p:txBody>
      </p:sp>
      <p:sp>
        <p:nvSpPr>
          <p:cNvPr id="3" name="Content Placeholder 2"/>
          <p:cNvSpPr>
            <a:spLocks noGrp="1"/>
          </p:cNvSpPr>
          <p:nvPr>
            <p:ph idx="1"/>
          </p:nvPr>
        </p:nvSpPr>
        <p:spPr/>
        <p:txBody>
          <a:bodyPr/>
          <a:lstStyle/>
          <a:p>
            <a:pPr marL="850900" lvl="1" indent="-514350">
              <a:buFont typeface="Calibri" pitchFamily="34" charset="0"/>
              <a:buAutoNum type="alphaUcPeriod"/>
            </a:pPr>
            <a:r>
              <a:rPr lang="en-US" smtClean="0"/>
              <a:t>0.9 mg/L</a:t>
            </a:r>
          </a:p>
          <a:p>
            <a:pPr marL="850900" lvl="1" indent="-514350">
              <a:buFont typeface="Calibri" pitchFamily="34" charset="0"/>
              <a:buAutoNum type="alphaUcPeriod"/>
            </a:pPr>
            <a:r>
              <a:rPr lang="en-US" smtClean="0"/>
              <a:t>1.3 mg/L</a:t>
            </a:r>
          </a:p>
          <a:p>
            <a:pPr marL="850900" lvl="1" indent="-514350">
              <a:buFont typeface="Calibri" pitchFamily="34" charset="0"/>
              <a:buAutoNum type="alphaUcPeriod"/>
            </a:pPr>
            <a:r>
              <a:rPr lang="en-US" smtClean="0"/>
              <a:t>1.5 mg/L</a:t>
            </a:r>
          </a:p>
          <a:p>
            <a:pPr marL="850900" lvl="1" indent="-514350">
              <a:buFont typeface="Calibri" pitchFamily="34" charset="0"/>
              <a:buAutoNum type="alphaUcPeriod"/>
            </a:pPr>
            <a:r>
              <a:rPr lang="en-US" smtClean="0"/>
              <a:t>1.9 mg/L</a:t>
            </a:r>
          </a:p>
          <a:p>
            <a:endParaRPr lang="en-US" smtClean="0"/>
          </a:p>
        </p:txBody>
      </p:sp>
      <p:sp>
        <p:nvSpPr>
          <p:cNvPr id="7680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B2582574-7246-4DF9-A302-728DCE050588}" type="slidenum">
              <a:rPr lang="en-US" sz="1400" smtClean="0">
                <a:latin typeface="Arial" charset="0"/>
              </a:rPr>
              <a:pPr/>
              <a:t>90</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algn="l"/>
            <a:r>
              <a:rPr lang="en-US" sz="3200" smtClean="0"/>
              <a:t>26. The most stable solutions of sodium hypochlorite are:</a:t>
            </a:r>
            <a:r>
              <a:rPr lang="en-US" sz="6000" smtClean="0"/>
              <a:t/>
            </a:r>
            <a:br>
              <a:rPr lang="en-US" sz="6000" smtClean="0"/>
            </a:br>
            <a:endParaRPr lang="en-US" sz="6000" smtClean="0"/>
          </a:p>
        </p:txBody>
      </p:sp>
      <p:sp>
        <p:nvSpPr>
          <p:cNvPr id="3" name="Content Placeholder 2"/>
          <p:cNvSpPr>
            <a:spLocks noGrp="1"/>
          </p:cNvSpPr>
          <p:nvPr>
            <p:ph idx="1"/>
          </p:nvPr>
        </p:nvSpPr>
        <p:spPr/>
        <p:txBody>
          <a:bodyPr/>
          <a:lstStyle/>
          <a:p>
            <a:pPr marL="850900" lvl="1" indent="-514350">
              <a:buFont typeface="Calibri" pitchFamily="34" charset="0"/>
              <a:buAutoNum type="alphaUcPeriod"/>
            </a:pPr>
            <a:r>
              <a:rPr lang="en-US" smtClean="0"/>
              <a:t>Purchased solution of about 12% strength.</a:t>
            </a:r>
          </a:p>
          <a:p>
            <a:pPr marL="850900" lvl="1" indent="-514350">
              <a:buFont typeface="Calibri" pitchFamily="34" charset="0"/>
              <a:buAutoNum type="alphaUcPeriod"/>
            </a:pPr>
            <a:r>
              <a:rPr lang="en-US" smtClean="0"/>
              <a:t>Solutions of about 10% strength stored at 77</a:t>
            </a:r>
            <a:r>
              <a:rPr lang="en-US" baseline="30000" smtClean="0"/>
              <a:t>○</a:t>
            </a:r>
            <a:r>
              <a:rPr lang="en-US" smtClean="0"/>
              <a:t>F.</a:t>
            </a:r>
          </a:p>
          <a:p>
            <a:pPr marL="850900" lvl="1" indent="-514350">
              <a:buFont typeface="Calibri" pitchFamily="34" charset="0"/>
              <a:buAutoNum type="alphaUcPeriod"/>
            </a:pPr>
            <a:r>
              <a:rPr lang="en-US" smtClean="0"/>
              <a:t>On-site generated solution of about 1% strength.</a:t>
            </a:r>
          </a:p>
          <a:p>
            <a:pPr marL="850900" lvl="1" indent="-514350">
              <a:buFont typeface="Calibri" pitchFamily="34" charset="0"/>
              <a:buAutoNum type="alphaUcPeriod"/>
            </a:pPr>
            <a:r>
              <a:rPr lang="en-US" smtClean="0"/>
              <a:t>Sodium Hypochlorite has no stability issues and never deteriorates.</a:t>
            </a:r>
          </a:p>
          <a:p>
            <a:endParaRPr lang="en-US" smtClean="0"/>
          </a:p>
        </p:txBody>
      </p:sp>
      <p:sp>
        <p:nvSpPr>
          <p:cNvPr id="7782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83797A23-B07B-48A1-A346-25E89C933EE7}" type="slidenum">
              <a:rPr lang="en-US" sz="1400" smtClean="0">
                <a:latin typeface="Arial" charset="0"/>
              </a:rPr>
              <a:pPr/>
              <a:t>91</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pPr algn="l"/>
            <a:r>
              <a:rPr lang="en-US" sz="3200" smtClean="0"/>
              <a:t>27. Normal operation of a hypochlorite feed system requires:</a:t>
            </a:r>
          </a:p>
        </p:txBody>
      </p:sp>
      <p:sp>
        <p:nvSpPr>
          <p:cNvPr id="3" name="Content Placeholder 2"/>
          <p:cNvSpPr>
            <a:spLocks noGrp="1"/>
          </p:cNvSpPr>
          <p:nvPr>
            <p:ph idx="1"/>
          </p:nvPr>
        </p:nvSpPr>
        <p:spPr/>
        <p:txBody>
          <a:bodyPr/>
          <a:lstStyle/>
          <a:p>
            <a:pPr marL="850900" lvl="1" indent="-514350">
              <a:buFont typeface="Calibri" pitchFamily="34" charset="0"/>
              <a:buAutoNum type="alphaUcPeriod"/>
            </a:pPr>
            <a:r>
              <a:rPr lang="en-US" smtClean="0"/>
              <a:t>Regular observation of the facilities</a:t>
            </a:r>
          </a:p>
          <a:p>
            <a:pPr marL="850900" lvl="1" indent="-514350">
              <a:buFont typeface="Calibri" pitchFamily="34" charset="0"/>
              <a:buAutoNum type="alphaUcPeriod"/>
            </a:pPr>
            <a:r>
              <a:rPr lang="en-US" smtClean="0"/>
              <a:t>Regular observation of the equipment</a:t>
            </a:r>
          </a:p>
          <a:p>
            <a:pPr marL="850900" lvl="1" indent="-514350">
              <a:buFont typeface="Calibri" pitchFamily="34" charset="0"/>
              <a:buAutoNum type="alphaUcPeriod"/>
            </a:pPr>
            <a:r>
              <a:rPr lang="en-US" smtClean="0"/>
              <a:t>Regular preventative maintenance program as per the manufacturer’s specifications</a:t>
            </a:r>
          </a:p>
          <a:p>
            <a:pPr marL="850900" lvl="1" indent="-514350">
              <a:buFont typeface="Calibri" pitchFamily="34" charset="0"/>
              <a:buAutoNum type="alphaUcPeriod"/>
            </a:pPr>
            <a:r>
              <a:rPr lang="en-US" smtClean="0"/>
              <a:t>All of the above</a:t>
            </a:r>
          </a:p>
          <a:p>
            <a:endParaRPr lang="en-US" smtClean="0"/>
          </a:p>
        </p:txBody>
      </p:sp>
      <p:sp>
        <p:nvSpPr>
          <p:cNvPr id="7885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C02CF1D4-6109-47D7-A109-7E5B4BF8436A}" type="slidenum">
              <a:rPr lang="en-US" sz="1400" smtClean="0">
                <a:latin typeface="Arial" charset="0"/>
              </a:rPr>
              <a:pPr/>
              <a:t>92</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algn="l"/>
            <a:r>
              <a:rPr lang="en-US" sz="3200" smtClean="0"/>
              <a:t>28. How many  gallons of water are in a 700,000 gallon tank that is </a:t>
            </a:r>
            <a:r>
              <a:rPr lang="en-US" sz="3200" baseline="30000" smtClean="0"/>
              <a:t>2</a:t>
            </a:r>
            <a:r>
              <a:rPr lang="en-US" sz="3200" smtClean="0"/>
              <a:t>/</a:t>
            </a:r>
            <a:r>
              <a:rPr lang="en-US" sz="3200" baseline="-25000" smtClean="0"/>
              <a:t>3</a:t>
            </a:r>
            <a:r>
              <a:rPr lang="en-US" sz="3200" smtClean="0"/>
              <a:t> full?  </a:t>
            </a:r>
          </a:p>
        </p:txBody>
      </p:sp>
      <p:sp>
        <p:nvSpPr>
          <p:cNvPr id="3" name="Content Placeholder 2"/>
          <p:cNvSpPr>
            <a:spLocks noGrp="1"/>
          </p:cNvSpPr>
          <p:nvPr>
            <p:ph idx="1"/>
          </p:nvPr>
        </p:nvSpPr>
        <p:spPr/>
        <p:txBody>
          <a:bodyPr/>
          <a:lstStyle/>
          <a:p>
            <a:pPr marL="850900" lvl="1" indent="-514350">
              <a:buFont typeface="Calibri" pitchFamily="34" charset="0"/>
              <a:buAutoNum type="alphaUcPeriod"/>
            </a:pPr>
            <a:r>
              <a:rPr lang="en-US" smtClean="0"/>
              <a:t>466,666 gallons</a:t>
            </a:r>
          </a:p>
          <a:p>
            <a:pPr marL="850900" lvl="1" indent="-514350">
              <a:buFont typeface="Calibri" pitchFamily="34" charset="0"/>
              <a:buAutoNum type="alphaUcPeriod"/>
            </a:pPr>
            <a:r>
              <a:rPr lang="en-US" smtClean="0"/>
              <a:t>233,333 gallons</a:t>
            </a:r>
          </a:p>
          <a:p>
            <a:pPr marL="850900" lvl="1" indent="-514350">
              <a:buFont typeface="Calibri" pitchFamily="34" charset="0"/>
              <a:buAutoNum type="alphaUcPeriod"/>
            </a:pPr>
            <a:r>
              <a:rPr lang="en-US" smtClean="0"/>
              <a:t>175,000 gallons</a:t>
            </a:r>
          </a:p>
          <a:p>
            <a:pPr marL="850900" lvl="1" indent="-514350">
              <a:buFont typeface="Calibri" pitchFamily="34" charset="0"/>
              <a:buAutoNum type="alphaUcPeriod"/>
            </a:pPr>
            <a:r>
              <a:rPr lang="en-US" smtClean="0"/>
              <a:t>116,666 gallons </a:t>
            </a:r>
          </a:p>
          <a:p>
            <a:endParaRPr lang="en-US" smtClean="0"/>
          </a:p>
        </p:txBody>
      </p:sp>
      <p:sp>
        <p:nvSpPr>
          <p:cNvPr id="798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CA748352-02E3-43BF-AACF-E6B6D7C54E49}" type="slidenum">
              <a:rPr lang="en-US" sz="1400" smtClean="0">
                <a:latin typeface="Arial" charset="0"/>
              </a:rPr>
              <a:pPr/>
              <a:t>93</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algn="l"/>
            <a:r>
              <a:rPr lang="en-US" sz="3200" smtClean="0"/>
              <a:t>29. To develop a feed pump calibration curve, you need:</a:t>
            </a:r>
          </a:p>
        </p:txBody>
      </p:sp>
      <p:sp>
        <p:nvSpPr>
          <p:cNvPr id="3" name="Content Placeholder 2"/>
          <p:cNvSpPr>
            <a:spLocks noGrp="1"/>
          </p:cNvSpPr>
          <p:nvPr>
            <p:ph idx="1"/>
          </p:nvPr>
        </p:nvSpPr>
        <p:spPr/>
        <p:txBody>
          <a:bodyPr/>
          <a:lstStyle/>
          <a:p>
            <a:pPr marL="850900" lvl="1" indent="-514350">
              <a:buFont typeface="Calibri" pitchFamily="34" charset="0"/>
              <a:buAutoNum type="alphaUcPeriod"/>
            </a:pPr>
            <a:r>
              <a:rPr lang="en-US" smtClean="0"/>
              <a:t>Pump feed rate</a:t>
            </a:r>
          </a:p>
          <a:p>
            <a:pPr marL="850900" lvl="1" indent="-514350">
              <a:buFont typeface="Calibri" pitchFamily="34" charset="0"/>
              <a:buAutoNum type="alphaUcPeriod"/>
            </a:pPr>
            <a:r>
              <a:rPr lang="en-US" smtClean="0"/>
              <a:t>Pump Speed Setting</a:t>
            </a:r>
          </a:p>
          <a:p>
            <a:pPr marL="850900" lvl="1" indent="-514350">
              <a:buFont typeface="Calibri" pitchFamily="34" charset="0"/>
              <a:buAutoNum type="alphaUcPeriod"/>
            </a:pPr>
            <a:r>
              <a:rPr lang="en-US" smtClean="0"/>
              <a:t>Only A</a:t>
            </a:r>
          </a:p>
          <a:p>
            <a:pPr marL="850900" lvl="1" indent="-514350">
              <a:buFont typeface="Calibri" pitchFamily="34" charset="0"/>
              <a:buAutoNum type="alphaUcPeriod"/>
            </a:pPr>
            <a:r>
              <a:rPr lang="en-US" smtClean="0"/>
              <a:t>Both A and B</a:t>
            </a:r>
          </a:p>
          <a:p>
            <a:endParaRPr lang="en-US" smtClean="0"/>
          </a:p>
        </p:txBody>
      </p:sp>
      <p:sp>
        <p:nvSpPr>
          <p:cNvPr id="809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F9DD8158-D7B9-446F-AD7C-7E53D8D3B6E9}" type="slidenum">
              <a:rPr lang="en-US" sz="1400" smtClean="0">
                <a:latin typeface="Arial" charset="0"/>
              </a:rPr>
              <a:pPr/>
              <a:t>94</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algn="l"/>
            <a:r>
              <a:rPr lang="en-US" sz="3200" smtClean="0"/>
              <a:t>30. If you have calculated the feed rate for a solution as if it’s 100% pure; but, your solution is 15% sodium hypochlorite, what value are you dividing by:</a:t>
            </a:r>
          </a:p>
        </p:txBody>
      </p:sp>
      <p:sp>
        <p:nvSpPr>
          <p:cNvPr id="3" name="Content Placeholder 2"/>
          <p:cNvSpPr>
            <a:spLocks noGrp="1"/>
          </p:cNvSpPr>
          <p:nvPr>
            <p:ph idx="1"/>
          </p:nvPr>
        </p:nvSpPr>
        <p:spPr/>
        <p:txBody>
          <a:bodyPr rtlCol="0">
            <a:normAutofit/>
          </a:bodyPr>
          <a:lstStyle/>
          <a:p>
            <a:pPr marL="336550" lvl="1" indent="0" fontAlgn="auto">
              <a:spcAft>
                <a:spcPts val="0"/>
              </a:spcAft>
              <a:buFont typeface="Arial" pitchFamily="34" charset="0"/>
              <a:buNone/>
              <a:defRPr/>
            </a:pPr>
            <a:endParaRPr lang="en-US" dirty="0" smtClean="0"/>
          </a:p>
          <a:p>
            <a:pPr marL="850900" lvl="1" indent="-514350" fontAlgn="auto">
              <a:spcAft>
                <a:spcPts val="0"/>
              </a:spcAft>
              <a:buFont typeface="+mj-lt"/>
              <a:buAutoNum type="alphaUcPeriod"/>
              <a:defRPr/>
            </a:pPr>
            <a:r>
              <a:rPr lang="en-US" sz="3600" dirty="0" smtClean="0"/>
              <a:t>15</a:t>
            </a:r>
          </a:p>
          <a:p>
            <a:pPr marL="850900" lvl="1" indent="-514350" fontAlgn="auto">
              <a:spcAft>
                <a:spcPts val="0"/>
              </a:spcAft>
              <a:buFont typeface="+mj-lt"/>
              <a:buAutoNum type="alphaUcPeriod"/>
              <a:defRPr/>
            </a:pPr>
            <a:r>
              <a:rPr lang="en-US" sz="3600" dirty="0" smtClean="0"/>
              <a:t>1.5</a:t>
            </a:r>
          </a:p>
          <a:p>
            <a:pPr marL="850900" lvl="1" indent="-514350" fontAlgn="auto">
              <a:spcAft>
                <a:spcPts val="0"/>
              </a:spcAft>
              <a:buFont typeface="+mj-lt"/>
              <a:buAutoNum type="alphaUcPeriod"/>
              <a:defRPr/>
            </a:pPr>
            <a:r>
              <a:rPr lang="en-US" sz="3600" dirty="0" smtClean="0"/>
              <a:t>0.15</a:t>
            </a:r>
            <a:endParaRPr lang="en-US" dirty="0" smtClean="0"/>
          </a:p>
          <a:p>
            <a:pPr marL="850900" lvl="1" indent="-514350" fontAlgn="auto">
              <a:spcAft>
                <a:spcPts val="0"/>
              </a:spcAft>
              <a:buFont typeface="+mj-lt"/>
              <a:buAutoNum type="alphaUcPeriod"/>
              <a:defRPr/>
            </a:pPr>
            <a:r>
              <a:rPr lang="en-US" sz="3400" dirty="0" smtClean="0"/>
              <a:t>0.0015</a:t>
            </a:r>
          </a:p>
          <a:p>
            <a:pPr fontAlgn="auto">
              <a:spcAft>
                <a:spcPts val="0"/>
              </a:spcAft>
              <a:buFont typeface="Arial" pitchFamily="34" charset="0"/>
              <a:buChar char="•"/>
              <a:defRPr/>
            </a:pPr>
            <a:endParaRPr lang="en-US" dirty="0"/>
          </a:p>
        </p:txBody>
      </p:sp>
      <p:sp>
        <p:nvSpPr>
          <p:cNvPr id="819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6B3032D7-8AE2-491A-B20F-61922D6082F1}" type="slidenum">
              <a:rPr lang="en-US" sz="1400" smtClean="0">
                <a:latin typeface="Arial" charset="0"/>
              </a:rPr>
              <a:pPr/>
              <a:t>95</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algn="l"/>
            <a:r>
              <a:rPr lang="en-US" sz="3200" smtClean="0"/>
              <a:t>31. Name the units of measurement for the flow or volume when using:</a:t>
            </a:r>
            <a:br>
              <a:rPr lang="en-US" sz="3200" smtClean="0"/>
            </a:br>
            <a:r>
              <a:rPr lang="en-US" sz="3200" smtClean="0"/>
              <a:t>lbs/day = flow or volume X dosage X 8.34</a:t>
            </a:r>
          </a:p>
        </p:txBody>
      </p:sp>
      <p:sp>
        <p:nvSpPr>
          <p:cNvPr id="3" name="Content Placeholder 2"/>
          <p:cNvSpPr>
            <a:spLocks noGrp="1"/>
          </p:cNvSpPr>
          <p:nvPr>
            <p:ph idx="1"/>
          </p:nvPr>
        </p:nvSpPr>
        <p:spPr/>
        <p:txBody>
          <a:bodyPr/>
          <a:lstStyle/>
          <a:p>
            <a:pPr marL="850900" lvl="1" indent="-514350">
              <a:buFont typeface="Calibri" pitchFamily="34" charset="0"/>
              <a:buAutoNum type="alphaUcPeriod"/>
            </a:pPr>
            <a:r>
              <a:rPr lang="en-US" smtClean="0"/>
              <a:t>gpm or gallons  </a:t>
            </a:r>
          </a:p>
          <a:p>
            <a:pPr marL="850900" lvl="1" indent="-514350">
              <a:buFont typeface="Calibri" pitchFamily="34" charset="0"/>
              <a:buAutoNum type="alphaUcPeriod"/>
            </a:pPr>
            <a:r>
              <a:rPr lang="en-US" smtClean="0"/>
              <a:t>gpd or gallons </a:t>
            </a:r>
          </a:p>
          <a:p>
            <a:pPr marL="850900" lvl="1" indent="-514350">
              <a:buFont typeface="Calibri" pitchFamily="34" charset="0"/>
              <a:buAutoNum type="alphaUcPeriod"/>
            </a:pPr>
            <a:r>
              <a:rPr lang="en-US" smtClean="0"/>
              <a:t>MGD or MG</a:t>
            </a:r>
          </a:p>
          <a:p>
            <a:pPr marL="850900" lvl="1" indent="-514350">
              <a:buFont typeface="Calibri" pitchFamily="34" charset="0"/>
              <a:buAutoNum type="alphaUcPeriod"/>
            </a:pPr>
            <a:r>
              <a:rPr lang="en-US" smtClean="0"/>
              <a:t>All of the above units can be used</a:t>
            </a:r>
          </a:p>
          <a:p>
            <a:pPr marL="850900" lvl="1" indent="-514350">
              <a:buFont typeface="Wingdings" pitchFamily="2" charset="2"/>
              <a:buNone/>
            </a:pPr>
            <a:endParaRPr lang="en-US" smtClean="0"/>
          </a:p>
          <a:p>
            <a:endParaRPr lang="en-US" smtClean="0"/>
          </a:p>
        </p:txBody>
      </p:sp>
      <p:sp>
        <p:nvSpPr>
          <p:cNvPr id="8294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965FD8F3-7D9B-4B25-A507-E57F74556CD4}" type="slidenum">
              <a:rPr lang="en-US" sz="1400" smtClean="0">
                <a:latin typeface="Arial" charset="0"/>
              </a:rPr>
              <a:pPr/>
              <a:t>96</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pPr algn="l"/>
            <a:r>
              <a:rPr lang="en-US" sz="3200" smtClean="0"/>
              <a:t>32. Uses of hypochlorite include:</a:t>
            </a:r>
          </a:p>
        </p:txBody>
      </p:sp>
      <p:sp>
        <p:nvSpPr>
          <p:cNvPr id="3" name="Content Placeholder 2"/>
          <p:cNvSpPr>
            <a:spLocks noGrp="1"/>
          </p:cNvSpPr>
          <p:nvPr>
            <p:ph idx="1"/>
          </p:nvPr>
        </p:nvSpPr>
        <p:spPr/>
        <p:txBody>
          <a:bodyPr/>
          <a:lstStyle/>
          <a:p>
            <a:pPr marL="850900" lvl="1" indent="-514350">
              <a:buFont typeface="Calibri" pitchFamily="34" charset="0"/>
              <a:buAutoNum type="alphaUcPeriod"/>
            </a:pPr>
            <a:r>
              <a:rPr lang="en-US" sz="3200" smtClean="0"/>
              <a:t>Oxidation</a:t>
            </a:r>
          </a:p>
          <a:p>
            <a:pPr marL="850900" lvl="1" indent="-514350">
              <a:buFont typeface="Calibri" pitchFamily="34" charset="0"/>
              <a:buAutoNum type="alphaUcPeriod"/>
            </a:pPr>
            <a:r>
              <a:rPr lang="en-US" sz="3200" smtClean="0"/>
              <a:t>Taste and Odor Control</a:t>
            </a:r>
          </a:p>
          <a:p>
            <a:pPr marL="850900" lvl="1" indent="-514350">
              <a:buFont typeface="Calibri" pitchFamily="34" charset="0"/>
              <a:buAutoNum type="alphaUcPeriod"/>
            </a:pPr>
            <a:r>
              <a:rPr lang="en-US" sz="3200" smtClean="0"/>
              <a:t>Both A and B</a:t>
            </a:r>
          </a:p>
          <a:p>
            <a:pPr marL="850900" lvl="1" indent="-514350">
              <a:buFont typeface="Calibri" pitchFamily="34" charset="0"/>
              <a:buAutoNum type="alphaUcPeriod"/>
            </a:pPr>
            <a:r>
              <a:rPr lang="en-US" sz="3200" smtClean="0"/>
              <a:t>None of the above</a:t>
            </a:r>
          </a:p>
          <a:p>
            <a:pPr marL="850900" lvl="1" indent="-514350">
              <a:buFont typeface="Wingdings" pitchFamily="2" charset="2"/>
              <a:buNone/>
            </a:pPr>
            <a:endParaRPr lang="en-US" smtClean="0"/>
          </a:p>
          <a:p>
            <a:endParaRPr lang="en-US" smtClean="0"/>
          </a:p>
        </p:txBody>
      </p:sp>
      <p:sp>
        <p:nvSpPr>
          <p:cNvPr id="8397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7845115C-3F98-4D71-B771-BAE5FBD84064}" type="slidenum">
              <a:rPr lang="en-US" sz="1400" smtClean="0">
                <a:latin typeface="Arial" charset="0"/>
              </a:rPr>
              <a:pPr/>
              <a:t>97</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pPr algn="l"/>
            <a:r>
              <a:rPr lang="en-US" sz="3200" smtClean="0"/>
              <a:t>33. The ___________the concentration of sodium hypochlorite, the faster the rate of deterioration:</a:t>
            </a:r>
          </a:p>
        </p:txBody>
      </p:sp>
      <p:sp>
        <p:nvSpPr>
          <p:cNvPr id="83971" name="Content Placeholder 2"/>
          <p:cNvSpPr>
            <a:spLocks noGrp="1"/>
          </p:cNvSpPr>
          <p:nvPr>
            <p:ph idx="1"/>
          </p:nvPr>
        </p:nvSpPr>
        <p:spPr/>
        <p:txBody>
          <a:bodyPr/>
          <a:lstStyle/>
          <a:p>
            <a:pPr marL="850900" lvl="1" indent="-514350">
              <a:buFont typeface="Calibri" pitchFamily="34" charset="0"/>
              <a:buAutoNum type="alphaUcPeriod"/>
            </a:pPr>
            <a:r>
              <a:rPr lang="en-US" smtClean="0"/>
              <a:t>Lower</a:t>
            </a:r>
          </a:p>
          <a:p>
            <a:pPr marL="850900" lvl="1" indent="-514350">
              <a:buFont typeface="Calibri" pitchFamily="34" charset="0"/>
              <a:buAutoNum type="alphaUcPeriod"/>
            </a:pPr>
            <a:r>
              <a:rPr lang="en-US" smtClean="0"/>
              <a:t>Higher</a:t>
            </a:r>
          </a:p>
          <a:p>
            <a:pPr marL="0" indent="0">
              <a:buFont typeface="Arial" charset="0"/>
              <a:buNone/>
            </a:pPr>
            <a:endParaRPr lang="en-US" smtClean="0"/>
          </a:p>
        </p:txBody>
      </p:sp>
      <p:sp>
        <p:nvSpPr>
          <p:cNvPr id="8499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4C4A9DBE-4234-4B0B-888D-8E5F78D8B46B}" type="slidenum">
              <a:rPr lang="en-US" sz="1400" smtClean="0">
                <a:latin typeface="Arial" charset="0"/>
              </a:rPr>
              <a:pPr/>
              <a:t>98</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83971">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pPr algn="l"/>
            <a:r>
              <a:rPr lang="en-US" sz="3200" smtClean="0"/>
              <a:t>34. Hypochlorite solutions which release oxygen gas as the solution decomposes:</a:t>
            </a:r>
          </a:p>
        </p:txBody>
      </p:sp>
      <p:sp>
        <p:nvSpPr>
          <p:cNvPr id="3" name="Content Placeholder 2"/>
          <p:cNvSpPr>
            <a:spLocks noGrp="1"/>
          </p:cNvSpPr>
          <p:nvPr>
            <p:ph idx="1"/>
          </p:nvPr>
        </p:nvSpPr>
        <p:spPr/>
        <p:txBody>
          <a:bodyPr/>
          <a:lstStyle/>
          <a:p>
            <a:pPr marL="850900" lvl="1" indent="-514350">
              <a:buFont typeface="Calibri" pitchFamily="34" charset="0"/>
              <a:buAutoNum type="alphaUcPeriod"/>
            </a:pPr>
            <a:r>
              <a:rPr lang="en-US" smtClean="0"/>
              <a:t>Sodium Hypochlorite</a:t>
            </a:r>
          </a:p>
          <a:p>
            <a:pPr marL="850900" lvl="1" indent="-514350">
              <a:buFont typeface="Calibri" pitchFamily="34" charset="0"/>
              <a:buAutoNum type="alphaUcPeriod"/>
            </a:pPr>
            <a:r>
              <a:rPr lang="en-US" smtClean="0"/>
              <a:t>Calcium Hypochlorite</a:t>
            </a:r>
          </a:p>
          <a:p>
            <a:pPr marL="850900" lvl="1" indent="-514350">
              <a:buFont typeface="Calibri" pitchFamily="34" charset="0"/>
              <a:buAutoNum type="alphaUcPeriod"/>
            </a:pPr>
            <a:r>
              <a:rPr lang="en-US" smtClean="0"/>
              <a:t>Both a and b</a:t>
            </a:r>
          </a:p>
          <a:p>
            <a:pPr marL="850900" lvl="1" indent="-514350">
              <a:buFont typeface="Calibri" pitchFamily="34" charset="0"/>
              <a:buAutoNum type="alphaUcPeriod"/>
            </a:pPr>
            <a:r>
              <a:rPr lang="en-US" smtClean="0"/>
              <a:t>Neither a or b</a:t>
            </a:r>
          </a:p>
          <a:p>
            <a:endParaRPr lang="en-US" smtClean="0"/>
          </a:p>
        </p:txBody>
      </p:sp>
      <p:sp>
        <p:nvSpPr>
          <p:cNvPr id="8602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874113CB-AF0E-41C8-959C-304471424D03}" type="slidenum">
              <a:rPr lang="en-US" sz="1400" smtClean="0">
                <a:latin typeface="Arial" charset="0"/>
              </a:rPr>
              <a:pPr/>
              <a:t>99</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ARTICULATE_PROJECT_OPEN" val="0"/>
  <p:tag name="MMPROD_UIDATA" val="&lt;database version=&quot;7.0&quot;&gt;&lt;object type=&quot;1&quot; unique_id=&quot;10001&quot;&gt;&lt;object type=&quot;2&quot; unique_id=&quot;10002&quot;&gt;&lt;object type=&quot;3&quot; unique_id=&quot;10004&quot;&gt;&lt;property id=&quot;20148&quot; value=&quot;5&quot;/&gt;&lt;property id=&quot;20300&quot; value=&quot;Slide 2 - &amp;quot;Unit 1 –Background and Properties&amp;quot;&quot;/&gt;&lt;property id=&quot;20307&quot; value=&quot;267&quot;/&gt;&lt;/object&gt;&lt;object type=&quot;3&quot; unique_id=&quot;10019&quot;&gt;&lt;property id=&quot;20148&quot; value=&quot;5&quot;/&gt;&lt;property id=&quot;20300&quot; value=&quot;Slide 16 - &amp;quot;Unit 2 - Chemical Handling, Storage and Safety&amp;quot;&quot;/&gt;&lt;property id=&quot;20307&quot; value=&quot;271&quot;/&gt;&lt;/object&gt;&lt;object type=&quot;3&quot; unique_id=&quot;10028&quot;&gt;&lt;property id=&quot;20148&quot; value=&quot;5&quot;/&gt;&lt;property id=&quot;20300&quot; value=&quot;Slide 35 - &amp;quot;Unit 4 –Chemical Feed&amp;quot;&quot;/&gt;&lt;property id=&quot;20307&quot; value=&quot;278&quot;/&gt;&lt;/object&gt;&lt;object type=&quot;3&quot; unique_id=&quot;10029&quot;&gt;&lt;property id=&quot;20148&quot; value=&quot;5&quot;/&gt;&lt;property id=&quot;20300&quot; value=&quot;Slide 36 - &amp;quot;Unit 4 –Chemical Feed&amp;quot;&quot;/&gt;&lt;property id=&quot;20307&quot; value=&quot;279&quot;/&gt;&lt;/object&gt;&lt;object type=&quot;3&quot; unique_id=&quot;10037&quot;&gt;&lt;property id=&quot;20148&quot; value=&quot;5&quot;/&gt;&lt;property id=&quot;20300&quot; value=&quot;Slide 37 - &amp;quot;Breakpoint Chlorination&amp;quot;&quot;/&gt;&lt;property id=&quot;20307&quot; value=&quot;286&quot;/&gt;&lt;/object&gt;&lt;object type=&quot;3&quot; unique_id=&quot;10038&quot;&gt;&lt;property id=&quot;20148&quot; value=&quot;5&quot;/&gt;&lt;property id=&quot;20300&quot; value=&quot;Slide 38 - &amp;quot;Typical Bulk Sodium Hypochlorite Feed System Schematic &amp;quot;&quot;/&gt;&lt;property id=&quot;20307&quot; value=&quot;284&quot;/&gt;&lt;/object&gt;&lt;object type=&quot;3&quot; unique_id=&quot;10039&quot;&gt;&lt;property id=&quot;20148&quot; value=&quot;5&quot;/&gt;&lt;property id=&quot;20300&quot; value=&quot;Slide 39 - &amp;quot;Typical Sodium Hypochlorite Drum Feed System &amp;quot;&quot;/&gt;&lt;property id=&quot;20307&quot; value=&quot;285&quot;/&gt;&lt;/object&gt;&lt;object type=&quot;3&quot; unique_id=&quot;10040&quot;&gt;&lt;property id=&quot;20148&quot; value=&quot;5&quot;/&gt;&lt;property id=&quot;20300&quot; value=&quot;Slide 40 - &amp;quot;Hypochlorite Feed Equipment&amp;quot;&quot;/&gt;&lt;property id=&quot;20307&quot; value=&quot;310&quot;/&gt;&lt;/object&gt;&lt;object type=&quot;3&quot; unique_id=&quot;10041&quot;&gt;&lt;property id=&quot;20148&quot; value=&quot;5&quot;/&gt;&lt;property id=&quot;20300&quot; value=&quot;Slide 41 - &amp;quot;Typical Calcium Hypo Drum Feed System Schematic &amp;quot;&quot;/&gt;&lt;property id=&quot;20307&quot; value=&quot;283&quot;/&gt;&lt;/object&gt;&lt;object type=&quot;3&quot; unique_id=&quot;10042&quot;&gt;&lt;property id=&quot;20148&quot; value=&quot;5&quot;/&gt;&lt;property id=&quot;20300&quot; value=&quot;Slide 42 - &amp;quot;On-Site Hypochlorite Generation Process&amp;quot;&quot;/&gt;&lt;property id=&quot;20307&quot; value=&quot;277&quot;/&gt;&lt;/object&gt;&lt;object type=&quot;3&quot; unique_id=&quot;10507&quot;&gt;&lt;property id=&quot;20148&quot; value=&quot;5&quot;/&gt;&lt;property id=&quot;20300&quot; value=&quot;Slide 5 - &amp;quot;Chemistry of Hypo&amp;quot;&quot;/&gt;&lt;property id=&quot;20307&quot; value=&quot;315&quot;/&gt;&lt;/object&gt;&lt;object type=&quot;3&quot; unique_id=&quot;10672&quot;&gt;&lt;property id=&quot;20148&quot; value=&quot;5&quot;/&gt;&lt;property id=&quot;20300&quot; value=&quot;Slide 7 - &amp;quot;Chlorine and Temperature&amp;quot;&quot;/&gt;&lt;property id=&quot;20307&quot; value=&quot;316&quot;/&gt;&lt;/object&gt;&lt;object type=&quot;3&quot; unique_id=&quot;10673&quot;&gt;&lt;property id=&quot;20148&quot; value=&quot;5&quot;/&gt;&lt;property id=&quot;20300&quot; value=&quot;Slide 6 - &amp;quot;Chlorine and pH&amp;quot;&quot;/&gt;&lt;property id=&quot;20307&quot; value=&quot;317&quot;/&gt;&lt;/object&gt;&lt;object type=&quot;3&quot; unique_id=&quot;10863&quot;&gt;&lt;property id=&quot;20148&quot; value=&quot;5&quot;/&gt;&lt;property id=&quot;20300&quot; value=&quot;Slide 11 - &amp;quot;Unit 1 Exercise &amp;#x0D;&amp;#x0A;&amp;quot;&quot;/&gt;&lt;property id=&quot;20307&quot; value=&quot;320&quot;/&gt;&lt;/object&gt;&lt;object type=&quot;3&quot; unique_id=&quot;10864&quot;&gt;&lt;property id=&quot;20148&quot; value=&quot;5&quot;/&gt;&lt;property id=&quot;20300&quot; value=&quot;Slide 12 - &amp;quot;Unit 1 Exercise &amp;#x0D;&amp;#x0A;&amp;quot;&quot;/&gt;&lt;property id=&quot;20307&quot; value=&quot;321&quot;/&gt;&lt;/object&gt;&lt;object type=&quot;3&quot; unique_id=&quot;10995&quot;&gt;&lt;property id=&quot;20148&quot; value=&quot;5&quot;/&gt;&lt;property id=&quot;20300&quot; value=&quot;Slide 13 - &amp;quot;Unit 1 Exercise &amp;#x0D;&amp;#x0A;&amp;quot;&quot;/&gt;&lt;property id=&quot;20307&quot; value=&quot;322&quot;/&gt;&lt;/object&gt;&lt;object type=&quot;3&quot; unique_id=&quot;10996&quot;&gt;&lt;property id=&quot;20148&quot; value=&quot;5&quot;/&gt;&lt;property id=&quot;20300&quot; value=&quot;Slide 14 - &amp;quot;Unit 1 Exercise &amp;#x0D;&amp;#x0A;&amp;quot;&quot;/&gt;&lt;property id=&quot;20307&quot; value=&quot;323&quot;/&gt;&lt;/object&gt;&lt;object type=&quot;3&quot; unique_id=&quot;11026&quot;&gt;&lt;property id=&quot;20148&quot; value=&quot;5&quot;/&gt;&lt;property id=&quot;20300&quot; value=&quot;Slide 15 - &amp;quot;Unit 1 Exercise &amp;#x0D;&amp;#x0A;&amp;quot;&quot;/&gt;&lt;property id=&quot;20307&quot; value=&quot;324&quot;/&gt;&lt;/object&gt;&lt;object type=&quot;3&quot; unique_id=&quot;11429&quot;&gt;&lt;property id=&quot;20148&quot; value=&quot;5&quot;/&gt;&lt;property id=&quot;20300&quot; value=&quot;Slide 21 - &amp;quot;Unit 2 Exercise&amp;quot;&quot;/&gt;&lt;property id=&quot;20307&quot; value=&quot;325&quot;/&gt;&lt;/object&gt;&lt;object type=&quot;3&quot; unique_id=&quot;11430&quot;&gt;&lt;property id=&quot;20148&quot; value=&quot;5&quot;/&gt;&lt;property id=&quot;20300&quot; value=&quot;Slide 22 - &amp;quot;Unit 2 Exercise&amp;quot;&quot;/&gt;&lt;property id=&quot;20307&quot; value=&quot;326&quot;/&gt;&lt;/object&gt;&lt;object type=&quot;3&quot; unique_id=&quot;11431&quot;&gt;&lt;property id=&quot;20148&quot; value=&quot;5&quot;/&gt;&lt;property id=&quot;20300&quot; value=&quot;Slide 23 - &amp;quot;Unit 2 Exercise&amp;quot;&quot;/&gt;&lt;property id=&quot;20307&quot; value=&quot;327&quot;/&gt;&lt;/object&gt;&lt;object type=&quot;3&quot; unique_id=&quot;11432&quot;&gt;&lt;property id=&quot;20148&quot; value=&quot;5&quot;/&gt;&lt;property id=&quot;20300&quot; value=&quot;Slide 24 - &amp;quot;Unit 2 Exercise&amp;quot;&quot;/&gt;&lt;property id=&quot;20307&quot; value=&quot;328&quot;/&gt;&lt;/object&gt;&lt;object type=&quot;3&quot; unique_id=&quot;11433&quot;&gt;&lt;property id=&quot;20148&quot; value=&quot;5&quot;/&gt;&lt;property id=&quot;20300&quot; value=&quot;Slide 25 - &amp;quot;Unit 2 Exercise&amp;quot;&quot;/&gt;&lt;property id=&quot;20307&quot; value=&quot;329&quot;/&gt;&lt;/object&gt;&lt;object type=&quot;3&quot; unique_id=&quot;11434&quot;&gt;&lt;property id=&quot;20148&quot; value=&quot;5&quot;/&gt;&lt;property id=&quot;20300&quot; value=&quot;Slide 26 - &amp;quot;Unit 3 – Math Principles and Process Control Calculations&amp;quot;&quot;/&gt;&lt;property id=&quot;20307&quot; value=&quot;330&quot;/&gt;&lt;/object&gt;&lt;object type=&quot;3&quot; unique_id=&quot;11435&quot;&gt;&lt;property id=&quot;20148&quot; value=&quot;5&quot;/&gt;&lt;property id=&quot;20300&quot; value=&quot;Slide 27 - &amp;quot;Unit 3 – Math Principles and Process Control Calculations&amp;quot;&quot;/&gt;&lt;property id=&quot;20307&quot; value=&quot;331&quot;/&gt;&lt;/object&gt;&lt;object type=&quot;3&quot; unique_id=&quot;11436&quot;&gt;&lt;property id=&quot;20148&quot; value=&quot;5&quot;/&gt;&lt;property id=&quot;20300&quot; value=&quot;Slide 31 - &amp;quot;Unit 3 Exercise &amp;quot;&quot;/&gt;&lt;property id=&quot;20307&quot; value=&quot;332&quot;/&gt;&lt;/object&gt;&lt;object type=&quot;3&quot; unique_id=&quot;11437&quot;&gt;&lt;property id=&quot;20148&quot; value=&quot;5&quot;/&gt;&lt;property id=&quot;20300&quot; value=&quot;Slide 32 - &amp;quot;Unit 3 Exercise &amp;quot;&quot;/&gt;&lt;property id=&quot;20307&quot; value=&quot;333&quot;/&gt;&lt;/object&gt;&lt;object type=&quot;3&quot; unique_id=&quot;11438&quot;&gt;&lt;property id=&quot;20148&quot; value=&quot;5&quot;/&gt;&lt;property id=&quot;20300&quot; value=&quot;Slide 33 - &amp;quot;Unit 3 Exercise &amp;quot;&quot;/&gt;&lt;property id=&quot;20307&quot; value=&quot;334&quot;/&gt;&lt;/object&gt;&lt;object type=&quot;3&quot; unique_id=&quot;12303&quot;&gt;&lt;property id=&quot;20148&quot; value=&quot;5&quot;/&gt;&lt;property id=&quot;20300&quot; value=&quot;Slide 28&quot;/&gt;&lt;property id=&quot;20307&quot; value=&quot;335&quot;/&gt;&lt;/object&gt;&lt;object type=&quot;3&quot; unique_id=&quot;12304&quot;&gt;&lt;property id=&quot;20148&quot; value=&quot;5&quot;/&gt;&lt;property id=&quot;20300&quot; value=&quot;Slide 29&quot;/&gt;&lt;property id=&quot;20307&quot; value=&quot;336&quot;/&gt;&lt;/object&gt;&lt;object type=&quot;3&quot; unique_id=&quot;12305&quot;&gt;&lt;property id=&quot;20148&quot; value=&quot;5&quot;/&gt;&lt;property id=&quot;20300&quot; value=&quot;Slide 34 - &amp;quot;Unit 3 Exercise &amp;quot;&quot;/&gt;&lt;property id=&quot;20307&quot; value=&quot;343&quot;/&gt;&lt;/object&gt;&lt;object type=&quot;3&quot; unique_id=&quot;12306&quot;&gt;&lt;property id=&quot;20148&quot; value=&quot;5&quot;/&gt;&lt;property id=&quot;20300&quot; value=&quot;Slide 44 - &amp;quot;Unit 4 Exercise&amp;quot;&quot;/&gt;&lt;property id=&quot;20307&quot; value=&quot;344&quot;/&gt;&lt;/object&gt;&lt;object type=&quot;3&quot; unique_id=&quot;12307&quot;&gt;&lt;property id=&quot;20148&quot; value=&quot;5&quot;/&gt;&lt;property id=&quot;20300&quot; value=&quot;Slide 46 - &amp;quot;Unit 4 Exercise&amp;quot;&quot;/&gt;&lt;property id=&quot;20307&quot; value=&quot;345&quot;/&gt;&lt;/object&gt;&lt;object type=&quot;3&quot; unique_id=&quot;12308&quot;&gt;&lt;property id=&quot;20148&quot; value=&quot;5&quot;/&gt;&lt;property id=&quot;20300&quot; value=&quot;Slide 47 - &amp;quot;Unit 4 Exercise&amp;quot;&quot;/&gt;&lt;property id=&quot;20307&quot; value=&quot;346&quot;/&gt;&lt;/object&gt;&lt;object type=&quot;3&quot; unique_id=&quot;12309&quot;&gt;&lt;property id=&quot;20148&quot; value=&quot;5&quot;/&gt;&lt;property id=&quot;20300&quot; value=&quot;Slide 48 - &amp;quot;Unit 4 Exercise&amp;quot;&quot;/&gt;&lt;property id=&quot;20307&quot; value=&quot;347&quot;/&gt;&lt;/object&gt;&lt;object type=&quot;3&quot; unique_id=&quot;12310&quot;&gt;&lt;property id=&quot;20148&quot; value=&quot;5&quot;/&gt;&lt;property id=&quot;20300&quot; value=&quot;Slide 49 - &amp;quot;Unit 4 Exercise&amp;quot;&quot;/&gt;&lt;property id=&quot;20307&quot; value=&quot;348&quot;/&gt;&lt;/object&gt;&lt;object type=&quot;3&quot; unique_id=&quot;12311&quot;&gt;&lt;property id=&quot;20148&quot; value=&quot;5&quot;/&gt;&lt;property id=&quot;20300&quot; value=&quot;Slide 50 - &amp;quot;Unit 4 Exercise&amp;quot;&quot;/&gt;&lt;property id=&quot;20307&quot; value=&quot;349&quot;/&gt;&lt;/object&gt;&lt;object type=&quot;3&quot; unique_id=&quot;12533&quot;&gt;&lt;property id=&quot;20148&quot; value=&quot;5&quot;/&gt;&lt;property id=&quot;20300&quot; value=&quot;Slide 45 - &amp;quot;Unit 4 Exercise&amp;quot;&quot;/&gt;&lt;property id=&quot;20307&quot; value=&quot;350&quot;/&gt;&lt;/object&gt;&lt;object type=&quot;3&quot; unique_id=&quot;12760&quot;&gt;&lt;property id=&quot;20148&quot; value=&quot;5&quot;/&gt;&lt;property id=&quot;20300&quot; value=&quot;Slide 10 - &amp;quot;Key Points&amp;quot;&quot;/&gt;&lt;property id=&quot;20307&quot; value=&quot;351&quot;/&gt;&lt;/object&gt;&lt;object type=&quot;3&quot; unique_id=&quot;12761&quot;&gt;&lt;property id=&quot;20148&quot; value=&quot;5&quot;/&gt;&lt;property id=&quot;20300&quot; value=&quot;Slide 20 - &amp;quot;Key Points&amp;quot;&quot;/&gt;&lt;property id=&quot;20307&quot; value=&quot;352&quot;/&gt;&lt;/object&gt;&lt;object type=&quot;3&quot; unique_id=&quot;12762&quot;&gt;&lt;property id=&quot;20148&quot; value=&quot;5&quot;/&gt;&lt;property id=&quot;20300&quot; value=&quot;Slide 30 - &amp;quot;Key Points&amp;quot;&quot;/&gt;&lt;property id=&quot;20307&quot; value=&quot;353&quot;/&gt;&lt;/object&gt;&lt;object type=&quot;3&quot; unique_id=&quot;12763&quot;&gt;&lt;property id=&quot;20148&quot; value=&quot;5&quot;/&gt;&lt;property id=&quot;20300&quot; value=&quot;Slide 43 - &amp;quot;Key Points&amp;quot;&quot;/&gt;&lt;property id=&quot;20307&quot; value=&quot;354&quot;/&gt;&lt;/object&gt;&lt;object type=&quot;3&quot; unique_id=&quot;15264&quot;&gt;&lt;property id=&quot;20148&quot; value=&quot;5&quot;/&gt;&lt;property id=&quot;20300&quot; value=&quot;Slide 52 - &amp;quot;1. The effectiveness of chlorine______ as the pH increases.&amp;quot;&quot;/&gt;&lt;property id=&quot;20307&quot; value=&quot;355&quot;/&gt;&lt;/object&gt;&lt;object type=&quot;3&quot; unique_id=&quot;15265&quot;&gt;&lt;property id=&quot;20148&quot; value=&quot;5&quot;/&gt;&lt;property id=&quot;20300&quot; value=&quot;Slide 53 - &amp;quot;2. Calcium Hypochlorite available chlorine content:&amp;quot;&quot;/&gt;&lt;property id=&quot;20307&quot; value=&quot;356&quot;/&gt;&lt;/object&gt;&lt;object type=&quot;3&quot; unique_id=&quot;15266&quot;&gt;&lt;property id=&quot;20148&quot; value=&quot;5&quot;/&gt;&lt;property id=&quot;20300&quot; value=&quot;Slide 54 - &amp;quot;3. Chlorine existing in water as hypochlorous acid and hypochlorite ions:&amp;quot;&quot;/&gt;&lt;property id=&quot;20307&quot; value=&quot;357&quot;/&gt;&lt;/object&gt;&lt;object type=&quot;3&quot; unique_id=&quot;15267&quot;&gt;&lt;property id=&quot;20148&quot; value=&quot;5&quot;/&gt;&lt;property id=&quot;20300&quot; value=&quot;Slide 55 - &amp;quot;4. In 24 hours, 4.2 gallons of 12% hypochlorite solution is fed.  How much (in gallons) would you have to use if t&quot;/&gt;&lt;property id=&quot;20307&quot; value=&quot;358&quot;/&gt;&lt;/object&gt;&lt;object type=&quot;3&quot; unique_id=&quot;15268&quot;&gt;&lt;property id=&quot;20148&quot; value=&quot;5&quot;/&gt;&lt;property id=&quot;20300&quot; value=&quot;Slide 56 - &amp;quot;5. Uses of hypochlorite’s include:&amp;quot;&quot;/&gt;&lt;property id=&quot;20307&quot; value=&quot;359&quot;/&gt;&lt;/object&gt;&lt;object type=&quot;3&quot; unique_id=&quot;15269&quot;&gt;&lt;property id=&quot;20148&quot; value=&quot;5&quot;/&gt;&lt;property id=&quot;20300&quot; value=&quot;Slide 57 - &amp;quot;6. Hypochlorite should be kept separate from:&amp;quot;&quot;/&gt;&lt;property id=&quot;20307&quot; value=&quot;360&quot;/&gt;&lt;/object&gt;&lt;object type=&quot;3&quot; unique_id=&quot;15270&quot;&gt;&lt;property id=&quot;20148&quot; value=&quot;5&quot;/&gt;&lt;property id=&quot;20300&quot; value=&quot;Slide 58 - &amp;quot;7. A tank holds 575,000 gallons of water.  If the tank is ¾ full, how much water is in the tank?&amp;quot;&quot;/&gt;&lt;property id=&quot;20307&quot; value=&quot;361&quot;/&gt;&lt;/object&gt;&lt;object type=&quot;3&quot; unique_id=&quot;15271&quot;&gt;&lt;property id=&quot;20148&quot; value=&quot;5&quot;/&gt;&lt;property id=&quot;20300&quot; value=&quot;Slide 59 - &amp;quot;8. The stability of hypochlorite solutions is greatly affected by:&amp;quot;&quot;/&gt;&lt;property id=&quot;20307&quot; value=&quot;362&quot;/&gt;&lt;/object&gt;&lt;object type=&quot;3&quot; unique_id=&quot;15272&quot;&gt;&lt;property id=&quot;20148&quot; value=&quot;5&quot;/&gt;&lt;property id=&quot;20300&quot; value=&quot;Slide 60 - &amp;quot;9. The material safety data sheet for calcium hypochlorite might indicate:&amp;quot;&quot;/&gt;&lt;property id=&quot;20307&quot; value=&quot;363&quot;/&gt;&lt;/object&gt;&lt;object type=&quot;3&quot; unique_id=&quot;15273&quot;&gt;&lt;property id=&quot;20148&quot; value=&quot;5&quot;/&gt;&lt;property id=&quot;20300&quot; value=&quot;Slide 61 - &amp;quot;10. Minimum free, combined or chlorine dioxide residual at the entry point of a surface water system may not be le&quot;/&gt;&lt;property id=&quot;20307&quot; value=&quot;364&quot;/&gt;&lt;/object&gt;&lt;object type=&quot;3&quot; unique_id=&quot;15274&quot;&gt;&lt;property id=&quot;20148&quot; value=&quot;5&quot;/&gt;&lt;property id=&quot;20300&quot; value=&quot;Slide 62 - &amp;quot;11. Minimum free chlorine residual at the entry point of a ground water system may not be less than ___________or &quot;/&gt;&lt;property id=&quot;20307&quot; value=&quot;365&quot;/&gt;&lt;/object&gt;&lt;object type=&quot;3&quot; unique_id=&quot;15275&quot;&gt;&lt;property id=&quot;20148&quot; value=&quot;5&quot;/&gt;&lt;property id=&quot;20300&quot; value=&quot;Slide 63 - &amp;quot;12. Appropriate protective clothing when working with hypochlorite’s includes:&amp;quot;&quot;/&gt;&lt;property id=&quot;20307&quot; value=&quot;366&quot;/&gt;&lt;/object&gt;&lt;object type=&quot;3&quot; unique_id=&quot;15276&quot;&gt;&lt;property id=&quot;20148&quot; value=&quot;5&quot;/&gt;&lt;property id=&quot;20300&quot; value=&quot;Slide 64 - &amp;quot;13. The addition of chlorine until all chlorine demand has been satisfied:&amp;quot;&quot;/&gt;&lt;property id=&quot;20307&quot; value=&quot;367&quot;/&gt;&lt;/object&gt;&lt;object type=&quot;3&quot; unique_id=&quot;15277&quot;&gt;&lt;property id=&quot;20148&quot; value=&quot;5&quot;/&gt;&lt;property id=&quot;20300&quot; value=&quot;Slide 65 - &amp;quot;14. A material safety data sheet contains detailed assessment of:&amp;quot;&quot;/&gt;&lt;property id=&quot;20307&quot; value=&quot;368&quot;/&gt;&lt;/object&gt;&lt;object type=&quot;3&quot; unique_id=&quot;15278&quot;&gt;&lt;property id=&quot;20148&quot; value=&quot;5&quot;/&gt;&lt;property id=&quot;20300&quot; value=&quot;Slide 66 - &amp;quot;15. When calculating a CT value, what units are used in the detention time calculation?&amp;quot;&quot;/&gt;&lt;property id=&quot;20307&quot; value=&quot;369&quot;/&gt;&lt;/object&gt;&lt;object type=&quot;3&quot; unique_id=&quot;15279&quot;&gt;&lt;property id=&quot;20148&quot; value=&quot;5&quot;/&gt;&lt;property id=&quot;20300&quot; value=&quot;Slide 67 - &amp;quot;16. A system is switching from gas chlorine to sodium hypochlorite.  They typically use about 37 pounds of gas chl&quot;/&gt;&lt;property id=&quot;20307&quot; value=&quot;370&quot;/&gt;&lt;/object&gt;&lt;object type=&quot;3&quot; unique_id=&quot;15280&quot;&gt;&lt;property id=&quot;20148&quot; value=&quot;5&quot;/&gt;&lt;property id=&quot;20300&quot; value=&quot;Slide 68 - &amp;quot;17. The effectiveness of chlorine _____as the temperature increases.&amp;quot;&quot;/&gt;&lt;property id=&quot;20307&quot; value=&quot;371&quot;/&gt;&lt;/object&gt;&lt;object type=&quot;3&quot; unique_id=&quot;15281&quot;&gt;&lt;property id=&quot;20148&quot; value=&quot;5&quot;/&gt;&lt;property id=&quot;20300&quot; value=&quot;Slide 69 - &amp;quot;18. The Maximum Residual disinfectant level (MRDL) for chlorine is set at:&amp;quot;&quot;/&gt;&lt;property id=&quot;20307&quot; value=&quot;372&quot;/&gt;&lt;/object&gt;&lt;object type=&quot;3&quot; unique_id=&quot;15282&quot;&gt;&lt;property id=&quot;20148&quot; value=&quot;5&quot;/&gt;&lt;property id=&quot;20300&quot; value=&quot;Slide 70 - &amp;quot;19. A change in water temperature impacts chlorine residual by:&amp;quot;&quot;/&gt;&lt;property id=&quot;20307&quot; value=&quot;373&quot;/&gt;&lt;/object&gt;&lt;object type=&quot;3&quot; unique_id=&quot;15283&quot;&gt;&lt;property id=&quot;20148&quot; value=&quot;5&quot;/&gt;&lt;property id=&quot;20300&quot; value=&quot;Slide 71 - &amp;quot;20. Which residual has the highest disinfecting ability:&amp;quot;&quot;/&gt;&lt;property id=&quot;20307&quot; value=&quot;374&quot;/&gt;&lt;/object&gt;&lt;object type=&quot;3&quot; unique_id=&quot;15284&quot;&gt;&lt;property id=&quot;20148&quot; value=&quot;5&quot;/&gt;&lt;property id=&quot;20300&quot; value=&quot;Slide 72 - &amp;quot;21. 375 gpm is how many MGD?&amp;quot;&quot;/&gt;&lt;property id=&quot;20307&quot; value=&quot;375&quot;/&gt;&lt;/object&gt;&lt;object type=&quot;3&quot; unique_id=&quot;15285&quot;&gt;&lt;property id=&quot;20148&quot; value=&quot;5&quot;/&gt;&lt;property id=&quot;20300&quot; value=&quot;Slide 73 - &amp;quot;22. At breakpoint, further addition of chlorine will result in a:&amp;quot;&quot;/&gt;&lt;property id=&quot;20307&quot; value=&quot;376&quot;/&gt;&lt;/object&gt;&lt;object type=&quot;3&quot; unique_id=&quot;15286&quot;&gt;&lt;property id=&quot;20148&quot; value=&quot;5&quot;/&gt;&lt;property id=&quot;20300&quot; value=&quot;Slide 74 - &amp;quot;23. A free chlorine residual of 1.7 mg/L is measured at the end of the clearwell after 4 hours of detention time, &quot;/&gt;&lt;property id=&quot;20307&quot; value=&quot;377&quot;/&gt;&lt;/object&gt;&lt;object type=&quot;3&quot; unique_id=&quot;15287&quot;&gt;&lt;property id=&quot;20148&quot; value=&quot;5&quot;/&gt;&lt;property id=&quot;20300&quot; value=&quot;Slide 75 - &amp;quot;24. To determine chlorine feed rates:&amp;quot;&quot;/&gt;&lt;property id=&quot;20307&quot; value=&quot;378&quot;/&gt;&lt;/object&gt;&lt;object type=&quot;3&quot; unique_id=&quot;15288&quot;&gt;&lt;property id=&quot;20148&quot; value=&quot;5&quot;/&gt;&lt;property id=&quot;20300&quot; value=&quot;Slide 76 - &amp;quot;25. The chlorine demand of a water is 1.4 mg/L.  If the desired chlorine residual is 0.5 mg/L, what is the desired&quot;/&gt;&lt;property id=&quot;20307&quot; value=&quot;379&quot;/&gt;&lt;/object&gt;&lt;object type=&quot;3&quot; unique_id=&quot;15289&quot;&gt;&lt;property id=&quot;20148&quot; value=&quot;5&quot;/&gt;&lt;property id=&quot;20300&quot; value=&quot;Slide 77 - &amp;quot;26. The most stable solutions of sodium hypochlorite are:&amp;#x0D;&amp;#x0A;&amp;quot;&quot;/&gt;&lt;property id=&quot;20307&quot; value=&quot;380&quot;/&gt;&lt;/object&gt;&lt;object type=&quot;3&quot; unique_id=&quot;15290&quot;&gt;&lt;property id=&quot;20148&quot; value=&quot;5&quot;/&gt;&lt;property id=&quot;20300&quot; value=&quot;Slide 78 - &amp;quot;27. Normal operation of a hypochlorite feed system requires:&amp;quot;&quot;/&gt;&lt;property id=&quot;20307&quot; value=&quot;381&quot;/&gt;&lt;/object&gt;&lt;object type=&quot;3&quot; unique_id=&quot;15291&quot;&gt;&lt;property id=&quot;20148&quot; value=&quot;5&quot;/&gt;&lt;property id=&quot;20300&quot; value=&quot;Slide 79 - &amp;quot;28. How many  gallons of water are in a 700,000 gallon tank that is 2/3 full?  &amp;quot;&quot;/&gt;&lt;property id=&quot;20307&quot; value=&quot;382&quot;/&gt;&lt;/object&gt;&lt;object type=&quot;3&quot; unique_id=&quot;15292&quot;&gt;&lt;property id=&quot;20148&quot; value=&quot;5&quot;/&gt;&lt;property id=&quot;20300&quot; value=&quot;Slide 80 - &amp;quot;29. To develop a feed pump calibration curve, you need:&amp;quot;&quot;/&gt;&lt;property id=&quot;20307&quot; value=&quot;383&quot;/&gt;&lt;/object&gt;&lt;object type=&quot;3&quot; unique_id=&quot;15293&quot;&gt;&lt;property id=&quot;20148&quot; value=&quot;5&quot;/&gt;&lt;property id=&quot;20300&quot; value=&quot;Slide 81 - &amp;quot;30. If you have calculated the feed rate for a solution as if it’s 100% pure; but, your solution is 15% sodium hyp&quot;/&gt;&lt;property id=&quot;20307&quot; value=&quot;384&quot;/&gt;&lt;/object&gt;&lt;object type=&quot;3&quot; unique_id=&quot;15294&quot;&gt;&lt;property id=&quot;20148&quot; value=&quot;5&quot;/&gt;&lt;property id=&quot;20300&quot; value=&quot;Slide 82 - &amp;quot;31. Name the units of measurement for the flow or volume when using:&amp;#x0D;&amp;#x0A;lbs/day = flow or volume X dosage X 8.34&amp;quot;&quot;/&gt;&lt;property id=&quot;20307&quot; value=&quot;385&quot;/&gt;&lt;/object&gt;&lt;object type=&quot;3&quot; unique_id=&quot;15295&quot;&gt;&lt;property id=&quot;20148&quot; value=&quot;5&quot;/&gt;&lt;property id=&quot;20300&quot; value=&quot;Slide 83 - &amp;quot;32. Uses of hypochlorite include:&amp;quot;&quot;/&gt;&lt;property id=&quot;20307&quot; value=&quot;386&quot;/&gt;&lt;/object&gt;&lt;object type=&quot;3&quot; unique_id=&quot;15296&quot;&gt;&lt;property id=&quot;20148&quot; value=&quot;5&quot;/&gt;&lt;property id=&quot;20300&quot; value=&quot;Slide 84 - &amp;quot;33. The ___________the concentration of sodium hypochlorite, the faster the rate of deterioration:&amp;quot;&quot;/&gt;&lt;property id=&quot;20307&quot; value=&quot;387&quot;/&gt;&lt;/object&gt;&lt;object type=&quot;3&quot; unique_id=&quot;15297&quot;&gt;&lt;property id=&quot;20148&quot; value=&quot;5&quot;/&gt;&lt;property id=&quot;20300&quot; value=&quot;Slide 85 - &amp;quot;34. Hypochlorite solutions which release oxygen gas as the solution decomposes:&amp;quot;&quot;/&gt;&lt;property id=&quot;20307&quot; value=&quot;388&quot;/&gt;&lt;/object&gt;&lt;object type=&quot;3&quot; unique_id=&quot;15298&quot;&gt;&lt;property id=&quot;20148&quot; value=&quot;5&quot;/&gt;&lt;property id=&quot;20300&quot; value=&quot;Slide 86 - &amp;quot;35. The quantity or weight of chemical delivered from a feeder over a given period of time:&amp;quot;&quot;/&gt;&lt;property id=&quot;20307&quot; value=&quot;389&quot;/&gt;&lt;/object&gt;&lt;object type=&quot;3&quot; unique_id=&quot;15299&quot;&gt;&lt;property id=&quot;20148&quot; value=&quot;5&quot;/&gt;&lt;property id=&quot;20300&quot; value=&quot;Slide 87 - &amp;quot;36. You should not store sodium hypochlorite longer than_______ days since its strength decomposes in storage.&amp;quot;&quot;/&gt;&lt;property id=&quot;20307&quot; value=&quot;390&quot;/&gt;&lt;/object&gt;&lt;object type=&quot;3&quot; unique_id=&quot;15300&quot;&gt;&lt;property id=&quot;20148&quot; value=&quot;5&quot;/&gt;&lt;property id=&quot;20300&quot; value=&quot;Slide 88 - &amp;quot;37. In CT, the C refers to _________and the T refers to the______________&amp;quot;&quot;/&gt;&lt;property id=&quot;20307&quot; value=&quot;391&quot;/&gt;&lt;/object&gt;&lt;object type=&quot;3&quot; unique_id=&quot;15301&quot;&gt;&lt;property id=&quot;20148&quot; value=&quot;5&quot;/&gt;&lt;property id=&quot;20300&quot; value=&quot;Slide 89 - &amp;quot;38. If a plant feeds 36 pounds of gas chlorine each day, how many pounds does it feed during an 8 hour shift?&amp;quot;&quot;/&gt;&lt;property id=&quot;20307&quot; value=&quot;392&quot;/&gt;&lt;/object&gt;&lt;object type=&quot;3&quot; unique_id=&quot;15302&quot;&gt;&lt;property id=&quot;20148&quot; value=&quot;5&quot;/&gt;&lt;property id=&quot;20300&quot; value=&quot;Slide 90 - &amp;quot;39. The best reason to calibrate a chemical feed pump is to:&amp;quot;&quot;/&gt;&lt;property id=&quot;20307&quot; value=&quot;393&quot;/&gt;&lt;/object&gt;&lt;object type=&quot;3&quot; unique_id=&quot;15303&quot;&gt;&lt;property id=&quot;20148&quot; value=&quot;5&quot;/&gt;&lt;property id=&quot;20300&quot; value=&quot;Slide 91 - &amp;quot;40. In a ground water system, a minimum of ________ of contact time must be provided.&amp;quot;&quot;/&gt;&lt;property id=&quot;20307&quot; value=&quot;394&quot;/&gt;&lt;/object&gt;&lt;object type=&quot;3&quot; unique_id=&quot;15304&quot;&gt;&lt;property id=&quot;20148&quot; value=&quot;5&quot;/&gt;&lt;property id=&quot;20300&quot; value=&quot;Slide 92 - &amp;quot;41. General operation procedures for hypochlorite feed systems include:&amp;quot;&quot;/&gt;&lt;property id=&quot;20307&quot; value=&quot;395&quot;/&gt;&lt;/object&gt;&lt;object type=&quot;3&quot; unique_id=&quot;15305&quot;&gt;&lt;property id=&quot;20148&quot; value=&quot;5&quot;/&gt;&lt;property id=&quot;20300&quot; value=&quot;Slide 93 - &amp;quot;42. Drinking water systems can reduce THM formation by:&amp;quot;&quot;/&gt;&lt;property id=&quot;20307&quot; value=&quot;396&quot;/&gt;&lt;/object&gt;&lt;object type=&quot;3&quot; unique_id=&quot;15306&quot;&gt;&lt;property id=&quot;20148&quot; value=&quot;5&quot;/&gt;&lt;property id=&quot;20300&quot; value=&quot;Slide 94 - &amp;quot;43. A condition that occurs in a tank or basin when some of the water travels faster than the rest of the flowing &quot;/&gt;&lt;property id=&quot;20307&quot; value=&quot;397&quot;/&gt;&lt;/object&gt;&lt;object type=&quot;3&quot; unique_id=&quot;15307&quot;&gt;&lt;property id=&quot;20148&quot; value=&quot;5&quot;/&gt;&lt;property id=&quot;20300&quot; value=&quot;Slide 95 - &amp;quot;44. The ______________ _______________ determines how a chemical will be added to the water and could be expressed&quot;/&gt;&lt;property id=&quot;20307&quot; value=&quot;398&quot;/&gt;&lt;/object&gt;&lt;object type=&quot;3&quot; unique_id=&quot;15308&quot;&gt;&lt;property id=&quot;20148&quot; value=&quot;5&quot;/&gt;&lt;property id=&quot;20300&quot; value=&quot;Slide 96 - &amp;quot;45. 3 hours is how many minutes?&amp;quot;&quot;/&gt;&lt;property id=&quot;20307&quot; value=&quot;399&quot;/&gt;&lt;/object&gt;&lt;object type=&quot;3&quot; unique_id=&quot;15309&quot;&gt;&lt;property id=&quot;20148&quot; value=&quot;5&quot;/&gt;&lt;property id=&quot;20300&quot; value=&quot;Slide 97 - &amp;quot;46. The amount of chlorine needed to satisfy the chlorine demand plus the amount of chlorine needed as a residual &quot;/&gt;&lt;property id=&quot;20307&quot; value=&quot;400&quot;/&gt;&lt;/object&gt;&lt;object type=&quot;3&quot; unique_id=&quot;15310&quot;&gt;&lt;property id=&quot;20148&quot; value=&quot;5&quot;/&gt;&lt;property id=&quot;20300&quot; value=&quot;Slide 98 - &amp;quot;47. A regular preventative maintenance program for equipment is:&amp;quot;&quot;/&gt;&lt;property id=&quot;20307&quot; value=&quot;401&quot;/&gt;&lt;/object&gt;&lt;object type=&quot;3&quot; unique_id=&quot;15311&quot;&gt;&lt;property id=&quot;20148&quot; value=&quot;5&quot;/&gt;&lt;property id=&quot;20300&quot; value=&quot;Slide 99 - &amp;quot;48. Calcium hypochlorite will lose _____________of available chlorine per year.&amp;quot;&quot;/&gt;&lt;property id=&quot;20307&quot; value=&quot;402&quot;/&gt;&lt;/object&gt;&lt;object type=&quot;3&quot; unique_id=&quot;15312&quot;&gt;&lt;property id=&quot;20148&quot; value=&quot;5&quot;/&gt;&lt;property id=&quot;20300&quot; value=&quot;Slide 100 - &amp;quot;49. A residual in the form of _______________ _______________ residual chlorine has the highest disinfecting abil&quot;/&gt;&lt;property id=&quot;20307&quot; value=&quot;403&quot;/&gt;&lt;/object&gt;&lt;object type=&quot;3&quot; unique_id=&quot;15313&quot;&gt;&lt;property id=&quot;20148&quot; value=&quot;5&quot;/&gt;&lt;property id=&quot;20300&quot; value=&quot;Slide 101 - &amp;quot;50. ______________ assures safe and healthful working conditions for men and women.&amp;quot;&quot;/&gt;&lt;property id=&quot;20307&quot; value=&quot;404&quot;/&gt;&lt;/object&gt;&lt;object type=&quot;3&quot; unique_id=&quot;15314&quot;&gt;&lt;property id=&quot;20148&quot; value=&quot;5&quot;/&gt;&lt;property id=&quot;20300&quot; value=&quot;Slide 102&quot;/&gt;&lt;property id=&quot;20307&quot; value=&quot;405&quot;/&gt;&lt;/object&gt;&lt;object type=&quot;3&quot; unique_id=&quot;15416&quot;&gt;&lt;property id=&quot;20148&quot; value=&quot;5&quot;/&gt;&lt;property id=&quot;20300&quot; value=&quot;Slide 51 - &amp;quot;Module 25 Review Questions&amp;quot;&quot;/&gt;&lt;property id=&quot;20307&quot; value=&quot;406&quot;/&gt;&lt;/object&gt;&lt;object type=&quot;3&quot; unique_id=&quot;15418&quot;&gt;&lt;property id=&quot;20148&quot; value=&quot;5&quot;/&gt;&lt;property id=&quot;20300&quot; value=&quot;Slide 1 - &amp;quot;Module 25: Hypochlorite&amp;quot;&quot;/&gt;&lt;property id=&quot;20307&quot; value=&quot;407&quot;/&gt;&lt;/object&gt;&lt;object type=&quot;3&quot; unique_id=&quot;15419&quot;&gt;&lt;property id=&quot;20148&quot; value=&quot;5&quot;/&gt;&lt;property id=&quot;20300&quot; value=&quot;Slide 3 - &amp;quot;Basic Information&amp;quot;&quot;/&gt;&lt;property id=&quot;20307&quot; value=&quot;408&quot;/&gt;&lt;/object&gt;&lt;object type=&quot;3&quot; unique_id=&quot;15420&quot;&gt;&lt;property id=&quot;20148&quot; value=&quot;5&quot;/&gt;&lt;property id=&quot;20300&quot; value=&quot;Slide 4 - &amp;quot;Chemistry of Hypo&amp;quot;&quot;/&gt;&lt;property id=&quot;20307&quot; value=&quot;409&quot;/&gt;&lt;/object&gt;&lt;object type=&quot;3&quot; unique_id=&quot;15421&quot;&gt;&lt;property id=&quot;20148&quot; value=&quot;5&quot;/&gt;&lt;property id=&quot;20300&quot; value=&quot;Slide 8 - &amp;quot;Basic Properties&amp;quot;&quot;/&gt;&lt;property id=&quot;20307&quot; value=&quot;410&quot;/&gt;&lt;/object&gt;&lt;object type=&quot;3&quot; unique_id=&quot;15422&quot;&gt;&lt;property id=&quot;20148&quot; value=&quot;5&quot;/&gt;&lt;property id=&quot;20300&quot; value=&quot;Slide 9 - &amp;quot;Stability&amp;quot;&quot;/&gt;&lt;property id=&quot;20307&quot; value=&quot;411&quot;/&gt;&lt;/object&gt;&lt;object type=&quot;3&quot; unique_id=&quot;15423&quot;&gt;&lt;property id=&quot;20148&quot; value=&quot;5&quot;/&gt;&lt;property id=&quot;20300&quot; value=&quot;Slide 17 - &amp;quot;Storage and Handling&amp;quot;&quot;/&gt;&lt;property id=&quot;20307&quot; value=&quot;412&quot;/&gt;&lt;/object&gt;&lt;object type=&quot;3&quot; unique_id=&quot;15424&quot;&gt;&lt;property id=&quot;20148&quot; value=&quot;5&quot;/&gt;&lt;property id=&quot;20300&quot; value=&quot;Slide 18 - &amp;quot;Safety&amp;quot;&quot;/&gt;&lt;property id=&quot;20307&quot; value=&quot;413&quot;/&gt;&lt;/object&gt;&lt;object type=&quot;3&quot; unique_id=&quot;15425&quot;&gt;&lt;property id=&quot;20148&quot; value=&quot;5&quot;/&gt;&lt;property id=&quot;20300&quot; value=&quot;Slide 19 - &amp;quot;Safety Continued&amp;quot;&quot;/&gt;&lt;property id=&quot;20307&quot; value=&quot;414&quot;/&gt;&lt;/object&gt;&lt;/object&gt;&lt;object type=&quot;8&quot; unique_id=&quot;10092&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4685</TotalTime>
  <Words>2787</Words>
  <Application>Microsoft Office PowerPoint</Application>
  <PresentationFormat>On-screen Show (4:3)</PresentationFormat>
  <Paragraphs>738</Paragraphs>
  <Slides>116</Slides>
  <Notes>60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116</vt:i4>
      </vt:variant>
    </vt:vector>
  </HeadingPairs>
  <TitlesOfParts>
    <vt:vector size="119" baseType="lpstr">
      <vt:lpstr>Office Theme</vt:lpstr>
      <vt:lpstr>1_Office Theme</vt:lpstr>
      <vt:lpstr>AutoCAD.Drawing.15</vt:lpstr>
      <vt:lpstr>Module 25: Hypochlorite</vt:lpstr>
      <vt:lpstr>Unit 1 –Background and Properties</vt:lpstr>
      <vt:lpstr>Basic Information</vt:lpstr>
      <vt:lpstr>Basic Information Cont’d</vt:lpstr>
      <vt:lpstr>Chemistry of Hypo</vt:lpstr>
      <vt:lpstr>Chemistry of Hypo</vt:lpstr>
      <vt:lpstr>Chlorine and pH</vt:lpstr>
      <vt:lpstr>Chlorine and Temperature</vt:lpstr>
      <vt:lpstr>Knowledge Check</vt:lpstr>
      <vt:lpstr>Basic Properties</vt:lpstr>
      <vt:lpstr>Stability</vt:lpstr>
      <vt:lpstr>Stability</vt:lpstr>
      <vt:lpstr>Key Points</vt:lpstr>
      <vt:lpstr>Unit 1 Exercise  </vt:lpstr>
      <vt:lpstr>Unit 1 Exercise  </vt:lpstr>
      <vt:lpstr>Unit 1 Exercise  </vt:lpstr>
      <vt:lpstr>Unit 1 Exercise  </vt:lpstr>
      <vt:lpstr>Unit 1 Exercise  </vt:lpstr>
      <vt:lpstr>Unit 2 - Chemical Handling, Storage and Safety</vt:lpstr>
      <vt:lpstr>Storage and Handling</vt:lpstr>
      <vt:lpstr>Safety</vt:lpstr>
      <vt:lpstr>Safety</vt:lpstr>
      <vt:lpstr>Key Points</vt:lpstr>
      <vt:lpstr>Unit 2 Exercise</vt:lpstr>
      <vt:lpstr>Unit 2 Exercise</vt:lpstr>
      <vt:lpstr>Unit 2 Exercise</vt:lpstr>
      <vt:lpstr>Unit 2 Exercise</vt:lpstr>
      <vt:lpstr>Unit 2 Exercise</vt:lpstr>
      <vt:lpstr>Unit 3 – Math Principles and Process Control Calculations</vt:lpstr>
      <vt:lpstr>Unit 3 – Math Principles and Process Control Calculations</vt:lpstr>
      <vt:lpstr>PowerPoint Presentation</vt:lpstr>
      <vt:lpstr>Davidson Pie</vt:lpstr>
      <vt:lpstr>Davidson Pie</vt:lpstr>
      <vt:lpstr>Davidson Pie</vt:lpstr>
      <vt:lpstr>Chlorine Demand or Dose</vt:lpstr>
      <vt:lpstr>CT</vt:lpstr>
      <vt:lpstr>Key Points</vt:lpstr>
      <vt:lpstr>Unit 3 Exercise </vt:lpstr>
      <vt:lpstr>Unit 3 Exercise </vt:lpstr>
      <vt:lpstr>Unit 3 Exercise </vt:lpstr>
      <vt:lpstr>Unit 3 Exercise </vt:lpstr>
      <vt:lpstr>Unit 4 –Chemical Feed: Objectives</vt:lpstr>
      <vt:lpstr>Regulatory Requirements</vt:lpstr>
      <vt:lpstr>Regulatory Requirements</vt:lpstr>
      <vt:lpstr>MCLs and MRDLs</vt:lpstr>
      <vt:lpstr>Minimizing TTHM Formation</vt:lpstr>
      <vt:lpstr>Chlorination</vt:lpstr>
      <vt:lpstr>Breakpoint Chlorination</vt:lpstr>
      <vt:lpstr>Chlorine Contact Tank</vt:lpstr>
      <vt:lpstr>Typical Bulk Sodium Hypochlorite Feed System Schematic </vt:lpstr>
      <vt:lpstr>Typical Sodium Hypochlorite Drum Feed System </vt:lpstr>
      <vt:lpstr>Hypochlorite Feed Equipment</vt:lpstr>
      <vt:lpstr>Typical Calcium Hypo Drum Feed System Schematic </vt:lpstr>
      <vt:lpstr>On-Site Hypochlorite Generation Process</vt:lpstr>
      <vt:lpstr>Pump Calibration Curve</vt:lpstr>
      <vt:lpstr>Pump Curve</vt:lpstr>
      <vt:lpstr>Key Points</vt:lpstr>
      <vt:lpstr>Unit 4 Exercise</vt:lpstr>
      <vt:lpstr>Unit 4 Exercise</vt:lpstr>
      <vt:lpstr>Unit 4 Exercise</vt:lpstr>
      <vt:lpstr>Unit 4 Exercise</vt:lpstr>
      <vt:lpstr>Unit 4 Exercise</vt:lpstr>
      <vt:lpstr>Unit 4 Exercise</vt:lpstr>
      <vt:lpstr>Unit 4 Exercise</vt:lpstr>
      <vt:lpstr>Module 25 Review Questions</vt:lpstr>
      <vt:lpstr>1. The effectiveness of chlorine______ as the pH increases.</vt:lpstr>
      <vt:lpstr>2. Calcium Hypochlorite available chlorine content:</vt:lpstr>
      <vt:lpstr>3. Chlorine existing in water as hypochlorous acid and hypochlorite ions:</vt:lpstr>
      <vt:lpstr>4. In 24 hours, 4.2 gallons of 12% hypochlorite solution is fed.  How much (in gallons) would you have to use if the concentration was 7%?</vt:lpstr>
      <vt:lpstr>5. Uses of hypochlorite’s include:</vt:lpstr>
      <vt:lpstr>6. Hypochlorite should be kept separate from:</vt:lpstr>
      <vt:lpstr>7. A tank holds 575,000 gallons of water.  If the tank is ¾ full, how much water is in the tank?</vt:lpstr>
      <vt:lpstr>8. The stability of hypochlorite solutions is greatly affected by:</vt:lpstr>
      <vt:lpstr>9. The material safety data sheet for calcium hypochlorite might indicate:</vt:lpstr>
      <vt:lpstr>10. Minimum free, combined or chlorine dioxide residual at the entry point of a surface water system may not be less than ___________ for more than 4 hours and be maintained as a minimum detectable residual throughout the distribution system.</vt:lpstr>
      <vt:lpstr>11. Minimum free chlorine residual at the entry point of a ground water system may not be less than ___________or its equivalent to provide 4-log treatment of viruses:</vt:lpstr>
      <vt:lpstr>12. Appropriate protective clothing when working with hypochlorite’s includes:</vt:lpstr>
      <vt:lpstr>13. The addition of chlorine until all chlorine demand has been satisfied:</vt:lpstr>
      <vt:lpstr>14. A material safety data sheet contains detailed assessment of:</vt:lpstr>
      <vt:lpstr>15. When calculating a CT value, what units are used in the detention time calculation?</vt:lpstr>
      <vt:lpstr>16. A system is switching from gas chlorine to sodium hypochlorite.  They typically use about 37 pounds of gas chlorine.  How many pounds of 12.5% sodium hypochlorite can the system expect to use each day?</vt:lpstr>
      <vt:lpstr>17. The effectiveness of chlorine _____as the temperature increases.</vt:lpstr>
      <vt:lpstr>18. The Maximum Residual disinfectant level (MRDL) for chlorine is set at:</vt:lpstr>
      <vt:lpstr>19. A change in water temperature impacts chlorine residual by:</vt:lpstr>
      <vt:lpstr>20. Which residual has the highest disinfecting ability:</vt:lpstr>
      <vt:lpstr>21. 375 gpm is how many MGD?</vt:lpstr>
      <vt:lpstr>22. At breakpoint, further addition of chlorine will result in a:</vt:lpstr>
      <vt:lpstr>23. A free chlorine residual of 1.7 mg/L is measured at the end of the clearwell after 4 hours of detention time, what is the CT value in mg-min/L?</vt:lpstr>
      <vt:lpstr>24. To determine chlorine feed rates:</vt:lpstr>
      <vt:lpstr>25. The chlorine demand of a water is 1.4 mg/L.  If the desired chlorine residual is 0.5 mg/L, what is the desired chlorine dose, in mg/L?</vt:lpstr>
      <vt:lpstr>26. The most stable solutions of sodium hypochlorite are: </vt:lpstr>
      <vt:lpstr>27. Normal operation of a hypochlorite feed system requires:</vt:lpstr>
      <vt:lpstr>28. How many  gallons of water are in a 700,000 gallon tank that is 2/3 full?  </vt:lpstr>
      <vt:lpstr>29. To develop a feed pump calibration curve, you need:</vt:lpstr>
      <vt:lpstr>30. If you have calculated the feed rate for a solution as if it’s 100% pure; but, your solution is 15% sodium hypochlorite, what value are you dividing by:</vt:lpstr>
      <vt:lpstr>31. Name the units of measurement for the flow or volume when using: lbs/day = flow or volume X dosage X 8.34</vt:lpstr>
      <vt:lpstr>32. Uses of hypochlorite include:</vt:lpstr>
      <vt:lpstr>33. The ___________the concentration of sodium hypochlorite, the faster the rate of deterioration:</vt:lpstr>
      <vt:lpstr>34. Hypochlorite solutions which release oxygen gas as the solution decomposes:</vt:lpstr>
      <vt:lpstr>35. The quantity or weight of chemical delivered from a feeder over a given period of time:</vt:lpstr>
      <vt:lpstr>36. You should not store sodium hypochlorite longer than_______ days since its strength decomposes in storage.</vt:lpstr>
      <vt:lpstr>37. In CT, the C refers to _________and the T refers to the______________</vt:lpstr>
      <vt:lpstr>38. If a plant feeds 36 pounds of gas chlorine each day, how many pounds does it feed during an 8 hour shift?</vt:lpstr>
      <vt:lpstr>39. The best reason to calibrate a chemical feed pump is to:</vt:lpstr>
      <vt:lpstr>40. In a ground water system, a minimum of ________ of contact time must be provided.</vt:lpstr>
      <vt:lpstr>41. General operation procedures for hypochlorite feed systems include:</vt:lpstr>
      <vt:lpstr>42. Drinking water systems can reduce THM formation by:</vt:lpstr>
      <vt:lpstr>43. A condition that occurs in a tank or basin when some of the water travels faster than the rest of the flowing water:</vt:lpstr>
      <vt:lpstr>44. The ______________ _______________ determines how a chemical will be added to the water and could be expressed in mL/min.</vt:lpstr>
      <vt:lpstr>45. 3 hours is how many minutes?</vt:lpstr>
      <vt:lpstr>46. The amount of chlorine needed to satisfy the chlorine demand plus the amount of chlorine needed as a residual for disinfection:</vt:lpstr>
      <vt:lpstr>47. A regular preventative maintenance program for equipment is:</vt:lpstr>
      <vt:lpstr>48. Calcium hypochlorite will lose _____________of available chlorine per year.</vt:lpstr>
      <vt:lpstr>49. A residual in the form of _______________ _______________ residual chlorine has the highest disinfecting ability.</vt:lpstr>
      <vt:lpstr>50. ______________ assures safe and healthful working conditions for men and women.</vt:lpstr>
      <vt:lpstr>Summary</vt:lpstr>
    </vt:vector>
  </TitlesOfParts>
  <Company>The Dering Consulting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Dering Consulting</dc:creator>
  <cp:lastModifiedBy>Build</cp:lastModifiedBy>
  <cp:revision>250</cp:revision>
  <cp:lastPrinted>2013-07-02T13:27:30Z</cp:lastPrinted>
  <dcterms:created xsi:type="dcterms:W3CDTF">2002-04-09T15:50:04Z</dcterms:created>
  <dcterms:modified xsi:type="dcterms:W3CDTF">2013-12-11T14:11:49Z</dcterms:modified>
</cp:coreProperties>
</file>