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07"/>
  </p:notesMasterIdLst>
  <p:handoutMasterIdLst>
    <p:handoutMasterId r:id="rId108"/>
  </p:handoutMasterIdLst>
  <p:sldIdLst>
    <p:sldId id="256" r:id="rId2"/>
    <p:sldId id="257" r:id="rId3"/>
    <p:sldId id="363" r:id="rId4"/>
    <p:sldId id="258" r:id="rId5"/>
    <p:sldId id="259" r:id="rId6"/>
    <p:sldId id="260" r:id="rId7"/>
    <p:sldId id="262" r:id="rId8"/>
    <p:sldId id="263" r:id="rId9"/>
    <p:sldId id="261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64" r:id="rId53"/>
    <p:sldId id="370" r:id="rId54"/>
    <p:sldId id="373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  <p:sldId id="343" r:id="rId86"/>
    <p:sldId id="344" r:id="rId87"/>
    <p:sldId id="345" r:id="rId88"/>
    <p:sldId id="346" r:id="rId89"/>
    <p:sldId id="347" r:id="rId90"/>
    <p:sldId id="348" r:id="rId91"/>
    <p:sldId id="349" r:id="rId92"/>
    <p:sldId id="350" r:id="rId93"/>
    <p:sldId id="351" r:id="rId94"/>
    <p:sldId id="352" r:id="rId95"/>
    <p:sldId id="353" r:id="rId96"/>
    <p:sldId id="355" r:id="rId97"/>
    <p:sldId id="356" r:id="rId98"/>
    <p:sldId id="357" r:id="rId99"/>
    <p:sldId id="358" r:id="rId100"/>
    <p:sldId id="359" r:id="rId101"/>
    <p:sldId id="367" r:id="rId102"/>
    <p:sldId id="360" r:id="rId103"/>
    <p:sldId id="361" r:id="rId104"/>
    <p:sldId id="369" r:id="rId105"/>
    <p:sldId id="362" r:id="rId106"/>
  </p:sldIdLst>
  <p:sldSz cx="9144000" cy="6858000" type="screen4x3"/>
  <p:notesSz cx="7010400" cy="9296400"/>
  <p:custDataLst>
    <p:tags r:id="rId10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5285" autoAdjust="0"/>
  </p:normalViewPr>
  <p:slideViewPr>
    <p:cSldViewPr>
      <p:cViewPr varScale="1">
        <p:scale>
          <a:sx n="135" d="100"/>
          <a:sy n="135" d="100"/>
        </p:scale>
        <p:origin x="3660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5459"/>
    </p:cViewPr>
  </p:sorterViewPr>
  <p:notesViewPr>
    <p:cSldViewPr>
      <p:cViewPr varScale="1">
        <p:scale>
          <a:sx n="65" d="100"/>
          <a:sy n="65" d="100"/>
        </p:scale>
        <p:origin x="3125" y="3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gs" Target="tags/tag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08C64B-D6F3-4FDD-844B-24FAFDCDAB25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7B9013-0885-418B-A81B-B00B4B0F0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0681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1A7F41-07C9-4D07-A2E4-5C4AF83C88F9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8B984F-D38B-4B61-9705-746BA5869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890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B984F-D38B-4B61-9705-746BA5869D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516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B984F-D38B-4B61-9705-746BA5869DB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529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B984F-D38B-4B61-9705-746BA5869DB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160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B984F-D38B-4B61-9705-746BA5869DBA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25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B984F-D38B-4B61-9705-746BA5869DBA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9412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B984F-D38B-4B61-9705-746BA5869DBA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1774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B984F-D38B-4B61-9705-746BA5869DBA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202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B984F-D38B-4B61-9705-746BA5869DBA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011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B984F-D38B-4B61-9705-746BA5869DBA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03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ABEB-A22D-4D58-AF82-D648CBA324F0}" type="datetime1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29A5-C1FD-44EF-B16D-E9AEA9B66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565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A18E-BEA6-43DD-ADD8-F1E8D2392A46}" type="datetime1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29A5-C1FD-44EF-B16D-E9AEA9B66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304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6AB31-8DAC-4775-9E8C-0B34DA360AEE}" type="datetime1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29A5-C1FD-44EF-B16D-E9AEA9B66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175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24655-4862-4B2D-9C3E-6B22B3A85D3C}" type="datetime1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29A5-C1FD-44EF-B16D-E9AEA9B66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931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CB39F-B1E6-4A8C-B233-1F84B572FD99}" type="datetime1">
              <a:rPr lang="en-US" smtClean="0"/>
              <a:t>11/3/2026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29A5-C1FD-44EF-B16D-E9AEA9B66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980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F33D5-44F8-4EE6-BA40-F122F0A74538}" type="datetime1">
              <a:rPr lang="en-US" smtClean="0"/>
              <a:t>11/3/2026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29A5-C1FD-44EF-B16D-E9AEA9B66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183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CE365-3687-4764-BCE2-6B5A7BCCDBF2}" type="datetime1">
              <a:rPr lang="en-US" smtClean="0"/>
              <a:t>11/3/2026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29A5-C1FD-44EF-B16D-E9AEA9B66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11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6EEC9-2847-4E78-B609-5A1EB1FC009C}" type="datetime1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29A5-C1FD-44EF-B16D-E9AEA9B66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036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5BC18-56F6-4D2D-BCC7-065AF5110ACA}" type="datetime1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29A5-C1FD-44EF-B16D-E9AEA9B66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711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FB0E0-51A9-4986-8B9D-BAF11F3C11FD}" type="datetime1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29A5-C1FD-44EF-B16D-E9AEA9B66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76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6FD8-839A-4C4F-82BF-188EABDE569E}" type="datetime1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C29A5-C1FD-44EF-B16D-E9AEA9B66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516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6DFC7-BF05-4DF9-88CC-FBDD4B0D399B}" type="datetime1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C29A5-C1FD-44EF-B16D-E9AEA9B66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76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imagegently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://rpop.iaea.org/RPOP/Content/AdditionalResources/Training/1%20TrainingMaterial/PaediatricRadiology.htm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16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dep.pa.gov/Business/RadiationProtection/RadiationControl/X-rayMachineProgram/Pages/Quality.aspx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pa.gov/agencies/dep/programs-and-services/radiation-protection/radiation-control-division/x-ray-machine-program/continuing-education-requirements/safety-quiz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667000"/>
            <a:ext cx="8077200" cy="1752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</a:rPr>
              <a:t>Developed for the </a:t>
            </a:r>
          </a:p>
          <a:p>
            <a:pPr>
              <a:spcBef>
                <a:spcPts val="0"/>
              </a:spcBef>
            </a:pPr>
            <a:r>
              <a:rPr lang="en-US" sz="3600" dirty="0">
                <a:solidFill>
                  <a:schemeClr val="tx1"/>
                </a:solidFill>
              </a:rPr>
              <a:t>Department of Environmental Protection</a:t>
            </a:r>
          </a:p>
          <a:p>
            <a:pPr>
              <a:spcBef>
                <a:spcPts val="0"/>
              </a:spcBef>
            </a:pPr>
            <a:r>
              <a:rPr lang="en-US" sz="3600" dirty="0">
                <a:solidFill>
                  <a:schemeClr val="tx1"/>
                </a:solidFill>
              </a:rPr>
              <a:t>Bureau of Radiation Protection</a:t>
            </a:r>
          </a:p>
        </p:txBody>
      </p:sp>
      <p:pic>
        <p:nvPicPr>
          <p:cNvPr id="4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7" name="Picture 5" descr="Aging bann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85800" y="381000"/>
            <a:ext cx="7848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Refresher Training for </a:t>
            </a:r>
          </a:p>
          <a:p>
            <a:pPr algn="ctr"/>
            <a:r>
              <a:rPr lang="en-US" sz="4400">
                <a:solidFill>
                  <a:schemeClr val="bg1"/>
                </a:solidFill>
              </a:rPr>
              <a:t>X-Ray Equipment </a:t>
            </a:r>
            <a:r>
              <a:rPr lang="en-US" sz="4400" dirty="0">
                <a:solidFill>
                  <a:schemeClr val="bg1"/>
                </a:solidFill>
              </a:rPr>
              <a:t>Operators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81200" y="4419600"/>
            <a:ext cx="518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Presented by </a:t>
            </a:r>
          </a:p>
          <a:p>
            <a:pPr algn="ctr"/>
            <a:r>
              <a:rPr lang="en-US" dirty="0"/>
              <a:t>David R. Simpson, CHP, PhD</a:t>
            </a:r>
          </a:p>
          <a:p>
            <a:pPr algn="ctr"/>
            <a:r>
              <a:rPr lang="en-US" dirty="0"/>
              <a:t>Bloomsburg University</a:t>
            </a:r>
          </a:p>
        </p:txBody>
      </p:sp>
    </p:spTree>
    <p:extLst>
      <p:ext uri="{BB962C8B-B14F-4D97-AF65-F5344CB8AC3E}">
        <p14:creationId xmlns:p14="http://schemas.microsoft.com/office/powerpoint/2010/main" val="3530742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 1: Introduction and Overview of the Training Program</a:t>
            </a:r>
          </a:p>
          <a:p>
            <a:r>
              <a:rPr lang="en-US" dirty="0"/>
              <a:t>Part 2: Fundamentals of Radiation Science</a:t>
            </a:r>
          </a:p>
          <a:p>
            <a:r>
              <a:rPr lang="en-US" dirty="0"/>
              <a:t>Part 3: Review of X-ray Imaging</a:t>
            </a:r>
          </a:p>
          <a:p>
            <a:r>
              <a:rPr lang="en-US" dirty="0"/>
              <a:t>Part 4: Safety Plan, Documentation and QA</a:t>
            </a:r>
          </a:p>
          <a:p>
            <a:r>
              <a:rPr lang="en-US" dirty="0"/>
              <a:t>Part 5: Regulations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6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Outline of Course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F5BF00B-0EE9-46FC-9DAC-1974E9DD6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0119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Overview of Training Program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7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798900" y="304802"/>
            <a:ext cx="153510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Part 1</a:t>
            </a: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E3F4C578-5C52-4531-A49B-5160DD2E2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</p:spPr>
        <p:txBody>
          <a:bodyPr/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57952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2"/>
            <a:ext cx="8229600" cy="4525963"/>
          </a:xfrm>
        </p:spPr>
        <p:txBody>
          <a:bodyPr/>
          <a:lstStyle/>
          <a:p>
            <a:r>
              <a:rPr lang="en-US" dirty="0"/>
              <a:t>X-rays a key component of diagnostic medicine for many years</a:t>
            </a:r>
          </a:p>
          <a:p>
            <a:r>
              <a:rPr lang="en-US" dirty="0"/>
              <a:t>BUT will result in exposure of patient and staff to ionizing radiation</a:t>
            </a:r>
          </a:p>
          <a:p>
            <a:r>
              <a:rPr lang="en-US" dirty="0"/>
              <a:t>Food and Drug Administration (FDA) recommends two steps for medical X-rays:</a:t>
            </a:r>
          </a:p>
          <a:p>
            <a:pPr lvl="1"/>
            <a:r>
              <a:rPr lang="en-US" dirty="0"/>
              <a:t>Justification of procedure</a:t>
            </a:r>
          </a:p>
          <a:p>
            <a:pPr lvl="1"/>
            <a:r>
              <a:rPr lang="en-US" dirty="0"/>
              <a:t>Optimization of procedure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Introduction and Background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B71B94F-84F8-4917-B477-716504C99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452029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15" y="1246114"/>
            <a:ext cx="8229600" cy="3829048"/>
          </a:xfrm>
        </p:spPr>
        <p:txBody>
          <a:bodyPr>
            <a:normAutofit/>
          </a:bodyPr>
          <a:lstStyle/>
          <a:p>
            <a:r>
              <a:rPr lang="en-US" sz="3600" dirty="0"/>
              <a:t>Imaging procedure should do more good than harm; therefore, exams should be performed only when necessary to:</a:t>
            </a:r>
          </a:p>
          <a:p>
            <a:pPr marL="0" indent="0">
              <a:buNone/>
            </a:pPr>
            <a:endParaRPr lang="en-US" sz="800" dirty="0"/>
          </a:p>
          <a:p>
            <a:pPr lvl="1"/>
            <a:r>
              <a:rPr lang="en-US" sz="3200" dirty="0"/>
              <a:t>Answer a medical question</a:t>
            </a:r>
          </a:p>
          <a:p>
            <a:pPr lvl="1"/>
            <a:r>
              <a:rPr lang="en-US" sz="3200" dirty="0"/>
              <a:t>Treat a disease</a:t>
            </a:r>
          </a:p>
          <a:p>
            <a:pPr lvl="1"/>
            <a:r>
              <a:rPr lang="en-US" sz="3200" dirty="0"/>
              <a:t>Guide a procedure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0538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Justification of Imaging Procedure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B28FD0C-9C05-4F94-9146-4F542529D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201913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Exams should use techniques that are adjusted to:</a:t>
            </a:r>
          </a:p>
          <a:p>
            <a:pPr lvl="1"/>
            <a:r>
              <a:rPr lang="en-US" dirty="0"/>
              <a:t>Administer lowest radiation dose that yields image quality adequate for diagnosis or intervention</a:t>
            </a:r>
          </a:p>
          <a:p>
            <a:r>
              <a:rPr lang="en-US" dirty="0"/>
              <a:t>That is, radiation doses should be “As Low As Reasonably Achievable,” referred to as the </a:t>
            </a:r>
            <a:r>
              <a:rPr lang="en-US" u="sng" dirty="0"/>
              <a:t>ALARA Principle</a:t>
            </a:r>
          </a:p>
        </p:txBody>
      </p:sp>
      <p:pic>
        <p:nvPicPr>
          <p:cNvPr id="4" name="Picture 7" descr="DEP-rg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Aging bann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Optimization of Imaging Procedure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7D3BC2-A62E-402A-BBB7-F4C3EDA9E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744693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According to the National Council on Radiation Protection and Measurements (NCRP Report No. 134) there are four major reasons for training:</a:t>
            </a:r>
          </a:p>
          <a:p>
            <a:pPr marL="0" indent="0">
              <a:buNone/>
            </a:pPr>
            <a:r>
              <a:rPr lang="en-US" dirty="0"/>
              <a:t>1. Development of worker skills so that tasks may be performed efficiently and with confidence</a:t>
            </a:r>
          </a:p>
        </p:txBody>
      </p:sp>
      <p:pic>
        <p:nvPicPr>
          <p:cNvPr id="4" name="Picture 7" descr="DEP-rg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Aging bann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Purpose of Training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1B47455-49D0-416B-BA25-DFA823F66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574250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2. Individuals aware of risk of exposure become active participants in accepting and, where possible, reducing those risks</a:t>
            </a:r>
          </a:p>
          <a:p>
            <a:pPr marL="0" indent="0">
              <a:buNone/>
            </a:pPr>
            <a:r>
              <a:rPr lang="en-US" dirty="0"/>
              <a:t>3. Number and seriousness of accidents can be reduced</a:t>
            </a:r>
          </a:p>
          <a:p>
            <a:pPr marL="0" indent="0">
              <a:buNone/>
            </a:pPr>
            <a:r>
              <a:rPr lang="en-US" dirty="0"/>
              <a:t>4. Workers will be aware of regulatory requirements involved with radiation exposure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5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Purpose of Training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B09621B-4C6C-4669-B40C-37F2E13FA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67014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Pennsylvania Department of Environmental Protection (DEP) regulations require individuals operating X-ray equipment to:</a:t>
            </a:r>
          </a:p>
          <a:p>
            <a:pPr lvl="1"/>
            <a:r>
              <a:rPr lang="en-US" dirty="0"/>
              <a:t>Receive initial instructions in safe operating procedures</a:t>
            </a:r>
          </a:p>
          <a:p>
            <a:pPr lvl="1"/>
            <a:r>
              <a:rPr lang="en-US" dirty="0"/>
              <a:t>Be competent in the safe use of equipment</a:t>
            </a:r>
          </a:p>
          <a:p>
            <a:pPr lvl="1"/>
            <a:r>
              <a:rPr lang="en-US" dirty="0"/>
              <a:t>Receive continuing education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State Requirements for Training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127AD22-F57B-4A57-82F4-2BED32669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676581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79639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PA Title 25 Chapter 221 Appendix A lists the following topics for continuing education:</a:t>
            </a:r>
          </a:p>
          <a:p>
            <a:pPr lvl="1"/>
            <a:r>
              <a:rPr lang="en-US" sz="2400" dirty="0"/>
              <a:t>Basic properties of radiation</a:t>
            </a:r>
          </a:p>
          <a:p>
            <a:pPr lvl="1"/>
            <a:r>
              <a:rPr lang="en-US" sz="2400" dirty="0"/>
              <a:t>Units of measurement</a:t>
            </a:r>
          </a:p>
          <a:p>
            <a:pPr lvl="1"/>
            <a:r>
              <a:rPr lang="en-US" sz="2400" dirty="0"/>
              <a:t>Sources of radiation exposure</a:t>
            </a:r>
          </a:p>
          <a:p>
            <a:pPr lvl="1"/>
            <a:r>
              <a:rPr lang="en-US" sz="2400" dirty="0"/>
              <a:t>Methods of radiation protection</a:t>
            </a:r>
          </a:p>
          <a:p>
            <a:pPr lvl="1"/>
            <a:r>
              <a:rPr lang="en-US" sz="2400" dirty="0"/>
              <a:t>Biological effects of radiation exposure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4928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State Requirements for Continuing Education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630D403-E893-42C3-93F8-A3D05FD92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118444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X-ray equipment</a:t>
            </a:r>
          </a:p>
          <a:p>
            <a:pPr lvl="1"/>
            <a:r>
              <a:rPr lang="en-US" dirty="0"/>
              <a:t>Image recording and processing</a:t>
            </a:r>
          </a:p>
          <a:p>
            <a:pPr lvl="1"/>
            <a:r>
              <a:rPr lang="en-US" dirty="0"/>
              <a:t>Patient exposure and positioning</a:t>
            </a:r>
          </a:p>
          <a:p>
            <a:pPr lvl="1"/>
            <a:r>
              <a:rPr lang="en-US" dirty="0"/>
              <a:t>Procedures</a:t>
            </a:r>
          </a:p>
          <a:p>
            <a:pPr lvl="1"/>
            <a:r>
              <a:rPr lang="en-US" dirty="0"/>
              <a:t>Quality assurance program</a:t>
            </a:r>
          </a:p>
          <a:p>
            <a:pPr lvl="1"/>
            <a:r>
              <a:rPr lang="en-US" dirty="0"/>
              <a:t>Regulations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Topics for Continuing Education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5AF9719-102B-4FF7-80CA-0DAD9FFB5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989854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685800" y="1447802"/>
            <a:ext cx="7772400" cy="4244975"/>
          </a:xfrm>
        </p:spPr>
        <p:txBody>
          <a:bodyPr>
            <a:normAutofit/>
          </a:bodyPr>
          <a:lstStyle/>
          <a:p>
            <a:r>
              <a:rPr lang="en-US" dirty="0"/>
              <a:t>To provide the generic portions of this training for operators performing low-risk medical procedures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304800"/>
            <a:ext cx="7696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Training Goal</a:t>
            </a:r>
            <a:br>
              <a:rPr lang="en-US" sz="4400" dirty="0">
                <a:solidFill>
                  <a:schemeClr val="bg1"/>
                </a:solidFill>
              </a:rPr>
            </a:b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43A1CA9-235B-406D-B9DE-B7EE58143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254134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Fundamentals of Radiation Science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943100" y="304802"/>
            <a:ext cx="510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Part 2</a:t>
            </a:r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E56E4FD3-96F1-414B-A40F-77EBEF75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</p:spPr>
        <p:txBody>
          <a:bodyPr/>
          <a:lstStyle/>
          <a:p>
            <a:r>
              <a:rPr lang="en-US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158616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839"/>
            <a:ext cx="8229600" cy="4525963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Properties of Radiation</a:t>
            </a:r>
          </a:p>
          <a:p>
            <a:r>
              <a:rPr lang="en-US" dirty="0"/>
              <a:t>Units of Measurement</a:t>
            </a:r>
          </a:p>
          <a:p>
            <a:r>
              <a:rPr lang="en-US" dirty="0"/>
              <a:t>Sources of Radiation</a:t>
            </a:r>
          </a:p>
          <a:p>
            <a:r>
              <a:rPr lang="en-US" dirty="0"/>
              <a:t>Biological Effects of Radiation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609600" y="381000"/>
            <a:ext cx="7924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Fundamental Properties of Radiation for X-ray Imaging</a:t>
            </a:r>
            <a:endParaRPr lang="en-US" sz="44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65BEA1-E13F-451A-98FC-80408EA20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599679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 energy particles or electromagnetic (EM) energy</a:t>
            </a:r>
          </a:p>
          <a:p>
            <a:r>
              <a:rPr lang="en-US" dirty="0"/>
              <a:t>Capable of removing orbital electrons from atoms</a:t>
            </a:r>
          </a:p>
          <a:p>
            <a:r>
              <a:rPr lang="en-US" dirty="0"/>
              <a:t>Effect called </a:t>
            </a:r>
            <a:r>
              <a:rPr lang="en-US" u="sng" dirty="0"/>
              <a:t>ionization</a:t>
            </a:r>
          </a:p>
          <a:p>
            <a:r>
              <a:rPr lang="en-US" dirty="0"/>
              <a:t>Resulting atom and electron called </a:t>
            </a:r>
            <a:r>
              <a:rPr lang="en-US" u="sng" dirty="0"/>
              <a:t>ion pair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Ionizing Radiation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368E1BA-4E04-4A6E-93F8-7F4BE34B3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939534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5" name="Picture 5" descr="Aging ba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380368" y="337047"/>
            <a:ext cx="631583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Particulate vs. EM Ionizing 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</a:rPr>
              <a:t>Radiation</a:t>
            </a:r>
            <a:endParaRPr lang="en-US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4800600" y="2314815"/>
            <a:ext cx="32004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EM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Includes gamma, and X-rays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Generally more difficult to shield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X-rays are major tool in diagnostic medicine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2303147"/>
            <a:ext cx="39624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Particulate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Includes alpha, beta, neutrons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Usually easier to shield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Not used in diagnostic medicine (some applications in therapy) </a:t>
            </a:r>
          </a:p>
          <a:p>
            <a:endParaRPr lang="en-US" dirty="0"/>
          </a:p>
        </p:txBody>
      </p:sp>
      <p:pic>
        <p:nvPicPr>
          <p:cNvPr id="9" name="Picture 7" descr="DEP-rg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A426D0-4AEC-4C71-9583-739D26EBC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239090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8229600" cy="1676400"/>
          </a:xfrm>
        </p:spPr>
        <p:txBody>
          <a:bodyPr>
            <a:normAutofit/>
          </a:bodyPr>
          <a:lstStyle/>
          <a:p>
            <a:r>
              <a:rPr lang="en-US" dirty="0"/>
              <a:t>Most EM radiation is non-ionizing</a:t>
            </a:r>
          </a:p>
          <a:p>
            <a:r>
              <a:rPr lang="en-US" dirty="0"/>
              <a:t>Common names for various energies of EM radiation: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Types of EM Radiation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85800" y="3124200"/>
            <a:ext cx="8001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Calibri" panose="020F0502020204030204" pitchFamily="34" charset="0"/>
              <a:buChar char="⁻"/>
            </a:pPr>
            <a:r>
              <a:rPr lang="en-US" sz="2400" dirty="0"/>
              <a:t>Radio waves (very low energy, non-ionizing)</a:t>
            </a:r>
          </a:p>
          <a:p>
            <a:pPr marL="800100" lvl="1" indent="-342900">
              <a:buFont typeface="Calibri" panose="020F0502020204030204" pitchFamily="34" charset="0"/>
              <a:buChar char="⁻"/>
            </a:pPr>
            <a:r>
              <a:rPr lang="en-US" sz="2400" dirty="0"/>
              <a:t>Microwaves (non-ionizing despite common perception)</a:t>
            </a:r>
          </a:p>
          <a:p>
            <a:pPr marL="800100" lvl="1" indent="-342900">
              <a:buFont typeface="Calibri" panose="020F0502020204030204" pitchFamily="34" charset="0"/>
              <a:buChar char="⁻"/>
            </a:pPr>
            <a:r>
              <a:rPr lang="en-US" sz="2400" dirty="0"/>
              <a:t>Infra-red, visible, and Ultraviolet (non-ionizing, though intense forms may damage skin or eyes)</a:t>
            </a:r>
          </a:p>
          <a:p>
            <a:pPr marL="800100" lvl="1" indent="-342900">
              <a:buFont typeface="Calibri" panose="020F0502020204030204" pitchFamily="34" charset="0"/>
              <a:buChar char="⁻"/>
            </a:pPr>
            <a:r>
              <a:rPr lang="en-US" sz="2400" dirty="0"/>
              <a:t>X-rays (ionizing)</a:t>
            </a:r>
          </a:p>
          <a:p>
            <a:pPr marL="800100" lvl="1" indent="-342900">
              <a:buFont typeface="Calibri" panose="020F0502020204030204" pitchFamily="34" charset="0"/>
              <a:buChar char="⁻"/>
            </a:pPr>
            <a:r>
              <a:rPr lang="en-US" sz="2400" dirty="0"/>
              <a:t>Gamma rays and cosmic rays (ionizing)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BBD2233-4716-4B48-A818-EAFB15C69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752051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47800"/>
            <a:ext cx="8146344" cy="35052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6" name="Picture 7" descr="DEP-rg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Aging banne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EM Radiation Types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90B1107-0514-4E31-AB5E-D89CF6FF6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3732823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358" y="2298145"/>
            <a:ext cx="8229600" cy="3131107"/>
          </a:xfrm>
        </p:spPr>
        <p:txBody>
          <a:bodyPr>
            <a:normAutofit/>
          </a:bodyPr>
          <a:lstStyle/>
          <a:p>
            <a:r>
              <a:rPr lang="en-US" sz="2800" dirty="0"/>
              <a:t>X-rays (with some minor exceptions) are produced by machines.</a:t>
            </a:r>
          </a:p>
          <a:p>
            <a:r>
              <a:rPr lang="en-US" sz="2800" dirty="0"/>
              <a:t>Particulate radiations and gamma rays primarily come from radioactive materials.</a:t>
            </a:r>
          </a:p>
          <a:p>
            <a:r>
              <a:rPr lang="en-US" sz="2800" dirty="0"/>
              <a:t>X-rays cannot make a person radioactive and cannot result in contamination (loose radioactive materials).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X-rays vs. Other Forms of Ionizing Radiation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8F8A7C8-AF06-484F-A755-544D78E43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4165924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533400" y="2332039"/>
            <a:ext cx="4038600" cy="3382963"/>
          </a:xfrm>
        </p:spPr>
        <p:txBody>
          <a:bodyPr/>
          <a:lstStyle/>
          <a:p>
            <a:r>
              <a:rPr lang="en-US" dirty="0"/>
              <a:t>X-ray machines have an on-off switch</a:t>
            </a:r>
          </a:p>
          <a:p>
            <a:r>
              <a:rPr lang="en-US" dirty="0"/>
              <a:t>They can be immediately turned off, removing the source of radiation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268539"/>
            <a:ext cx="2971800" cy="3827463"/>
          </a:xfrm>
        </p:spPr>
      </p:pic>
      <p:pic>
        <p:nvPicPr>
          <p:cNvPr id="9" name="Picture 8" descr="Aging bann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6"/>
          <p:cNvSpPr txBox="1">
            <a:spLocks/>
          </p:cNvSpPr>
          <p:nvPr/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X-rays vs. Other Forms of Ionizing Radiation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ECF9DCA-35A2-4F4D-9606-1835E5F24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018776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9"/>
            <a:ext cx="8229600" cy="3992563"/>
          </a:xfrm>
        </p:spPr>
        <p:txBody>
          <a:bodyPr/>
          <a:lstStyle/>
          <a:p>
            <a:r>
              <a:rPr lang="en-US" dirty="0"/>
              <a:t>Three Basic Quantities </a:t>
            </a:r>
          </a:p>
          <a:p>
            <a:pPr lvl="1"/>
            <a:r>
              <a:rPr lang="en-US" sz="2400" dirty="0"/>
              <a:t>Exposure – measure of charge in air produced by X-ray or gamma radiation</a:t>
            </a:r>
          </a:p>
          <a:p>
            <a:pPr lvl="1"/>
            <a:r>
              <a:rPr lang="en-US" sz="2400" dirty="0"/>
              <a:t>Absorbed Dose – measure of energy deposited by any type of ionizing radiation in any material</a:t>
            </a:r>
          </a:p>
          <a:p>
            <a:pPr lvl="1"/>
            <a:r>
              <a:rPr lang="en-US" sz="2400" dirty="0"/>
              <a:t>Equivalent Dose – measure of biological damage to the human caused by various types of ionizing radiation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90538" y="45492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Quantities &amp; Their Units of Measurement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0FF5D05-0794-415D-9D61-4ECD8D941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8071703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3"/>
            <a:ext cx="8229600" cy="480059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Exposure</a:t>
            </a:r>
          </a:p>
          <a:p>
            <a:pPr lvl="1"/>
            <a:r>
              <a:rPr lang="en-US" dirty="0"/>
              <a:t>Easy to measure using inexpensive instruments</a:t>
            </a:r>
          </a:p>
          <a:p>
            <a:pPr lvl="1"/>
            <a:r>
              <a:rPr lang="en-US" dirty="0"/>
              <a:t>Can be related to other two quantities</a:t>
            </a:r>
          </a:p>
          <a:p>
            <a:r>
              <a:rPr lang="en-US" dirty="0"/>
              <a:t>Absorbed Dose</a:t>
            </a:r>
          </a:p>
          <a:p>
            <a:pPr lvl="1"/>
            <a:r>
              <a:rPr lang="en-US" dirty="0"/>
              <a:t>Widely applicable to measuring effects of radiation </a:t>
            </a:r>
          </a:p>
          <a:p>
            <a:pPr lvl="1"/>
            <a:r>
              <a:rPr lang="en-US" dirty="0"/>
              <a:t>Often difficult to measure</a:t>
            </a:r>
          </a:p>
          <a:p>
            <a:r>
              <a:rPr lang="en-US" dirty="0"/>
              <a:t>Equivalent Dose (or Dose equivalent)</a:t>
            </a:r>
          </a:p>
          <a:p>
            <a:pPr lvl="1"/>
            <a:r>
              <a:rPr lang="en-US" dirty="0"/>
              <a:t>Allows for biological differences in humans for different types of radiations</a:t>
            </a:r>
          </a:p>
          <a:p>
            <a:pPr lvl="1"/>
            <a:r>
              <a:rPr lang="en-US" dirty="0"/>
              <a:t>Used for regulatory limits</a:t>
            </a:r>
          </a:p>
          <a:p>
            <a:pPr lvl="1"/>
            <a:endParaRPr lang="en-US" dirty="0"/>
          </a:p>
        </p:txBody>
      </p:sp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Why Three Quantities?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2FAF45-6314-43AF-85C9-2BF33E7B8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5E5A9F-3B58-4CAC-A183-EB2EA48C3F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673727"/>
            <a:ext cx="1905000" cy="1047750"/>
          </a:xfrm>
          <a:prstGeom prst="rect">
            <a:avLst/>
          </a:prstGeom>
        </p:spPr>
      </p:pic>
      <p:pic>
        <p:nvPicPr>
          <p:cNvPr id="9" name="Picture 7" descr="DEP-rgb">
            <a:extLst>
              <a:ext uri="{FF2B5EF4-FFF2-40B4-BE49-F238E27FC236}">
                <a16:creationId xmlns:a16="http://schemas.microsoft.com/office/drawing/2014/main" id="{3C0A2BD1-A4EB-4D8A-BA51-FD5D6E2CB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662" y="6055520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86357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272" y="1321324"/>
            <a:ext cx="8229600" cy="429021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Roentgen</a:t>
            </a:r>
          </a:p>
          <a:p>
            <a:pPr lvl="1"/>
            <a:r>
              <a:rPr lang="en-US" dirty="0"/>
              <a:t>Oldest unit, defined as 0.000258 coulombs/kg in air</a:t>
            </a:r>
          </a:p>
          <a:p>
            <a:pPr lvl="1"/>
            <a:r>
              <a:rPr lang="en-US" dirty="0"/>
              <a:t>Still widely used in USA but not defined in the current international scientific unit system (SI)</a:t>
            </a:r>
          </a:p>
          <a:p>
            <a:pPr lvl="1"/>
            <a:r>
              <a:rPr lang="en-US" dirty="0"/>
              <a:t>Symbol: R</a:t>
            </a:r>
          </a:p>
          <a:p>
            <a:r>
              <a:rPr lang="en-US" dirty="0"/>
              <a:t>Air </a:t>
            </a:r>
            <a:r>
              <a:rPr lang="en-US" dirty="0" err="1"/>
              <a:t>kerma</a:t>
            </a:r>
            <a:r>
              <a:rPr lang="en-US" dirty="0"/>
              <a:t> (closest SI equivalent)</a:t>
            </a:r>
          </a:p>
          <a:p>
            <a:pPr lvl="1"/>
            <a:r>
              <a:rPr lang="en-US" dirty="0"/>
              <a:t>Defined as 1 joule/kg in air</a:t>
            </a:r>
          </a:p>
          <a:p>
            <a:pPr lvl="1"/>
            <a:r>
              <a:rPr lang="en-US" dirty="0"/>
              <a:t>Symbol: </a:t>
            </a:r>
            <a:r>
              <a:rPr lang="en-US" dirty="0" err="1"/>
              <a:t>Gy</a:t>
            </a:r>
            <a:r>
              <a:rPr lang="en-US" baseline="-25000" dirty="0" err="1"/>
              <a:t>a</a:t>
            </a:r>
            <a:r>
              <a:rPr lang="en-US" dirty="0"/>
              <a:t> (grays in air – see absorbed dose)</a:t>
            </a:r>
          </a:p>
          <a:p>
            <a:r>
              <a:rPr lang="en-US" dirty="0"/>
              <a:t>To a close approximation 1R = 0.01 </a:t>
            </a:r>
            <a:r>
              <a:rPr lang="en-US" dirty="0" err="1"/>
              <a:t>Gy</a:t>
            </a:r>
            <a:r>
              <a:rPr lang="en-US" baseline="-25000" dirty="0" err="1"/>
              <a:t>a</a:t>
            </a:r>
            <a:r>
              <a:rPr lang="en-US" dirty="0"/>
              <a:t> </a:t>
            </a:r>
          </a:p>
        </p:txBody>
      </p:sp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Exposure Units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35B7E19-FD2C-41AF-BC0E-AF1D98770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23</a:t>
            </a:r>
          </a:p>
        </p:txBody>
      </p:sp>
      <p:pic>
        <p:nvPicPr>
          <p:cNvPr id="8" name="Picture 7" descr="DEP-rgb">
            <a:extLst>
              <a:ext uri="{FF2B5EF4-FFF2-40B4-BE49-F238E27FC236}">
                <a16:creationId xmlns:a16="http://schemas.microsoft.com/office/drawing/2014/main" id="{51FBC9F7-D514-4298-9675-99A6E7597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539" y="6079333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B69060-DB7E-4860-B2AA-598D8A55A0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673727"/>
            <a:ext cx="19050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5521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2"/>
            <a:ext cx="8229600" cy="4525963"/>
          </a:xfrm>
        </p:spPr>
        <p:txBody>
          <a:bodyPr/>
          <a:lstStyle/>
          <a:p>
            <a:r>
              <a:rPr lang="en-US" dirty="0"/>
              <a:t>rad</a:t>
            </a:r>
          </a:p>
          <a:p>
            <a:pPr lvl="1"/>
            <a:r>
              <a:rPr lang="en-US" dirty="0"/>
              <a:t>Traditional unit defined as 100 ergs/g of energy deposited by any type of ionizing radiation in any mass (g) of material</a:t>
            </a:r>
          </a:p>
          <a:p>
            <a:r>
              <a:rPr lang="en-US" dirty="0"/>
              <a:t>Gray (</a:t>
            </a:r>
            <a:r>
              <a:rPr lang="en-US" dirty="0" err="1"/>
              <a:t>Gy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SI unit defined as 1 joule/kg of energy deposited by any type of ionizing radiation in any mass (kg) of material</a:t>
            </a:r>
          </a:p>
          <a:p>
            <a:r>
              <a:rPr lang="en-US" dirty="0"/>
              <a:t> 1 rad = 0.01 </a:t>
            </a:r>
            <a:r>
              <a:rPr lang="en-US" dirty="0" err="1"/>
              <a:t>Gy</a:t>
            </a:r>
            <a:endParaRPr lang="en-US" dirty="0"/>
          </a:p>
        </p:txBody>
      </p:sp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Absorbed Dose Units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798338-3D83-4DB8-8DD2-87D792661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C4FBF6-28F6-4C18-87FC-76CBA93DB5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673727"/>
            <a:ext cx="1905000" cy="1047750"/>
          </a:xfrm>
          <a:prstGeom prst="rect">
            <a:avLst/>
          </a:prstGeom>
        </p:spPr>
      </p:pic>
      <p:pic>
        <p:nvPicPr>
          <p:cNvPr id="9" name="Picture 8" descr="DEP-rgb">
            <a:extLst>
              <a:ext uri="{FF2B5EF4-FFF2-40B4-BE49-F238E27FC236}">
                <a16:creationId xmlns:a16="http://schemas.microsoft.com/office/drawing/2014/main" id="{F439BADD-760C-421E-9180-281A954E4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539" y="6079333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25897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 – traditional unit defined as absorbed dose in rad multiplied by modifying factors to account for responses in the human</a:t>
            </a:r>
          </a:p>
          <a:p>
            <a:r>
              <a:rPr lang="en-US" dirty="0"/>
              <a:t>Sievert (</a:t>
            </a:r>
            <a:r>
              <a:rPr lang="en-US" dirty="0" err="1"/>
              <a:t>Sv</a:t>
            </a:r>
            <a:r>
              <a:rPr lang="en-US" dirty="0"/>
              <a:t>) – SI unit defined as absorbed dose in gray multiplied by modifying factors to account for responses in the human</a:t>
            </a:r>
          </a:p>
          <a:p>
            <a:r>
              <a:rPr lang="en-US" dirty="0"/>
              <a:t>1 rem = 0.01 </a:t>
            </a:r>
            <a:r>
              <a:rPr lang="en-US" dirty="0" err="1"/>
              <a:t>Sv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Effective Dose Equivalent Dose Units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DF39828-CE68-4AE4-925E-44184EF58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24285907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X-ray radiation, to a close approximation we can assume that:</a:t>
            </a:r>
          </a:p>
          <a:p>
            <a:pPr lvl="1"/>
            <a:r>
              <a:rPr lang="en-US" dirty="0"/>
              <a:t>      </a:t>
            </a:r>
            <a:r>
              <a:rPr lang="en-US" sz="3600" dirty="0"/>
              <a:t>1 R = 1 rad = 1 rem</a:t>
            </a:r>
            <a:r>
              <a:rPr lang="en-US" sz="3200" dirty="0"/>
              <a:t>      </a:t>
            </a:r>
          </a:p>
          <a:p>
            <a:pPr marL="457200" lvl="1" indent="0">
              <a:buNone/>
            </a:pPr>
            <a:r>
              <a:rPr lang="en-US" sz="3200" dirty="0"/>
              <a:t>			and</a:t>
            </a:r>
          </a:p>
          <a:p>
            <a:pPr lvl="1"/>
            <a:r>
              <a:rPr lang="en-US" sz="3200" dirty="0"/>
              <a:t>     </a:t>
            </a:r>
            <a:r>
              <a:rPr lang="en-US" sz="3600" dirty="0"/>
              <a:t>1 </a:t>
            </a:r>
            <a:r>
              <a:rPr lang="en-US" sz="3600" dirty="0" err="1"/>
              <a:t>Gy</a:t>
            </a:r>
            <a:r>
              <a:rPr lang="en-US" sz="3600" baseline="-25000" dirty="0" err="1"/>
              <a:t>a</a:t>
            </a:r>
            <a:r>
              <a:rPr lang="en-US" sz="3600" baseline="-25000" dirty="0"/>
              <a:t> </a:t>
            </a:r>
            <a:r>
              <a:rPr lang="en-US" sz="3600" dirty="0"/>
              <a:t>= 1 </a:t>
            </a:r>
            <a:r>
              <a:rPr lang="en-US" sz="3600" dirty="0" err="1"/>
              <a:t>Gy</a:t>
            </a:r>
            <a:r>
              <a:rPr lang="en-US" sz="3600" dirty="0"/>
              <a:t> = 1 </a:t>
            </a:r>
            <a:r>
              <a:rPr lang="en-US" sz="3600" dirty="0" err="1"/>
              <a:t>Sv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Relationship of Units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85E1198-D4FB-41DB-9201-CC2A8E0C8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22918291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1485611"/>
              </p:ext>
            </p:extLst>
          </p:nvPr>
        </p:nvGraphicFramePr>
        <p:xfrm>
          <a:off x="450915" y="1307411"/>
          <a:ext cx="8229600" cy="4334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838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Numeric 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Prefix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Symbol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04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  <a:r>
                        <a:rPr lang="en-US" baseline="30000" dirty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mega-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04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  <a:r>
                        <a:rPr lang="en-US" baseline="30000" dirty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kilo-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04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  <a:r>
                        <a:rPr lang="en-US" baseline="30000" dirty="0"/>
                        <a:t>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centi</a:t>
                      </a:r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04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  <a:r>
                        <a:rPr lang="en-US" baseline="30000" dirty="0"/>
                        <a:t>-3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milli</a:t>
                      </a:r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04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  <a:r>
                        <a:rPr lang="en-US" baseline="30000" dirty="0"/>
                        <a:t>-6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micro-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mbol" pitchFamily="18" charset="2"/>
                        </a:rPr>
                        <a:t>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104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  <a:r>
                        <a:rPr lang="en-US" baseline="30000" dirty="0"/>
                        <a:t>-9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nano</a:t>
                      </a:r>
                      <a:r>
                        <a:rPr lang="en-US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Picture 5" descr="Aging bann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Common Numerical Prefixes 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E6D671C-6532-456B-AF36-FF2D37224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27</a:t>
            </a:r>
          </a:p>
        </p:txBody>
      </p:sp>
      <p:pic>
        <p:nvPicPr>
          <p:cNvPr id="8" name="Picture 7" descr="DEP-rgb">
            <a:extLst>
              <a:ext uri="{FF2B5EF4-FFF2-40B4-BE49-F238E27FC236}">
                <a16:creationId xmlns:a16="http://schemas.microsoft.com/office/drawing/2014/main" id="{61181A24-34DA-4423-BBDA-04119378E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231" y="6123781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EB43F5-85E0-4628-B677-2BBB64A313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5654088"/>
            <a:ext cx="19050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5759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Radiation often measured as a dose rate (dose per time) so dose received is calculated as follows:</a:t>
            </a:r>
          </a:p>
          <a:p>
            <a:r>
              <a:rPr lang="en-US" dirty="0"/>
              <a:t>Dose received = Dose Rate x Time exposed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Dose and Dose Rate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8A902D1-E096-4CC5-9241-B180E18AC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9107466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40"/>
            <a:ext cx="8229600" cy="36464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300" dirty="0"/>
              <a:t>Exposure rate in area is 2 </a:t>
            </a:r>
            <a:r>
              <a:rPr lang="en-US" sz="2300" dirty="0" err="1"/>
              <a:t>mR</a:t>
            </a:r>
            <a:r>
              <a:rPr lang="en-US" sz="2300" dirty="0"/>
              <a:t>/hr.  </a:t>
            </a:r>
          </a:p>
          <a:p>
            <a:pPr marL="0" indent="0">
              <a:buNone/>
            </a:pPr>
            <a:r>
              <a:rPr lang="en-US" sz="2300" dirty="0"/>
              <a:t>Is yearly limit of 5 rem exceeded?  </a:t>
            </a:r>
          </a:p>
          <a:p>
            <a:pPr marL="0" indent="0">
              <a:buNone/>
            </a:pPr>
            <a:r>
              <a:rPr lang="en-US" sz="2300" dirty="0"/>
              <a:t>(Assume occupancy of 40 hours/week and 50 work weeks in year).</a:t>
            </a:r>
          </a:p>
          <a:p>
            <a:pPr marL="0" indent="0">
              <a:buNone/>
            </a:pPr>
            <a:endParaRPr lang="en-US" sz="2300" dirty="0"/>
          </a:p>
          <a:p>
            <a:r>
              <a:rPr lang="en-US" sz="2300" dirty="0"/>
              <a:t>Exposure = 2mR/</a:t>
            </a:r>
            <a:r>
              <a:rPr lang="en-US" sz="2300" dirty="0" err="1"/>
              <a:t>hr</a:t>
            </a:r>
            <a:r>
              <a:rPr lang="en-US" sz="2300" dirty="0"/>
              <a:t> x 40 </a:t>
            </a:r>
            <a:r>
              <a:rPr lang="en-US" sz="2300" dirty="0" err="1"/>
              <a:t>hr</a:t>
            </a:r>
            <a:r>
              <a:rPr lang="en-US" sz="2300" dirty="0"/>
              <a:t>/</a:t>
            </a:r>
            <a:r>
              <a:rPr lang="en-US" sz="2300" dirty="0" err="1"/>
              <a:t>wk</a:t>
            </a:r>
            <a:r>
              <a:rPr lang="en-US" sz="2300" dirty="0"/>
              <a:t> x 50 </a:t>
            </a:r>
            <a:r>
              <a:rPr lang="en-US" sz="2300" dirty="0" err="1"/>
              <a:t>wks</a:t>
            </a:r>
            <a:r>
              <a:rPr lang="en-US" sz="2300" dirty="0"/>
              <a:t>/</a:t>
            </a:r>
            <a:r>
              <a:rPr lang="en-US" sz="2300" dirty="0" err="1"/>
              <a:t>yr</a:t>
            </a:r>
            <a:endParaRPr lang="en-US" sz="2300" dirty="0"/>
          </a:p>
          <a:p>
            <a:r>
              <a:rPr lang="en-US" sz="2300" dirty="0"/>
              <a:t>Exposure = 4000 </a:t>
            </a:r>
            <a:r>
              <a:rPr lang="en-US" sz="2300" dirty="0" err="1"/>
              <a:t>mR</a:t>
            </a:r>
            <a:r>
              <a:rPr lang="en-US" sz="2300" dirty="0"/>
              <a:t>/</a:t>
            </a:r>
            <a:r>
              <a:rPr lang="en-US" sz="2300" dirty="0" err="1"/>
              <a:t>yr</a:t>
            </a:r>
            <a:r>
              <a:rPr lang="en-US" sz="2300" dirty="0"/>
              <a:t> = 4 R/</a:t>
            </a:r>
            <a:r>
              <a:rPr lang="en-US" sz="2300" dirty="0" err="1"/>
              <a:t>yr</a:t>
            </a:r>
            <a:endParaRPr lang="en-US" sz="2300" dirty="0"/>
          </a:p>
          <a:p>
            <a:r>
              <a:rPr lang="en-US" sz="2300" dirty="0"/>
              <a:t>Assume 1R = 1 rad = 1 rem, so </a:t>
            </a:r>
          </a:p>
          <a:p>
            <a:r>
              <a:rPr lang="en-US" sz="2300" dirty="0"/>
              <a:t>Equivalent dose = 4 rem/</a:t>
            </a:r>
            <a:r>
              <a:rPr lang="en-US" sz="2300" dirty="0" err="1"/>
              <a:t>yr</a:t>
            </a:r>
            <a:r>
              <a:rPr lang="en-US" sz="2300" dirty="0"/>
              <a:t>;  limit not exceeded</a:t>
            </a:r>
          </a:p>
        </p:txBody>
      </p:sp>
      <p:pic>
        <p:nvPicPr>
          <p:cNvPr id="5" name="Picture 5" descr="Aging bann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Example of Dose Rate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&amp; Conversions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5849D98-6712-4968-90AC-0BEBA3A3D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29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5CA751-4D1D-4F78-AAFC-0F46BA72A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673727"/>
            <a:ext cx="1905000" cy="1047750"/>
          </a:xfrm>
          <a:prstGeom prst="rect">
            <a:avLst/>
          </a:prstGeom>
        </p:spPr>
      </p:pic>
      <p:pic>
        <p:nvPicPr>
          <p:cNvPr id="9" name="Picture 7" descr="DEP-rgb">
            <a:extLst>
              <a:ext uri="{FF2B5EF4-FFF2-40B4-BE49-F238E27FC236}">
                <a16:creationId xmlns:a16="http://schemas.microsoft.com/office/drawing/2014/main" id="{6C41BF1C-17E1-4B66-8F93-6E4FAD267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6079333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70972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2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Radiation exposure to the general public comes from a number of sources:</a:t>
            </a:r>
          </a:p>
          <a:p>
            <a:pPr lvl="1"/>
            <a:r>
              <a:rPr lang="en-US" dirty="0"/>
              <a:t>Natural background radiation (in soil, air, our bodies, etc.)</a:t>
            </a:r>
          </a:p>
          <a:p>
            <a:pPr lvl="1"/>
            <a:r>
              <a:rPr lang="en-US" dirty="0"/>
              <a:t>Medical procedures</a:t>
            </a:r>
          </a:p>
          <a:p>
            <a:pPr lvl="1"/>
            <a:r>
              <a:rPr lang="en-US" dirty="0"/>
              <a:t>Occupational exposures</a:t>
            </a:r>
          </a:p>
          <a:p>
            <a:pPr lvl="1"/>
            <a:r>
              <a:rPr lang="en-US" dirty="0"/>
              <a:t>Consumer products		</a:t>
            </a:r>
          </a:p>
          <a:p>
            <a:r>
              <a:rPr lang="en-US" dirty="0"/>
              <a:t>Following slide shows breakdown of exposures and recent trends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Sources of Radiation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17CBBC-60CF-4875-9D74-ACBB75137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7379956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52B34F2-8170-4F50-B4E4-452E33AA8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4F0149-7EEE-4FCC-9F03-91A2F3CA3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42692"/>
            <a:ext cx="7848600" cy="58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9754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2"/>
            <a:ext cx="8229600" cy="4525963"/>
          </a:xfrm>
        </p:spPr>
        <p:txBody>
          <a:bodyPr/>
          <a:lstStyle/>
          <a:p>
            <a:r>
              <a:rPr lang="en-US" dirty="0"/>
              <a:t>Background levels are the same, but in % they have decreased to only about half of the total average exposure</a:t>
            </a:r>
          </a:p>
          <a:p>
            <a:r>
              <a:rPr lang="en-US" dirty="0"/>
              <a:t>Occupational and consumer product levels have remained very low</a:t>
            </a:r>
          </a:p>
          <a:p>
            <a:r>
              <a:rPr lang="en-US" dirty="0"/>
              <a:t>Medical exposures have increased significantly (on the average)</a:t>
            </a:r>
          </a:p>
          <a:p>
            <a:r>
              <a:rPr lang="en-US" dirty="0"/>
              <a:t>Why?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So what has happened?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D6E66AF-2EE5-4DDE-9F3A-9A9C36686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25934480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7845552" cy="580644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38970FB-5BFC-4122-B658-72A9E9316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19926285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9"/>
            <a:ext cx="8229600" cy="2697163"/>
          </a:xfrm>
        </p:spPr>
        <p:txBody>
          <a:bodyPr/>
          <a:lstStyle/>
          <a:p>
            <a:r>
              <a:rPr lang="en-US" dirty="0"/>
              <a:t>Large increase in number of CT scans</a:t>
            </a:r>
          </a:p>
          <a:p>
            <a:r>
              <a:rPr lang="en-US" dirty="0"/>
              <a:t>Increase in nuclear medicine procedures</a:t>
            </a:r>
          </a:p>
          <a:p>
            <a:r>
              <a:rPr lang="en-US" dirty="0"/>
              <a:t>Newer techniques involve higher doses to the patient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So what has changed?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DD3F475-67AA-4A3A-B30B-E9ABF5505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4566696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489" y="1183485"/>
            <a:ext cx="8229600" cy="43029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300" dirty="0"/>
              <a:t>Pennsylvania has divided X-ray medical procedures into two risk classes: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300" dirty="0"/>
              <a:t>High-risk procedures – utilize energies of &lt; 1 MeV that could exceed skin doses of 200 </a:t>
            </a:r>
            <a:r>
              <a:rPr lang="en-US" sz="2300" dirty="0" err="1"/>
              <a:t>rads</a:t>
            </a:r>
            <a:r>
              <a:rPr lang="en-US" sz="2300" dirty="0"/>
              <a:t> (2 </a:t>
            </a:r>
            <a:r>
              <a:rPr lang="en-US" sz="2300" dirty="0" err="1"/>
              <a:t>Gy</a:t>
            </a:r>
            <a:r>
              <a:rPr lang="en-US" sz="2300" dirty="0"/>
              <a:t>).</a:t>
            </a:r>
          </a:p>
          <a:p>
            <a:pPr lvl="2">
              <a:buFont typeface="Calibri" panose="020F0502020204030204" pitchFamily="34" charset="0"/>
              <a:buChar char="⁻"/>
            </a:pPr>
            <a:r>
              <a:rPr lang="en-US" sz="2300" dirty="0"/>
              <a:t>Examples: CT scans, interventional radiography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300" dirty="0"/>
              <a:t>Low-risk procedures – any radiologic procedure that is not a “high-risk” procedure.</a:t>
            </a:r>
          </a:p>
          <a:p>
            <a:pPr lvl="2">
              <a:buFont typeface="Calibri" panose="020F0502020204030204" pitchFamily="34" charset="0"/>
              <a:buChar char="⁻"/>
            </a:pPr>
            <a:r>
              <a:rPr lang="en-US" sz="2300" dirty="0"/>
              <a:t>Examples: conventional x-rays, dental, podiatry, chiropractic, and veterinary</a:t>
            </a:r>
          </a:p>
          <a:p>
            <a:pPr marL="0" indent="0">
              <a:buNone/>
            </a:pPr>
            <a:r>
              <a:rPr lang="en-US" sz="2300" dirty="0"/>
              <a:t>High-risk results in more dose per patient, but many more patients receive low-risk procedures (especially children and young adults).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High-Risk vs. Low-Risk Procedures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9CAF74-203C-40C7-9BF9-C2F9A8928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</p:spPr>
        <p:txBody>
          <a:bodyPr/>
          <a:lstStyle/>
          <a:p>
            <a:r>
              <a:rPr lang="en-US"/>
              <a:t>35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A805EC-3436-41B0-8F61-E7089995FF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54" y="5603084"/>
            <a:ext cx="1905000" cy="1047750"/>
          </a:xfrm>
          <a:prstGeom prst="rect">
            <a:avLst/>
          </a:prstGeom>
        </p:spPr>
      </p:pic>
      <p:pic>
        <p:nvPicPr>
          <p:cNvPr id="9" name="Picture 7" descr="DEP-rgb">
            <a:extLst>
              <a:ext uri="{FF2B5EF4-FFF2-40B4-BE49-F238E27FC236}">
                <a16:creationId xmlns:a16="http://schemas.microsoft.com/office/drawing/2014/main" id="{EBA7438D-E4D4-46B6-B8D0-A9703725A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2" y="6079333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21245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019"/>
            <a:ext cx="8229600" cy="4074319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Harmful effects discovered very early </a:t>
            </a:r>
          </a:p>
          <a:p>
            <a:pPr lvl="1"/>
            <a:r>
              <a:rPr lang="en-US" sz="2400" dirty="0"/>
              <a:t>(Thomas Edison ceased work on X-rays in 1904 following a serious injury and subsequent death of his assistant due to radiation)</a:t>
            </a:r>
          </a:p>
          <a:p>
            <a:r>
              <a:rPr lang="en-US" sz="2400" dirty="0"/>
              <a:t>“Law of </a:t>
            </a:r>
            <a:r>
              <a:rPr lang="en-US" sz="2400" dirty="0" err="1"/>
              <a:t>Bergonie</a:t>
            </a:r>
            <a:r>
              <a:rPr lang="en-US" sz="2400" dirty="0"/>
              <a:t> and </a:t>
            </a:r>
            <a:r>
              <a:rPr lang="en-US" sz="2400" dirty="0" err="1"/>
              <a:t>Tribondeau</a:t>
            </a:r>
            <a:r>
              <a:rPr lang="en-US" sz="2400" dirty="0"/>
              <a:t>” developed in France in 1906:</a:t>
            </a:r>
          </a:p>
          <a:p>
            <a:pPr lvl="1"/>
            <a:r>
              <a:rPr lang="en-US" sz="2400" dirty="0"/>
              <a:t>“The more rapidly a cell is dividing, the greater the sensitivity to radiation”</a:t>
            </a:r>
          </a:p>
          <a:p>
            <a:pPr lvl="1"/>
            <a:r>
              <a:rPr lang="en-US" sz="2400" dirty="0"/>
              <a:t>Not always true but helpful in explaining effects on certain organs such as skin, blood-forming organs, gonads and unborn children.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Biological Effects of Radiation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DA26C81-26FB-4B75-B902-0AB46EFEB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27510250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6084"/>
            <a:ext cx="8229600" cy="445764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Research has found that the primary hazard is to DNA</a:t>
            </a:r>
          </a:p>
          <a:p>
            <a:r>
              <a:rPr lang="en-US" dirty="0"/>
              <a:t>Can result in cell death leading to organ failure, illness, and possible death of exposed person</a:t>
            </a:r>
          </a:p>
          <a:p>
            <a:r>
              <a:rPr lang="en-US" dirty="0"/>
              <a:t>Or can result in cell mutations leading to cancer in exposed person and possible genetic effects to future generations</a:t>
            </a:r>
          </a:p>
          <a:p>
            <a:r>
              <a:rPr lang="en-US" dirty="0"/>
              <a:t>Greatest risk at low doses is cancer to exposed person – regulations based on this risk</a:t>
            </a:r>
          </a:p>
        </p:txBody>
      </p:sp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What is the primary biological effect?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ABAC1D-7658-4669-8CF4-462DB65B0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37</a:t>
            </a:r>
          </a:p>
        </p:txBody>
      </p:sp>
      <p:pic>
        <p:nvPicPr>
          <p:cNvPr id="8" name="Picture 7" descr="DEP-rgb">
            <a:extLst>
              <a:ext uri="{FF2B5EF4-FFF2-40B4-BE49-F238E27FC236}">
                <a16:creationId xmlns:a16="http://schemas.microsoft.com/office/drawing/2014/main" id="{EC2DE9AC-C37D-493D-80AC-D212ACD54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6079333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9ABF13-DC05-46D1-9E02-8BB8D4C621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673727"/>
            <a:ext cx="19050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324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0955"/>
            <a:ext cx="8229600" cy="418164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Acute effects (also referred to as early effects or deterministic effects)</a:t>
            </a:r>
          </a:p>
          <a:p>
            <a:pPr lvl="1"/>
            <a:r>
              <a:rPr lang="en-US" dirty="0"/>
              <a:t>Typically occur at high doses and appear within days or weeks of exposure</a:t>
            </a:r>
          </a:p>
          <a:p>
            <a:pPr lvl="1"/>
            <a:r>
              <a:rPr lang="en-US" dirty="0"/>
              <a:t>Examples: skin burns, sterility, loss of hair, etc.</a:t>
            </a:r>
          </a:p>
          <a:p>
            <a:r>
              <a:rPr lang="en-US" dirty="0"/>
              <a:t>Delayed effects (also referred to as late effects or stochastic effects)</a:t>
            </a:r>
          </a:p>
          <a:p>
            <a:pPr lvl="1"/>
            <a:r>
              <a:rPr lang="en-US" dirty="0"/>
              <a:t>Occur at low doses over long periods of time</a:t>
            </a:r>
          </a:p>
          <a:p>
            <a:pPr lvl="1"/>
            <a:r>
              <a:rPr lang="en-US" dirty="0"/>
              <a:t>Cancer is greatest concern</a:t>
            </a:r>
          </a:p>
          <a:p>
            <a:pPr lvl="1"/>
            <a:endParaRPr lang="en-US" dirty="0"/>
          </a:p>
        </p:txBody>
      </p:sp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Acute vs. Delayed Effects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95CE119-2E7D-4B99-88A9-40FF535DA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</p:spPr>
        <p:txBody>
          <a:bodyPr/>
          <a:lstStyle/>
          <a:p>
            <a:r>
              <a:rPr lang="en-US"/>
              <a:t>38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4E96F3-1933-4630-B07D-5AE6927041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657850"/>
            <a:ext cx="1905000" cy="1047750"/>
          </a:xfrm>
          <a:prstGeom prst="rect">
            <a:avLst/>
          </a:prstGeom>
        </p:spPr>
      </p:pic>
      <p:pic>
        <p:nvPicPr>
          <p:cNvPr id="9" name="Picture 8" descr="DEP-rgb">
            <a:extLst>
              <a:ext uri="{FF2B5EF4-FFF2-40B4-BE49-F238E27FC236}">
                <a16:creationId xmlns:a16="http://schemas.microsoft.com/office/drawing/2014/main" id="{08B10D00-05E0-4719-9A67-70217D70E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6079333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57666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3"/>
            <a:ext cx="8229600" cy="3868736"/>
          </a:xfrm>
        </p:spPr>
        <p:txBody>
          <a:bodyPr/>
          <a:lstStyle/>
          <a:p>
            <a:r>
              <a:rPr lang="en-US" dirty="0"/>
              <a:t>Prevent acute effects to exposed person</a:t>
            </a:r>
          </a:p>
          <a:p>
            <a:pPr lvl="1"/>
            <a:r>
              <a:rPr lang="en-US" dirty="0"/>
              <a:t>Shield sensitive organs such as lens of eye, thyroid, unborn child</a:t>
            </a:r>
          </a:p>
          <a:p>
            <a:r>
              <a:rPr lang="en-US" dirty="0"/>
              <a:t>Reduce likelihood of  delayed effects</a:t>
            </a:r>
          </a:p>
          <a:p>
            <a:pPr lvl="1"/>
            <a:r>
              <a:rPr lang="en-US" dirty="0"/>
              <a:t>Keep doses low and make sure they are justified</a:t>
            </a:r>
          </a:p>
          <a:p>
            <a:r>
              <a:rPr lang="en-US" dirty="0"/>
              <a:t>In other words, ALARA:</a:t>
            </a:r>
          </a:p>
          <a:p>
            <a:pPr marL="0" indent="0">
              <a:buNone/>
            </a:pPr>
            <a:r>
              <a:rPr lang="en-US" dirty="0"/>
              <a:t>            As low as reasonably achievable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Goal of Radiation Regulations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AD9CAF5-6667-4023-B0F1-A66E0EFA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28281023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 of X-ray Imaging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490378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50133" y="304802"/>
            <a:ext cx="66460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Part 3 </a:t>
            </a:r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F845245D-D24C-4428-8D91-1BC301A0A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</p:spPr>
        <p:txBody>
          <a:bodyPr/>
          <a:lstStyle/>
          <a:p>
            <a:r>
              <a:rPr lang="en-US" dirty="0"/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39378319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482" y="1411288"/>
            <a:ext cx="8229600" cy="3891755"/>
          </a:xfrm>
        </p:spPr>
        <p:txBody>
          <a:bodyPr>
            <a:normAutofit fontScale="70000" lnSpcReduction="20000"/>
          </a:bodyPr>
          <a:lstStyle/>
          <a:p>
            <a:r>
              <a:rPr lang="en-US" sz="3400" dirty="0"/>
              <a:t>Cathode – heated wire to produce large source of electrons and focusing cup to direct them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900" dirty="0"/>
          </a:p>
          <a:p>
            <a:r>
              <a:rPr lang="en-US" sz="3400" dirty="0"/>
              <a:t>Anode – target of high atomic number struck by electrons to produce X-rays</a:t>
            </a:r>
          </a:p>
          <a:p>
            <a:pPr marL="0" indent="0">
              <a:buNone/>
            </a:pPr>
            <a:endParaRPr lang="en-US" sz="1000" dirty="0"/>
          </a:p>
          <a:p>
            <a:r>
              <a:rPr lang="en-US" sz="3400" dirty="0"/>
              <a:t>Voltage supply – high voltage supply to accelerate electrons from cathode to anode</a:t>
            </a:r>
          </a:p>
          <a:p>
            <a:pPr marL="0" indent="0">
              <a:buNone/>
            </a:pPr>
            <a:endParaRPr lang="en-US" sz="1000" dirty="0"/>
          </a:p>
          <a:p>
            <a:r>
              <a:rPr lang="en-US" sz="3400" dirty="0"/>
              <a:t>Envelope – glass or metal vacuum tube containing anode and cathode</a:t>
            </a:r>
          </a:p>
          <a:p>
            <a:pPr marL="0" indent="0">
              <a:buNone/>
            </a:pPr>
            <a:endParaRPr lang="en-US" sz="1000" dirty="0"/>
          </a:p>
          <a:p>
            <a:r>
              <a:rPr lang="en-US" sz="3400" dirty="0"/>
              <a:t>Tube housing – shielding around envelope to protect tube and shield unwanted X-rays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429250"/>
            <a:ext cx="1905000" cy="1047750"/>
          </a:xfrm>
          <a:prstGeom prst="rect">
            <a:avLst/>
          </a:prstGeom>
        </p:spPr>
      </p:pic>
      <p:pic>
        <p:nvPicPr>
          <p:cNvPr id="5" name="Picture 5" descr="Aging bann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Basic Components of X-ray Tube</a:t>
            </a:r>
            <a:endParaRPr lang="en-US" dirty="0"/>
          </a:p>
        </p:txBody>
      </p:sp>
      <p:pic>
        <p:nvPicPr>
          <p:cNvPr id="7" name="Picture 7" descr="DEP-rg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0B5FE7F-BB06-4A72-8132-39485F08C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41593874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" y="381000"/>
            <a:ext cx="7695304" cy="4876800"/>
          </a:xfr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C401048-4D2C-4CAE-81B5-776BACCF4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4C33E5-6D37-4023-9C42-10DD4BBB3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663515"/>
            <a:ext cx="1905000" cy="1047750"/>
          </a:xfrm>
          <a:prstGeom prst="rect">
            <a:avLst/>
          </a:prstGeom>
        </p:spPr>
      </p:pic>
      <p:pic>
        <p:nvPicPr>
          <p:cNvPr id="7" name="Picture 7" descr="DEP-rgb">
            <a:extLst>
              <a:ext uri="{FF2B5EF4-FFF2-40B4-BE49-F238E27FC236}">
                <a16:creationId xmlns:a16="http://schemas.microsoft.com/office/drawing/2014/main" id="{62611B8E-FCA5-4528-8C7B-E7A14E14D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155" y="5984877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41056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3"/>
            <a:ext cx="8534400" cy="4271961"/>
          </a:xfrm>
        </p:spPr>
        <p:txBody>
          <a:bodyPr>
            <a:noAutofit/>
          </a:bodyPr>
          <a:lstStyle/>
          <a:p>
            <a:r>
              <a:rPr lang="en-US" sz="3300" dirty="0"/>
              <a:t>Collimator – restricts X-ray beam to only the area of interest</a:t>
            </a:r>
          </a:p>
          <a:p>
            <a:r>
              <a:rPr lang="en-US" sz="3300" dirty="0"/>
              <a:t>Filtration – removes unwanted low energy X-rays </a:t>
            </a:r>
          </a:p>
          <a:p>
            <a:r>
              <a:rPr lang="en-US" sz="3300" dirty="0"/>
              <a:t>Transformer – converts low voltage to high voltage needed for tube</a:t>
            </a:r>
          </a:p>
          <a:p>
            <a:r>
              <a:rPr lang="en-US" sz="3300" dirty="0"/>
              <a:t>Rectifier – converts AC input voltage to DC needed for X-ray tube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491164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Other Parts of X-ray Machine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90F6217-0FC8-426B-AAC8-95F8D947B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38400151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039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dirty="0"/>
              <a:t>Current to cathode – measured in milliamps (mA)</a:t>
            </a:r>
          </a:p>
          <a:p>
            <a:r>
              <a:rPr lang="en-US" dirty="0"/>
              <a:t>Timer for current in seconds</a:t>
            </a:r>
          </a:p>
          <a:p>
            <a:pPr lvl="1"/>
            <a:r>
              <a:rPr lang="en-US" dirty="0"/>
              <a:t>Current and timer together are measured in </a:t>
            </a:r>
            <a:r>
              <a:rPr lang="en-US" dirty="0" err="1"/>
              <a:t>mAs</a:t>
            </a:r>
            <a:endParaRPr lang="en-US" dirty="0"/>
          </a:p>
          <a:p>
            <a:r>
              <a:rPr lang="en-US" dirty="0"/>
              <a:t>Voltage across the cathode and anode – measured in </a:t>
            </a:r>
            <a:r>
              <a:rPr lang="en-US" dirty="0" err="1"/>
              <a:t>kVp</a:t>
            </a:r>
            <a:r>
              <a:rPr lang="en-US" dirty="0"/>
              <a:t> (</a:t>
            </a:r>
            <a:r>
              <a:rPr lang="en-US" dirty="0" err="1"/>
              <a:t>kilovoltage</a:t>
            </a:r>
            <a:r>
              <a:rPr lang="en-US" dirty="0"/>
              <a:t> peak, the maximum possible energy a photon exiting the X-ray tube can reach)</a:t>
            </a:r>
          </a:p>
          <a:p>
            <a:pPr lvl="1"/>
            <a:r>
              <a:rPr lang="en-US" dirty="0" err="1"/>
              <a:t>kVp</a:t>
            </a:r>
            <a:r>
              <a:rPr lang="en-US" dirty="0"/>
              <a:t> determines the energy of electrons which is directly related to energy of X-rays produced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491164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Primary Settings on X-ray Tube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B97FFE8-0C7B-4B0F-B1CD-9B9320906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20993695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3"/>
            <a:ext cx="8229600" cy="418073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Medical X-rays characterized by quantity and quality</a:t>
            </a:r>
          </a:p>
          <a:p>
            <a:r>
              <a:rPr lang="en-US" dirty="0"/>
              <a:t>Quantity – number of X-rays reaching the patient</a:t>
            </a:r>
          </a:p>
          <a:p>
            <a:r>
              <a:rPr lang="en-US" dirty="0"/>
              <a:t>Quality – penetrability or ability of X-ray beam to pass through tissue </a:t>
            </a:r>
          </a:p>
          <a:p>
            <a:pPr marL="0" indent="0">
              <a:buNone/>
            </a:pPr>
            <a:r>
              <a:rPr lang="en-US" sz="2800" dirty="0"/>
              <a:t>	(low quality X-rays have little chance of 	penetrating so they deliver dose to patient while 	providing no useful medical information)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36" y="5552336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662" y="5924676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Quantity and Quality of X-rays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C20BE48-C8D2-4E57-83AF-499456220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23216421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5248683"/>
              </p:ext>
            </p:extLst>
          </p:nvPr>
        </p:nvGraphicFramePr>
        <p:xfrm>
          <a:off x="413209" y="1162217"/>
          <a:ext cx="8229600" cy="44003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384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1277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when increased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Increases quantity proportionately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4785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kVp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when increased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Increases quantity by square law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829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when increased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Decreases quantity by inverse square</a:t>
                      </a:r>
                      <a:r>
                        <a:rPr lang="en-US" baseline="0" dirty="0"/>
                        <a:t> law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218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filtration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when increased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Decreases quantity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Picture 5" descr="Aging bann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Factors Affecting Quantity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3A26C7-30B0-41F8-A309-AD99CBF87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A9AD36-792E-4F5B-B0AD-D2005741D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10" y="5673727"/>
            <a:ext cx="1905000" cy="1047750"/>
          </a:xfrm>
          <a:prstGeom prst="rect">
            <a:avLst/>
          </a:prstGeom>
        </p:spPr>
      </p:pic>
      <p:pic>
        <p:nvPicPr>
          <p:cNvPr id="9" name="Picture 7" descr="DEP-rgb">
            <a:extLst>
              <a:ext uri="{FF2B5EF4-FFF2-40B4-BE49-F238E27FC236}">
                <a16:creationId xmlns:a16="http://schemas.microsoft.com/office/drawing/2014/main" id="{B2757396-D41F-4539-BD31-74CAA5DAB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662" y="5984877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51993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409311"/>
              </p:ext>
            </p:extLst>
          </p:nvPr>
        </p:nvGraphicFramePr>
        <p:xfrm>
          <a:off x="381000" y="1143000"/>
          <a:ext cx="8229600" cy="4419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570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2729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when changed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does not change quality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2729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kVp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when increased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improves quality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272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when changed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does not</a:t>
                      </a:r>
                      <a:r>
                        <a:rPr lang="en-US" baseline="0" dirty="0"/>
                        <a:t> change quality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570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filtration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when increased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increases quality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Factors Affecting Quality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989E80-5F02-4E8D-99F4-3283051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47</a:t>
            </a:r>
          </a:p>
        </p:txBody>
      </p:sp>
      <p:pic>
        <p:nvPicPr>
          <p:cNvPr id="8" name="Picture 7" descr="DEP-rgb">
            <a:extLst>
              <a:ext uri="{FF2B5EF4-FFF2-40B4-BE49-F238E27FC236}">
                <a16:creationId xmlns:a16="http://schemas.microsoft.com/office/drawing/2014/main" id="{A1A20D38-876F-4707-A3B7-9E2AF4398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662" y="5924676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31543E-D218-4AAA-8DBE-FC45B9E91F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10" y="5673727"/>
            <a:ext cx="19050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6419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1765"/>
            <a:ext cx="8229600" cy="3829048"/>
          </a:xfrm>
        </p:spPr>
        <p:txBody>
          <a:bodyPr/>
          <a:lstStyle/>
          <a:p>
            <a:r>
              <a:rPr lang="en-US" sz="3400" dirty="0"/>
              <a:t>Digital (computer) imaging replacing conventional (film) systems</a:t>
            </a:r>
          </a:p>
          <a:p>
            <a:pPr lvl="1"/>
            <a:r>
              <a:rPr lang="en-US" sz="3000" dirty="0"/>
              <a:t>Images immediately available, can be stored and transmitted electronically and post processed to improve image after the fact</a:t>
            </a:r>
          </a:p>
          <a:p>
            <a:r>
              <a:rPr lang="en-US" sz="3400" dirty="0"/>
              <a:t>Should result in lower dose to patients due to fewer retakes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491164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Impact of Digital Imaging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26839DB-BF42-4775-807B-F03D9D990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38939115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8" y="1215659"/>
            <a:ext cx="8229600" cy="4201261"/>
          </a:xfrm>
        </p:spPr>
        <p:txBody>
          <a:bodyPr>
            <a:normAutofit fontScale="92500" lnSpcReduction="10000"/>
          </a:bodyPr>
          <a:lstStyle/>
          <a:p>
            <a:r>
              <a:rPr lang="en-US" sz="3400" dirty="0"/>
              <a:t>In some cases doses increased in digital systems</a:t>
            </a:r>
          </a:p>
          <a:p>
            <a:r>
              <a:rPr lang="en-US" sz="3400" dirty="0"/>
              <a:t>Effect called dose creep </a:t>
            </a:r>
          </a:p>
          <a:p>
            <a:pPr lvl="1"/>
            <a:r>
              <a:rPr lang="en-US" sz="3000" dirty="0"/>
              <a:t>Digital resulted in good images without changing factors, even if patient dose was higher, so factors were not optimized to lower dose.</a:t>
            </a:r>
          </a:p>
          <a:p>
            <a:pPr lvl="1"/>
            <a:r>
              <a:rPr lang="en-US" sz="3000" dirty="0"/>
              <a:t>Also, techniques were used to reduce signal noise that resulted in increased dose.</a:t>
            </a:r>
          </a:p>
          <a:p>
            <a:r>
              <a:rPr lang="en-US" sz="3400" dirty="0"/>
              <a:t>Manufacturer’s recommendations should be reviewed to minimize dose to patient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85" y="5496663"/>
            <a:ext cx="1905000" cy="1047750"/>
          </a:xfrm>
          <a:prstGeom prst="rect">
            <a:avLst/>
          </a:prstGeom>
        </p:spPr>
      </p:pic>
      <p:pic>
        <p:nvPicPr>
          <p:cNvPr id="5" name="Picture 5" descr="Aging bann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Dose Creep in Digital Imaging</a:t>
            </a:r>
            <a:endParaRPr lang="en-US" dirty="0"/>
          </a:p>
        </p:txBody>
      </p:sp>
      <p:pic>
        <p:nvPicPr>
          <p:cNvPr id="7" name="Picture 7" descr="DEP-rg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D2DC000-6CB6-4F1B-9D16-D99BF3A22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15013218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07767"/>
            <a:ext cx="8229600" cy="3565960"/>
          </a:xfrm>
        </p:spPr>
        <p:txBody>
          <a:bodyPr>
            <a:normAutofit fontScale="70000" lnSpcReduction="20000"/>
          </a:bodyPr>
          <a:lstStyle/>
          <a:p>
            <a:r>
              <a:rPr lang="en-US" sz="4000" dirty="0"/>
              <a:t>Sources of radiation in Medical X-ray Imaging:</a:t>
            </a:r>
          </a:p>
          <a:p>
            <a:pPr lvl="1"/>
            <a:r>
              <a:rPr lang="en-US" sz="3400" dirty="0"/>
              <a:t>Primary beam – also called the useful beam; the X-ray beam coming from the tube, through the patient, to the image receptor.</a:t>
            </a:r>
          </a:p>
          <a:p>
            <a:pPr marL="457200" lvl="1" indent="0">
              <a:buNone/>
            </a:pPr>
            <a:endParaRPr lang="en-US" sz="1100" dirty="0"/>
          </a:p>
          <a:p>
            <a:pPr lvl="1"/>
            <a:r>
              <a:rPr lang="en-US" sz="3400" dirty="0"/>
              <a:t>Scatter radiation – radiation resulting from the primary beam interacting with other materials.  The patient is often the largest source of scatter.</a:t>
            </a:r>
          </a:p>
          <a:p>
            <a:pPr marL="457200" lvl="1" indent="0">
              <a:buNone/>
            </a:pPr>
            <a:endParaRPr lang="en-US" sz="1100" dirty="0"/>
          </a:p>
          <a:p>
            <a:pPr lvl="1"/>
            <a:r>
              <a:rPr lang="en-US" sz="3400" dirty="0"/>
              <a:t>Leakage radiation – leakage radiation from tube housing, generally a minor source from a properly housed tube.</a:t>
            </a:r>
          </a:p>
        </p:txBody>
      </p:sp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</a:rPr>
              <a:t>Reducing Patient (and employee) Dose from Medical X-rays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8E63900-1D0A-4977-B483-FD4BEC7AC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</p:spPr>
        <p:txBody>
          <a:bodyPr/>
          <a:lstStyle/>
          <a:p>
            <a:r>
              <a:rPr lang="en-US"/>
              <a:t>50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86B0C7-07B9-447E-B1A2-02B70D0105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10" y="5673727"/>
            <a:ext cx="1905000" cy="1047750"/>
          </a:xfrm>
          <a:prstGeom prst="rect">
            <a:avLst/>
          </a:prstGeom>
        </p:spPr>
      </p:pic>
      <p:pic>
        <p:nvPicPr>
          <p:cNvPr id="9" name="Picture 7" descr="DEP-rgb">
            <a:extLst>
              <a:ext uri="{FF2B5EF4-FFF2-40B4-BE49-F238E27FC236}">
                <a16:creationId xmlns:a16="http://schemas.microsoft.com/office/drawing/2014/main" id="{CE40484F-2153-4973-B45E-F4339CEBF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6017420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41671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200400"/>
          </a:xfrm>
        </p:spPr>
        <p:txBody>
          <a:bodyPr/>
          <a:lstStyle/>
          <a:p>
            <a:r>
              <a:rPr lang="en-US" dirty="0"/>
              <a:t>Chapter 221.11 of the Pa. Code, Title 25 - Environmental Protection, has a list of responsibilities for registrants to ensure doses are ALARA</a:t>
            </a:r>
          </a:p>
          <a:p>
            <a:r>
              <a:rPr lang="en-US" dirty="0"/>
              <a:t>These responsibilities are summarized in the following tables: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599908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952957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Administrative Controls for Reducing Radiation Doses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D4DABA-2B38-4C9C-8814-3B1232548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51</a:t>
            </a:r>
          </a:p>
        </p:txBody>
      </p:sp>
    </p:spTree>
    <p:extLst>
      <p:ext uri="{BB962C8B-B14F-4D97-AF65-F5344CB8AC3E}">
        <p14:creationId xmlns:p14="http://schemas.microsoft.com/office/powerpoint/2010/main" val="23053602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51701A1-4E7C-4FA2-B80C-67FD54880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00400" y="6550529"/>
            <a:ext cx="2895600" cy="263537"/>
          </a:xfrm>
        </p:spPr>
        <p:txBody>
          <a:bodyPr/>
          <a:lstStyle/>
          <a:p>
            <a:r>
              <a:rPr lang="en-US" dirty="0"/>
              <a:t>52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6F4068-6CB0-45FC-822F-A1F760635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934"/>
            <a:ext cx="9144000" cy="643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7934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A4F37BC-28CA-4517-806D-B2EB8D83D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53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508B2F-5DC9-49BE-B958-9C6C70B9A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94" y="163279"/>
            <a:ext cx="9008806" cy="619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6930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6D952A-428D-49CB-9686-16C35FE46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54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B368A6-9ED3-42E0-A54A-E5C803890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685800"/>
            <a:ext cx="8839200" cy="477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08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9"/>
            <a:ext cx="8229600" cy="3763961"/>
          </a:xfrm>
        </p:spPr>
        <p:txBody>
          <a:bodyPr/>
          <a:lstStyle/>
          <a:p>
            <a:r>
              <a:rPr lang="en-US" dirty="0" err="1"/>
              <a:t>kVp</a:t>
            </a:r>
            <a:r>
              <a:rPr lang="en-US" dirty="0"/>
              <a:t> and </a:t>
            </a:r>
            <a:r>
              <a:rPr lang="en-US" dirty="0" err="1"/>
              <a:t>mAs</a:t>
            </a:r>
            <a:r>
              <a:rPr lang="en-US" dirty="0"/>
              <a:t> settings</a:t>
            </a:r>
          </a:p>
          <a:p>
            <a:pPr lvl="1"/>
            <a:r>
              <a:rPr lang="en-US" dirty="0"/>
              <a:t>Generally lowest dose is achieved when </a:t>
            </a:r>
            <a:r>
              <a:rPr lang="en-US" dirty="0" err="1"/>
              <a:t>kVp</a:t>
            </a:r>
            <a:r>
              <a:rPr lang="en-US" dirty="0"/>
              <a:t> settings are increased and </a:t>
            </a:r>
            <a:r>
              <a:rPr lang="en-US" dirty="0" err="1"/>
              <a:t>mAs</a:t>
            </a:r>
            <a:r>
              <a:rPr lang="en-US" dirty="0"/>
              <a:t> settings decreased within the limits of obtaining a good image.</a:t>
            </a:r>
          </a:p>
          <a:p>
            <a:pPr lvl="1"/>
            <a:r>
              <a:rPr lang="en-US" dirty="0"/>
              <a:t>Prevent dose creep by “technique creep” – gradually increase </a:t>
            </a:r>
            <a:r>
              <a:rPr lang="en-US" dirty="0" err="1"/>
              <a:t>kVp</a:t>
            </a:r>
            <a:r>
              <a:rPr lang="en-US" dirty="0"/>
              <a:t> while decreasing </a:t>
            </a:r>
            <a:r>
              <a:rPr lang="en-US" dirty="0" err="1"/>
              <a:t>mAs</a:t>
            </a:r>
            <a:r>
              <a:rPr lang="en-US" dirty="0"/>
              <a:t> over successive exams as long as image quality remains satisfactory until optimum reached.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487236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999163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600200" y="304800"/>
            <a:ext cx="6019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200" dirty="0">
                <a:solidFill>
                  <a:schemeClr val="bg1"/>
                </a:solidFill>
              </a:rPr>
              <a:t>Additional Techniques for </a:t>
            </a:r>
          </a:p>
          <a:p>
            <a:pPr algn="ctr"/>
            <a:r>
              <a:rPr lang="en-US" sz="4200" dirty="0">
                <a:solidFill>
                  <a:schemeClr val="bg1"/>
                </a:solidFill>
              </a:rPr>
              <a:t>Reducing Dose </a:t>
            </a:r>
            <a:endParaRPr lang="en-US" sz="42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98681C-2C98-40B7-82AE-E625B15F2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55</a:t>
            </a:r>
          </a:p>
        </p:txBody>
      </p:sp>
    </p:spTree>
    <p:extLst>
      <p:ext uri="{BB962C8B-B14F-4D97-AF65-F5344CB8AC3E}">
        <p14:creationId xmlns:p14="http://schemas.microsoft.com/office/powerpoint/2010/main" val="3550441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62669"/>
            <a:ext cx="8229600" cy="3752331"/>
          </a:xfrm>
        </p:spPr>
        <p:txBody>
          <a:bodyPr>
            <a:noAutofit/>
          </a:bodyPr>
          <a:lstStyle/>
          <a:p>
            <a:r>
              <a:rPr lang="en-US" sz="2600" dirty="0"/>
              <a:t>Use of grids</a:t>
            </a:r>
          </a:p>
          <a:p>
            <a:pPr lvl="1"/>
            <a:r>
              <a:rPr lang="en-US" sz="2400" dirty="0"/>
              <a:t>While grids can reduce scatter radiation and increase image quality, they increase dose to patient.</a:t>
            </a:r>
          </a:p>
          <a:p>
            <a:pPr lvl="1"/>
            <a:r>
              <a:rPr lang="en-US" sz="2400" dirty="0"/>
              <a:t>Use only as necessary and avoid on children.</a:t>
            </a:r>
          </a:p>
          <a:p>
            <a:r>
              <a:rPr lang="en-US" sz="2600" dirty="0"/>
              <a:t>Reducing Dose from scatter radiation</a:t>
            </a:r>
          </a:p>
          <a:p>
            <a:pPr lvl="1"/>
            <a:r>
              <a:rPr lang="en-US" sz="2400" dirty="0"/>
              <a:t>Workers should increase distance from patient, especially from beam side. </a:t>
            </a:r>
          </a:p>
          <a:p>
            <a:pPr lvl="1"/>
            <a:r>
              <a:rPr lang="en-US" sz="2400" dirty="0"/>
              <a:t>Use carbon fiber or similar material for cassettes, grids and tables.</a:t>
            </a:r>
          </a:p>
        </p:txBody>
      </p:sp>
      <p:pic>
        <p:nvPicPr>
          <p:cNvPr id="9" name="Picture 8" descr="Aging bann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8229600" cy="146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09600" y="304800"/>
            <a:ext cx="8077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100" dirty="0">
                <a:solidFill>
                  <a:schemeClr val="bg1"/>
                </a:solidFill>
              </a:rPr>
              <a:t>Additional Techniques for </a:t>
            </a:r>
          </a:p>
          <a:p>
            <a:pPr algn="ctr"/>
            <a:r>
              <a:rPr lang="en-US" sz="4100" dirty="0">
                <a:solidFill>
                  <a:schemeClr val="bg1"/>
                </a:solidFill>
              </a:rPr>
              <a:t>Reducing Dose </a:t>
            </a:r>
            <a:endParaRPr lang="en-US" sz="41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EDFC632-D480-4D05-8C5F-D84C25B6C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56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CE0D78-A58C-4974-8CC5-F7617143EE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715000"/>
            <a:ext cx="1809750" cy="995363"/>
          </a:xfrm>
          <a:prstGeom prst="rect">
            <a:avLst/>
          </a:prstGeom>
        </p:spPr>
      </p:pic>
      <p:pic>
        <p:nvPicPr>
          <p:cNvPr id="8" name="Picture 7" descr="DEP-rgb">
            <a:extLst>
              <a:ext uri="{FF2B5EF4-FFF2-40B4-BE49-F238E27FC236}">
                <a16:creationId xmlns:a16="http://schemas.microsoft.com/office/drawing/2014/main" id="{6214765D-5205-41AA-86FD-61E640F9E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999163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2961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79639"/>
            <a:ext cx="8229600" cy="3230561"/>
          </a:xfrm>
        </p:spPr>
        <p:txBody>
          <a:bodyPr>
            <a:noAutofit/>
          </a:bodyPr>
          <a:lstStyle/>
          <a:p>
            <a:r>
              <a:rPr lang="en-US" dirty="0"/>
              <a:t>Collimation and Beam Size</a:t>
            </a:r>
          </a:p>
          <a:p>
            <a:pPr lvl="1"/>
            <a:r>
              <a:rPr lang="en-US" sz="3200" dirty="0"/>
              <a:t>Primary beam should be sized to cover area of interest but not overly exceed it.</a:t>
            </a:r>
          </a:p>
          <a:p>
            <a:pPr lvl="1"/>
            <a:r>
              <a:rPr lang="en-US" sz="3200" dirty="0"/>
              <a:t>Collimation to the clinical region of interest should be performed prior to patient exposure.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44" y="541020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468444" y="304800"/>
            <a:ext cx="615155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Additional Techniques for 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</a:rPr>
              <a:t>Reducing Dose </a:t>
            </a:r>
            <a:endParaRPr lang="en-US" sz="44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A3ED7D0-EE80-4FD5-846F-E197D5410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57</a:t>
            </a:r>
          </a:p>
        </p:txBody>
      </p:sp>
    </p:spTree>
    <p:extLst>
      <p:ext uri="{BB962C8B-B14F-4D97-AF65-F5344CB8AC3E}">
        <p14:creationId xmlns:p14="http://schemas.microsoft.com/office/powerpoint/2010/main" val="1309227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3"/>
            <a:ext cx="8229600" cy="3962398"/>
          </a:xfrm>
        </p:spPr>
        <p:txBody>
          <a:bodyPr/>
          <a:lstStyle/>
          <a:p>
            <a:r>
              <a:rPr lang="en-US" dirty="0"/>
              <a:t>Historically, children have been imaged with settings similar to adults – resulting in unnecessary dose.</a:t>
            </a:r>
          </a:p>
          <a:p>
            <a:r>
              <a:rPr lang="en-US" dirty="0"/>
              <a:t>IMAGE GENTLY campaign designed to make medical staff and parents aware of potentially unnecessary exposure to children.</a:t>
            </a:r>
          </a:p>
          <a:p>
            <a:r>
              <a:rPr lang="en-US" dirty="0"/>
              <a:t>See website at: </a:t>
            </a:r>
            <a:r>
              <a:rPr lang="en-US" dirty="0">
                <a:hlinkClick r:id="rId2"/>
              </a:rPr>
              <a:t>https://www.imagegently.org/</a:t>
            </a: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449892"/>
            <a:ext cx="1905000" cy="1047750"/>
          </a:xfrm>
          <a:prstGeom prst="rect">
            <a:avLst/>
          </a:prstGeom>
        </p:spPr>
      </p:pic>
      <p:pic>
        <p:nvPicPr>
          <p:cNvPr id="5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Special Cases - Children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9AE30E-01CE-4FBF-AA05-9783EE6DF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</p:spPr>
        <p:txBody>
          <a:bodyPr/>
          <a:lstStyle/>
          <a:p>
            <a:r>
              <a:rPr lang="en-US" dirty="0"/>
              <a:t>58</a:t>
            </a:r>
          </a:p>
        </p:txBody>
      </p:sp>
      <p:pic>
        <p:nvPicPr>
          <p:cNvPr id="9" name="Picture 7" descr="DEP-rgb">
            <a:extLst>
              <a:ext uri="{FF2B5EF4-FFF2-40B4-BE49-F238E27FC236}">
                <a16:creationId xmlns:a16="http://schemas.microsoft.com/office/drawing/2014/main" id="{F0C2CF08-7CAE-4655-88EC-D2533CB93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0123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12" y="419493"/>
            <a:ext cx="8486775" cy="5085571"/>
          </a:xfr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C2460C4-3A13-4964-9625-61043206E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59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267BA7-B8B3-4261-97A1-D9193641D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449892"/>
            <a:ext cx="1905000" cy="1047750"/>
          </a:xfrm>
          <a:prstGeom prst="rect">
            <a:avLst/>
          </a:prstGeom>
        </p:spPr>
      </p:pic>
      <p:pic>
        <p:nvPicPr>
          <p:cNvPr id="8" name="Picture 7" descr="DEP-rgb">
            <a:extLst>
              <a:ext uri="{FF2B5EF4-FFF2-40B4-BE49-F238E27FC236}">
                <a16:creationId xmlns:a16="http://schemas.microsoft.com/office/drawing/2014/main" id="{DDA4E725-F3C5-42AB-B7BE-8A2959F55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91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246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255268"/>
            <a:ext cx="6365048" cy="5715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21BA33-D3F0-4DCA-9905-C12839D19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</p:spPr>
        <p:txBody>
          <a:bodyPr/>
          <a:lstStyle/>
          <a:p>
            <a:r>
              <a:rPr lang="en-US" dirty="0"/>
              <a:t>60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2FBF7E-3EC6-4A70-A71F-E5FCC031D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648325"/>
            <a:ext cx="1905000" cy="1047750"/>
          </a:xfrm>
          <a:prstGeom prst="rect">
            <a:avLst/>
          </a:prstGeom>
        </p:spPr>
      </p:pic>
      <p:pic>
        <p:nvPicPr>
          <p:cNvPr id="7" name="Picture 6" descr="DEP-rgb">
            <a:extLst>
              <a:ext uri="{FF2B5EF4-FFF2-40B4-BE49-F238E27FC236}">
                <a16:creationId xmlns:a16="http://schemas.microsoft.com/office/drawing/2014/main" id="{294AA12D-F5CA-49AC-BEC4-4057C1CED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341" y="6010990"/>
            <a:ext cx="2624138" cy="591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56858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73049"/>
            <a:ext cx="6096000" cy="583164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86F2FE-123F-401D-B435-A9AA5E48D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CBF890-5C8C-41AC-9C61-F647CF0321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44" y="5652060"/>
            <a:ext cx="1905000" cy="1047750"/>
          </a:xfrm>
          <a:prstGeom prst="rect">
            <a:avLst/>
          </a:prstGeom>
        </p:spPr>
      </p:pic>
      <p:pic>
        <p:nvPicPr>
          <p:cNvPr id="8" name="Picture 7" descr="DEP-rgb">
            <a:extLst>
              <a:ext uri="{FF2B5EF4-FFF2-40B4-BE49-F238E27FC236}">
                <a16:creationId xmlns:a16="http://schemas.microsoft.com/office/drawing/2014/main" id="{EFA15A3C-35B8-42A6-BFA0-47A0E2320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127752"/>
            <a:ext cx="216548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91394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11479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International Atomic Energy Agency has PowerPoints available for free:</a:t>
            </a:r>
          </a:p>
          <a:p>
            <a:r>
              <a:rPr lang="en-US" dirty="0">
                <a:hlinkClick r:id="rId3"/>
              </a:rPr>
              <a:t>http://rpop.iaea.org/RPOP/Content/AdditionalResources/Training/1 </a:t>
            </a:r>
            <a:r>
              <a:rPr lang="en-US" dirty="0" err="1">
                <a:hlinkClick r:id="rId3"/>
              </a:rPr>
              <a:t>TrainingMaterial</a:t>
            </a:r>
            <a:r>
              <a:rPr lang="en-US" dirty="0">
                <a:hlinkClick r:id="rId3"/>
              </a:rPr>
              <a:t>/PaediatricRadiology.htm</a:t>
            </a:r>
            <a:endParaRPr lang="en-US" dirty="0"/>
          </a:p>
          <a:p>
            <a:r>
              <a:rPr lang="en-US" dirty="0"/>
              <a:t>Poster from site: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474" y="1600202"/>
            <a:ext cx="4242195" cy="4251325"/>
          </a:xfrm>
        </p:spPr>
      </p:pic>
      <p:pic>
        <p:nvPicPr>
          <p:cNvPr id="5" name="Picture 5" descr="Aging banne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Additional Sources of Information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6181F64-77A5-44E0-A0E8-C458D4F76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</p:spPr>
        <p:txBody>
          <a:bodyPr/>
          <a:lstStyle/>
          <a:p>
            <a:r>
              <a:rPr lang="en-US" dirty="0"/>
              <a:t>62</a:t>
            </a:r>
          </a:p>
        </p:txBody>
      </p:sp>
      <p:pic>
        <p:nvPicPr>
          <p:cNvPr id="9" name="Picture 7" descr="DEP-rgb">
            <a:extLst>
              <a:ext uri="{FF2B5EF4-FFF2-40B4-BE49-F238E27FC236}">
                <a16:creationId xmlns:a16="http://schemas.microsoft.com/office/drawing/2014/main" id="{A2063443-CDC6-4D0E-9F71-0C889D243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514" y="6068222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2927D53-763B-4637-AC7A-1722389AFE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44" y="5652060"/>
            <a:ext cx="19050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07511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802608"/>
            <a:ext cx="8229600" cy="3001961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/>
              <a:t>Larger patients often require adjustments to </a:t>
            </a:r>
            <a:r>
              <a:rPr lang="en-US" dirty="0" err="1"/>
              <a:t>kVp</a:t>
            </a:r>
            <a:r>
              <a:rPr lang="en-US" dirty="0"/>
              <a:t> and </a:t>
            </a:r>
            <a:r>
              <a:rPr lang="en-US" dirty="0" err="1"/>
              <a:t>mAs</a:t>
            </a:r>
            <a:r>
              <a:rPr lang="en-US" dirty="0"/>
              <a:t> that result in higher dose.</a:t>
            </a:r>
          </a:p>
          <a:p>
            <a:pPr lvl="1"/>
            <a:r>
              <a:rPr lang="en-US" dirty="0"/>
              <a:t>Example: An increase of body thickness from 16 to 24 cm increases scatter 5X.</a:t>
            </a:r>
          </a:p>
          <a:p>
            <a:pPr lvl="1"/>
            <a:r>
              <a:rPr lang="en-US" dirty="0"/>
              <a:t>Staff should take additional precautions such as increasing distance from patient or use of portable shields.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11" y="5491164"/>
            <a:ext cx="1905000" cy="1047750"/>
          </a:xfrm>
          <a:prstGeom prst="rect">
            <a:avLst/>
          </a:prstGeom>
        </p:spPr>
      </p:pic>
      <p:pic>
        <p:nvPicPr>
          <p:cNvPr id="7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841076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1"/>
            <a:ext cx="82296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475" y="462887"/>
            <a:ext cx="8229600" cy="6944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Other Special Cases – Patient Size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D3C850-02C5-4393-B54C-A181CB779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29372005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8101"/>
            <a:ext cx="8229600" cy="3994151"/>
          </a:xfrm>
        </p:spPr>
        <p:txBody>
          <a:bodyPr/>
          <a:lstStyle/>
          <a:p>
            <a:r>
              <a:rPr lang="en-US" dirty="0"/>
              <a:t>Special care should be taken to reduce dose to fetus:</a:t>
            </a:r>
          </a:p>
          <a:p>
            <a:pPr lvl="1"/>
            <a:r>
              <a:rPr lang="en-US" dirty="0"/>
              <a:t>Females of child-bearing age should be informed of risks.</a:t>
            </a:r>
          </a:p>
          <a:p>
            <a:pPr lvl="1"/>
            <a:r>
              <a:rPr lang="en-US" dirty="0"/>
              <a:t>Warning signs should be posted.</a:t>
            </a:r>
          </a:p>
          <a:p>
            <a:pPr lvl="1"/>
            <a:r>
              <a:rPr lang="en-US" dirty="0"/>
              <a:t>If X-ray is necessary, efforts should be made to reduce dose to fetus through shielding and/or positioning.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491164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Pregnant Patients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AC83CD-74CB-4D79-B22A-3670B1D1B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64</a:t>
            </a:r>
          </a:p>
        </p:txBody>
      </p:sp>
    </p:spTree>
    <p:extLst>
      <p:ext uri="{BB962C8B-B14F-4D97-AF65-F5344CB8AC3E}">
        <p14:creationId xmlns:p14="http://schemas.microsoft.com/office/powerpoint/2010/main" val="26795417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701" y="1162052"/>
            <a:ext cx="8229600" cy="417194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Female medical staff required by federal and state regulations to be instructed on risks.</a:t>
            </a:r>
          </a:p>
          <a:p>
            <a:r>
              <a:rPr lang="en-US" dirty="0"/>
              <a:t>Special limits apply to “declared” pregnant female (woman has option to declare pregnancy).</a:t>
            </a:r>
          </a:p>
          <a:p>
            <a:r>
              <a:rPr lang="en-US" dirty="0"/>
              <a:t>NRC Regulatory Guide 8.13 provides information on risks, instructions on declaring pregnancy, and lower limits that then apply.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395063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Pregnant Workers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C5717C-E9AB-4EBC-80D8-9DC235CFB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65</a:t>
            </a:r>
          </a:p>
        </p:txBody>
      </p:sp>
    </p:spTree>
    <p:extLst>
      <p:ext uri="{BB962C8B-B14F-4D97-AF65-F5344CB8AC3E}">
        <p14:creationId xmlns:p14="http://schemas.microsoft.com/office/powerpoint/2010/main" val="13134078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16177"/>
            <a:ext cx="7772400" cy="1470025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Radiation Safety Plan, Documentation and QA/QC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478595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90600" y="304802"/>
            <a:ext cx="685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Part 4</a:t>
            </a:r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4DA8571C-A799-4D02-8A4D-E7865E35D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</p:spPr>
        <p:txBody>
          <a:bodyPr/>
          <a:lstStyle/>
          <a:p>
            <a:r>
              <a:rPr lang="en-US" dirty="0"/>
              <a:t>66</a:t>
            </a:r>
          </a:p>
        </p:txBody>
      </p:sp>
    </p:spTree>
    <p:extLst>
      <p:ext uri="{BB962C8B-B14F-4D97-AF65-F5344CB8AC3E}">
        <p14:creationId xmlns:p14="http://schemas.microsoft.com/office/powerpoint/2010/main" val="40840886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3"/>
            <a:ext cx="8229600" cy="266699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800" dirty="0"/>
          </a:p>
          <a:p>
            <a:pPr marL="0" indent="0" algn="ctr">
              <a:buNone/>
            </a:pPr>
            <a:r>
              <a:rPr lang="en-US" sz="4400" dirty="0"/>
              <a:t>Mechanism that ensures registrant properly directs X-ray program.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367976"/>
            <a:ext cx="1905000" cy="1047750"/>
          </a:xfrm>
          <a:prstGeom prst="rect">
            <a:avLst/>
          </a:prstGeom>
        </p:spPr>
      </p:pic>
      <p:pic>
        <p:nvPicPr>
          <p:cNvPr id="7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Radiation Safety Plan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6CF814-19CA-4D61-A290-E8F1C1C97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67</a:t>
            </a:r>
          </a:p>
        </p:txBody>
      </p:sp>
    </p:spTree>
    <p:extLst>
      <p:ext uri="{BB962C8B-B14F-4D97-AF65-F5344CB8AC3E}">
        <p14:creationId xmlns:p14="http://schemas.microsoft.com/office/powerpoint/2010/main" val="37764936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2038"/>
            <a:ext cx="8229600" cy="334169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Plan should ensure that:</a:t>
            </a:r>
          </a:p>
          <a:p>
            <a:pPr lvl="1"/>
            <a:r>
              <a:rPr lang="en-US" sz="2600" dirty="0"/>
              <a:t>Radiation activities are performed in accordance with existing laws and regulations. </a:t>
            </a:r>
          </a:p>
          <a:p>
            <a:pPr lvl="1"/>
            <a:r>
              <a:rPr lang="en-US" sz="2600" dirty="0"/>
              <a:t>Staff are equipped with knowledge of available options regarding risk vs. benefit determinations and appropriate examinations.</a:t>
            </a:r>
          </a:p>
          <a:p>
            <a:pPr lvl="1"/>
            <a:r>
              <a:rPr lang="en-US" sz="2600" dirty="0"/>
              <a:t>X-ray users and surrounding public receive adequate protection.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628900" y="1987729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 Federal Guidance Report No. 14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Guidance for Diagnostic &amp; Interventional X-ray Procedures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9814EE2-D99B-467B-8A13-6142FC66E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68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9155AD0-B3BA-468F-A545-9EE4BA7704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673727"/>
            <a:ext cx="1905000" cy="1047750"/>
          </a:xfrm>
          <a:prstGeom prst="rect">
            <a:avLst/>
          </a:prstGeom>
        </p:spPr>
      </p:pic>
      <p:pic>
        <p:nvPicPr>
          <p:cNvPr id="10" name="Picture 7" descr="DEP-rgb">
            <a:extLst>
              <a:ext uri="{FF2B5EF4-FFF2-40B4-BE49-F238E27FC236}">
                <a16:creationId xmlns:a16="http://schemas.microsoft.com/office/drawing/2014/main" id="{B417E069-AE0B-4865-8A31-3EF17DCCD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947172"/>
            <a:ext cx="2624138" cy="591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3249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1"/>
            <a:ext cx="8229600" cy="2874964"/>
          </a:xfrm>
        </p:spPr>
        <p:txBody>
          <a:bodyPr/>
          <a:lstStyle/>
          <a:p>
            <a:r>
              <a:rPr lang="en-US" dirty="0"/>
              <a:t>Charts, records, procedures and other documentation are essential for safety and compliance.</a:t>
            </a:r>
          </a:p>
          <a:p>
            <a:r>
              <a:rPr lang="en-US" dirty="0"/>
              <a:t>Pennsylvania  regulations require certain documentation.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477809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Documentation of Medical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X-ray Program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44BFECE-AFD8-443A-9451-600E2E66B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69</a:t>
            </a:r>
          </a:p>
        </p:txBody>
      </p:sp>
    </p:spTree>
    <p:extLst>
      <p:ext uri="{BB962C8B-B14F-4D97-AF65-F5344CB8AC3E}">
        <p14:creationId xmlns:p14="http://schemas.microsoft.com/office/powerpoint/2010/main" val="125922616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60639"/>
            <a:ext cx="8229600" cy="262096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25 Pa. Code § 221.11(d)</a:t>
            </a:r>
          </a:p>
          <a:p>
            <a:pPr lvl="1"/>
            <a:r>
              <a:rPr lang="en-US" sz="2600" dirty="0"/>
              <a:t>Written safety procedures and rules available at facility.</a:t>
            </a:r>
          </a:p>
          <a:p>
            <a:pPr lvl="1"/>
            <a:r>
              <a:rPr lang="en-US" sz="2600" dirty="0"/>
              <a:t>Operators able to demonstrate familiarity with rules.</a:t>
            </a:r>
          </a:p>
          <a:p>
            <a:pPr lvl="1"/>
            <a:r>
              <a:rPr lang="en-US" sz="2600" dirty="0"/>
              <a:t>Procedures and rules should be specific for particular applications planned at facility.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58549"/>
            <a:ext cx="1905000" cy="1047750"/>
          </a:xfrm>
          <a:prstGeom prst="rect">
            <a:avLst/>
          </a:prstGeom>
        </p:spPr>
      </p:pic>
      <p:pic>
        <p:nvPicPr>
          <p:cNvPr id="5" name="Picture 5" descr="Aging bann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Pennsylvania Requirements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for Documentation</a:t>
            </a:r>
            <a:endParaRPr lang="en-US" dirty="0"/>
          </a:p>
        </p:txBody>
      </p:sp>
      <p:pic>
        <p:nvPicPr>
          <p:cNvPr id="8" name="Picture 7" descr="DEP-rg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EA67198-8411-4CFA-A849-9D9B6F676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70</a:t>
            </a:r>
          </a:p>
        </p:txBody>
      </p:sp>
    </p:spTree>
    <p:extLst>
      <p:ext uri="{BB962C8B-B14F-4D97-AF65-F5344CB8AC3E}">
        <p14:creationId xmlns:p14="http://schemas.microsoft.com/office/powerpoint/2010/main" val="21753266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55839"/>
            <a:ext cx="8229600" cy="3230561"/>
          </a:xfrm>
        </p:spPr>
        <p:txBody>
          <a:bodyPr>
            <a:normAutofit/>
          </a:bodyPr>
          <a:lstStyle/>
          <a:p>
            <a:r>
              <a:rPr lang="en-US" dirty="0"/>
              <a:t>25 Pa. Code § 221.11(c)</a:t>
            </a:r>
          </a:p>
          <a:p>
            <a:pPr lvl="1"/>
            <a:r>
              <a:rPr lang="en-US" sz="2000" dirty="0"/>
              <a:t>Protocol Information provided in vicinity of control panel specifying techniques for exams on that system.</a:t>
            </a:r>
          </a:p>
          <a:p>
            <a:r>
              <a:rPr lang="en-US" dirty="0"/>
              <a:t>25 Pa. Code § 221.12</a:t>
            </a:r>
          </a:p>
          <a:p>
            <a:pPr lvl="1"/>
            <a:r>
              <a:rPr lang="en-US" sz="2000" dirty="0"/>
              <a:t>Registrant shall maintain records of surveys, calibrations, maintenance, and modifications including names of person performing service.</a:t>
            </a:r>
          </a:p>
          <a:p>
            <a:pPr lvl="1"/>
            <a:r>
              <a:rPr lang="en-US" sz="2000" dirty="0"/>
              <a:t>Records kept for inspection for minimum of 5 years.</a:t>
            </a:r>
          </a:p>
        </p:txBody>
      </p:sp>
      <p:pic>
        <p:nvPicPr>
          <p:cNvPr id="8" name="Picture 5" descr="Aging bann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6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Pennsylvania Requirements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for Documentation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556006"/>
            <a:ext cx="1905000" cy="1047750"/>
          </a:xfrm>
          <a:prstGeom prst="rect">
            <a:avLst/>
          </a:prstGeom>
        </p:spPr>
      </p:pic>
      <p:pic>
        <p:nvPicPr>
          <p:cNvPr id="11" name="Picture 10" descr="DEP-rg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868FCD4-A4CB-4F08-BDA5-DDED42240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71</a:t>
            </a:r>
          </a:p>
        </p:txBody>
      </p:sp>
    </p:spTree>
    <p:extLst>
      <p:ext uri="{BB962C8B-B14F-4D97-AF65-F5344CB8AC3E}">
        <p14:creationId xmlns:p14="http://schemas.microsoft.com/office/powerpoint/2010/main" val="280086602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2514600"/>
            <a:ext cx="8229600" cy="2286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See 25 Pa. Code, Chapter 221 (X-rays in the Healing Arts) for other documentation requirements for specific applications.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41" y="5516302"/>
            <a:ext cx="1905000" cy="1047750"/>
          </a:xfrm>
          <a:prstGeom prst="rect">
            <a:avLst/>
          </a:prstGeom>
        </p:spPr>
      </p:pic>
      <p:pic>
        <p:nvPicPr>
          <p:cNvPr id="6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6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Pennsylvania Requirements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for Documentation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8904388-8CBC-4428-98AE-58C470536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72</a:t>
            </a:r>
          </a:p>
        </p:txBody>
      </p:sp>
    </p:spTree>
    <p:extLst>
      <p:ext uri="{BB962C8B-B14F-4D97-AF65-F5344CB8AC3E}">
        <p14:creationId xmlns:p14="http://schemas.microsoft.com/office/powerpoint/2010/main" val="42287758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3"/>
            <a:ext cx="8229600" cy="4002088"/>
          </a:xfrm>
        </p:spPr>
        <p:txBody>
          <a:bodyPr/>
          <a:lstStyle/>
          <a:p>
            <a:r>
              <a:rPr lang="en-US" dirty="0"/>
              <a:t>According to FDA Regulations, Quality Assurance is defined as: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3000" dirty="0"/>
              <a:t>“…the planned and systematic actions that 	provide adequate confidence that a 	diagnostic X-ray facility will produce 	consistently high-quality images with 	minimum exposure of the patients and 	healing arts personnel.”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44989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Quality Assurance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60EF984-00DA-48E6-AB0F-5A72B6D70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73</a:t>
            </a:r>
          </a:p>
        </p:txBody>
      </p:sp>
    </p:spTree>
    <p:extLst>
      <p:ext uri="{BB962C8B-B14F-4D97-AF65-F5344CB8AC3E}">
        <p14:creationId xmlns:p14="http://schemas.microsoft.com/office/powerpoint/2010/main" val="9820648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376396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Should include both “quality control” techniques and “quality administration” procedures:</a:t>
            </a:r>
          </a:p>
          <a:p>
            <a:pPr marL="457200" lvl="1" indent="0">
              <a:buNone/>
            </a:pPr>
            <a:endParaRPr lang="en-US" sz="900" dirty="0"/>
          </a:p>
          <a:p>
            <a:pPr lvl="1"/>
            <a:r>
              <a:rPr lang="en-US" dirty="0"/>
              <a:t>QC techniques – techniques used in monitoring or testing and maintenance.  Concerned directly with equipment.</a:t>
            </a:r>
          </a:p>
          <a:p>
            <a:pPr lvl="1"/>
            <a:r>
              <a:rPr lang="en-US" dirty="0"/>
              <a:t>QA procedures – management actions intended to guarantee monitoring techniques are properly performed and evaluated and corrective actions taken.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83853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FDA Statement on QA Actions</a:t>
            </a:r>
            <a:endParaRPr lang="en-US" b="1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C4FAA9-A8A5-40EE-9CD3-F5A1D95AF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74</a:t>
            </a:r>
          </a:p>
        </p:txBody>
      </p:sp>
    </p:spTree>
    <p:extLst>
      <p:ext uri="{BB962C8B-B14F-4D97-AF65-F5344CB8AC3E}">
        <p14:creationId xmlns:p14="http://schemas.microsoft.com/office/powerpoint/2010/main" val="411417185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14400" y="2362203"/>
            <a:ext cx="7315200" cy="276099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25 Pa. Code, § 221.11(l) states:</a:t>
            </a:r>
          </a:p>
          <a:p>
            <a:pPr marL="0" indent="0">
              <a:buNone/>
            </a:pPr>
            <a:r>
              <a:rPr lang="en-US" dirty="0"/>
              <a:t>“…the registrant shall have a quality assurance program.  This quality assurance program shall be documented and in accordance with guidelines…”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429250"/>
            <a:ext cx="1905000" cy="1047750"/>
          </a:xfrm>
          <a:prstGeom prst="rect">
            <a:avLst/>
          </a:prstGeom>
        </p:spPr>
      </p:pic>
      <p:pic>
        <p:nvPicPr>
          <p:cNvPr id="5" name="Picture 5" descr="Aging bann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85800" y="381000"/>
            <a:ext cx="8001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Pennsylvania Regulatory Requirements for QA Program</a:t>
            </a:r>
            <a:endParaRPr lang="en-US" sz="44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31E73F-7055-4462-AF8D-097D575AE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75</a:t>
            </a:r>
          </a:p>
        </p:txBody>
      </p:sp>
      <p:pic>
        <p:nvPicPr>
          <p:cNvPr id="9" name="Picture 7" descr="DEP-rgb">
            <a:extLst>
              <a:ext uri="{FF2B5EF4-FFF2-40B4-BE49-F238E27FC236}">
                <a16:creationId xmlns:a16="http://schemas.microsoft.com/office/drawing/2014/main" id="{EAF4D6F3-DBFF-45C8-A84D-11BB316D6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174607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76701"/>
            <a:ext cx="8244526" cy="348721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700" b="1" dirty="0"/>
              <a:t>Available on DEP’s website at: </a:t>
            </a:r>
            <a:endParaRPr lang="en-US" sz="2700" b="1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2700" dirty="0">
                <a:hlinkClick r:id="rId2"/>
              </a:rPr>
              <a:t>https://www.dep.pa.gov/Business/RadiationProtection/RadiationControl/X-rayMachineProgram/Pages/Quality.aspx</a:t>
            </a:r>
            <a:r>
              <a:rPr lang="en-US" sz="2700" dirty="0"/>
              <a:t> </a:t>
            </a:r>
          </a:p>
          <a:p>
            <a:r>
              <a:rPr lang="en-US" sz="2700" dirty="0"/>
              <a:t>Pennsylvania guidelines and links to guidelines developed by appropriate professional organizations </a:t>
            </a:r>
          </a:p>
          <a:p>
            <a:r>
              <a:rPr lang="en-US" sz="2700" dirty="0"/>
              <a:t>Fact sheets on:</a:t>
            </a:r>
          </a:p>
          <a:p>
            <a:pPr lvl="1"/>
            <a:r>
              <a:rPr lang="en-US" sz="2400" dirty="0"/>
              <a:t>“Minimum QA Requirements for Healing Arts Radiography” </a:t>
            </a:r>
          </a:p>
          <a:p>
            <a:pPr lvl="1"/>
            <a:r>
              <a:rPr lang="en-US" sz="2400" dirty="0"/>
              <a:t>“Model QA Guidelines for Dental, Diagnostic Radiology and    Mammography”</a:t>
            </a:r>
          </a:p>
        </p:txBody>
      </p:sp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8589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Guidelines for Developing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QA Program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01A1303-CC65-4BE3-B209-E3D9B050A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76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34EA61-DDCB-4F5C-80EE-0F60E91394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5617882"/>
            <a:ext cx="1905000" cy="1047750"/>
          </a:xfrm>
          <a:prstGeom prst="rect">
            <a:avLst/>
          </a:prstGeom>
        </p:spPr>
      </p:pic>
      <p:pic>
        <p:nvPicPr>
          <p:cNvPr id="9" name="Picture 7" descr="DEP-rgb">
            <a:extLst>
              <a:ext uri="{FF2B5EF4-FFF2-40B4-BE49-F238E27FC236}">
                <a16:creationId xmlns:a16="http://schemas.microsoft.com/office/drawing/2014/main" id="{14833EC2-429D-415F-B035-DDE00FD99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927162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115893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492879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846763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85800" y="304802"/>
            <a:ext cx="762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Part 5</a:t>
            </a:r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9340C2D9-45BE-411B-A079-7EEE19481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</p:spPr>
        <p:txBody>
          <a:bodyPr/>
          <a:lstStyle/>
          <a:p>
            <a:r>
              <a:rPr lang="en-US" dirty="0"/>
              <a:t>77</a:t>
            </a:r>
          </a:p>
        </p:txBody>
      </p:sp>
    </p:spTree>
    <p:extLst>
      <p:ext uri="{BB962C8B-B14F-4D97-AF65-F5344CB8AC3E}">
        <p14:creationId xmlns:p14="http://schemas.microsoft.com/office/powerpoint/2010/main" val="358361819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03439"/>
            <a:ext cx="8229600" cy="3496469"/>
          </a:xfrm>
        </p:spPr>
        <p:txBody>
          <a:bodyPr>
            <a:normAutofit/>
          </a:bodyPr>
          <a:lstStyle/>
          <a:p>
            <a:r>
              <a:rPr lang="en-US" sz="3000" dirty="0"/>
              <a:t>X-ray machines regulated by states since their early development.</a:t>
            </a:r>
          </a:p>
          <a:p>
            <a:r>
              <a:rPr lang="en-US" sz="3000" dirty="0"/>
              <a:t>Shortly after WW II, most radioactive materials and all nuclear reactors assigned to be regulated by federal government. </a:t>
            </a:r>
          </a:p>
          <a:p>
            <a:pPr marL="0" indent="0">
              <a:buNone/>
            </a:pPr>
            <a:endParaRPr lang="en-US" sz="800" dirty="0"/>
          </a:p>
          <a:p>
            <a:pPr lvl="1"/>
            <a:r>
              <a:rPr lang="en-US" sz="2400" dirty="0"/>
              <a:t>Originally under the Atomic Energy Commission (AEC) and later under the Nuclear Regulatory Commission (NRC).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83" y="5599908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775" y="5866210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383" y="304800"/>
            <a:ext cx="82296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Brief History and Overview of Radiation Regulations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EE2939D-7279-4DCF-9A01-8F9922CE5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78</a:t>
            </a:r>
          </a:p>
        </p:txBody>
      </p:sp>
    </p:spTree>
    <p:extLst>
      <p:ext uri="{BB962C8B-B14F-4D97-AF65-F5344CB8AC3E}">
        <p14:creationId xmlns:p14="http://schemas.microsoft.com/office/powerpoint/2010/main" val="311514250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3"/>
            <a:ext cx="8229600" cy="413384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Because of overlap of many regulatory issues regarding X-rays and radioactive materials, Agreement State arrangements were made.</a:t>
            </a:r>
          </a:p>
          <a:p>
            <a:r>
              <a:rPr lang="en-US" dirty="0"/>
              <a:t>Federal agency (AEC and later NRC) would allow state regulatory oversight of most radioactive materials.</a:t>
            </a:r>
          </a:p>
          <a:p>
            <a:r>
              <a:rPr lang="en-US" dirty="0"/>
              <a:t>Federal government maintained control over reactors and certain materials dealing with defense.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491164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846763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Agreement State Status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DB205E-ECA4-44EF-9D09-094A392D4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79</a:t>
            </a:r>
          </a:p>
        </p:txBody>
      </p:sp>
    </p:spTree>
    <p:extLst>
      <p:ext uri="{BB962C8B-B14F-4D97-AF65-F5344CB8AC3E}">
        <p14:creationId xmlns:p14="http://schemas.microsoft.com/office/powerpoint/2010/main" val="167665579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58" y="1411288"/>
            <a:ext cx="8229600" cy="3509109"/>
          </a:xfrm>
        </p:spPr>
        <p:txBody>
          <a:bodyPr>
            <a:normAutofit/>
          </a:bodyPr>
          <a:lstStyle/>
          <a:p>
            <a:r>
              <a:rPr lang="en-US" sz="3000" dirty="0"/>
              <a:t>Pennsylvania became Agreement State in 2008.</a:t>
            </a:r>
          </a:p>
          <a:p>
            <a:r>
              <a:rPr lang="en-US" sz="3000" dirty="0"/>
              <a:t>State regulations found in 25 Pa. Code – Environmental Protection,  Chapters 215-240.</a:t>
            </a:r>
          </a:p>
          <a:p>
            <a:r>
              <a:rPr lang="en-US" sz="3000" dirty="0"/>
              <a:t>Federal regulations from Title 10 of the Code of Federal Regulations (or more commonly:  10 CFR) incorporated into some Pennsylvania regulations by reference.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491164"/>
            <a:ext cx="1905000" cy="1047750"/>
          </a:xfrm>
          <a:prstGeom prst="rect">
            <a:avLst/>
          </a:prstGeom>
        </p:spPr>
      </p:pic>
      <p:pic>
        <p:nvPicPr>
          <p:cNvPr id="5" name="Picture 5" descr="Aging bann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Pa. Agreement State Status</a:t>
            </a:r>
            <a:endParaRPr lang="en-US" dirty="0"/>
          </a:p>
        </p:txBody>
      </p:sp>
      <p:pic>
        <p:nvPicPr>
          <p:cNvPr id="7" name="Picture 7" descr="DEP-rg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3E63558-1BE6-4E64-BD81-BBD4E38E0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80</a:t>
            </a:r>
          </a:p>
        </p:txBody>
      </p:sp>
    </p:spTree>
    <p:extLst>
      <p:ext uri="{BB962C8B-B14F-4D97-AF65-F5344CB8AC3E}">
        <p14:creationId xmlns:p14="http://schemas.microsoft.com/office/powerpoint/2010/main" val="49315426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981" y="1427785"/>
            <a:ext cx="8229600" cy="344901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Federal Food and Drug Administration (FDA) responsible for protecting public from hazardous or unnecessary exposure to radiation-emitting electronic products.</a:t>
            </a:r>
          </a:p>
          <a:p>
            <a:pPr marL="0" indent="0">
              <a:buNone/>
            </a:pPr>
            <a:endParaRPr lang="en-US" sz="900" dirty="0"/>
          </a:p>
          <a:p>
            <a:r>
              <a:rPr lang="en-US" dirty="0"/>
              <a:t>Oversees manufacturer compliance and studies biological effects of radiation.</a:t>
            </a:r>
          </a:p>
          <a:p>
            <a:pPr marL="0" indent="0">
              <a:buNone/>
            </a:pPr>
            <a:endParaRPr lang="en-US" sz="900" dirty="0"/>
          </a:p>
          <a:p>
            <a:r>
              <a:rPr lang="en-US" dirty="0"/>
              <a:t>FDA regulations found in 21 CFR.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505304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Role of FDA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7B44082-CF82-4F71-B227-B5FBC6F50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81</a:t>
            </a:r>
          </a:p>
        </p:txBody>
      </p:sp>
    </p:spTree>
    <p:extLst>
      <p:ext uri="{BB962C8B-B14F-4D97-AF65-F5344CB8AC3E}">
        <p14:creationId xmlns:p14="http://schemas.microsoft.com/office/powerpoint/2010/main" val="339577824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990" y="1221108"/>
            <a:ext cx="8229600" cy="4202255"/>
          </a:xfrm>
        </p:spPr>
        <p:txBody>
          <a:bodyPr>
            <a:normAutofit lnSpcReduction="10000"/>
          </a:bodyPr>
          <a:lstStyle/>
          <a:p>
            <a:r>
              <a:rPr lang="en-US" sz="3000" dirty="0"/>
              <a:t>FDA also regulates mammography facilities under the Federal Mammography Quality Standards Act (MQSA).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sz="3000" dirty="0"/>
              <a:t>In Pennsylvania, DEP’s Bureau of Radiation Protection contracts with FDA to perform annual inspections of mammography facilities.</a:t>
            </a:r>
          </a:p>
          <a:p>
            <a:pPr marL="0" indent="0">
              <a:buNone/>
            </a:pPr>
            <a:endParaRPr lang="en-US" sz="900" dirty="0"/>
          </a:p>
          <a:p>
            <a:r>
              <a:rPr lang="en-US" sz="3000" dirty="0"/>
              <a:t>Pennsylvania also maintains list of certified mammography facilities.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3" y="5537983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762" y="5926660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FDA, DEP and the MQSA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29ACE9-E8AC-4C96-A67F-3081AE026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82</a:t>
            </a:r>
          </a:p>
        </p:txBody>
      </p:sp>
    </p:spTree>
    <p:extLst>
      <p:ext uri="{BB962C8B-B14F-4D97-AF65-F5344CB8AC3E}">
        <p14:creationId xmlns:p14="http://schemas.microsoft.com/office/powerpoint/2010/main" val="378693559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9"/>
            <a:ext cx="8229600" cy="323056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Following slides briefly review regulations regarding diagnostic X-rays in 25 Pa. Code and the incorporated section of 10 CFR. </a:t>
            </a:r>
          </a:p>
          <a:p>
            <a:pPr marL="0" indent="0">
              <a:buNone/>
            </a:pPr>
            <a:endParaRPr lang="en-US" sz="900" dirty="0"/>
          </a:p>
          <a:p>
            <a:r>
              <a:rPr lang="en-US" dirty="0"/>
              <a:t>Not intended to be comprehensive; registrants should always refer directly to the regulations for issues at their facilities.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367190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Regulations Related to Use of Diagnostic X-rays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7D1E02-1F72-426A-8F67-7B96A3705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83</a:t>
            </a:r>
          </a:p>
        </p:txBody>
      </p:sp>
    </p:spTree>
    <p:extLst>
      <p:ext uri="{BB962C8B-B14F-4D97-AF65-F5344CB8AC3E}">
        <p14:creationId xmlns:p14="http://schemas.microsoft.com/office/powerpoint/2010/main" val="367364123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612" y="2286003"/>
            <a:ext cx="8229600" cy="3047997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Provides requirements for registration, renewal, expiration, or termination of certificate of registration and transfer or disposal of machine.</a:t>
            </a:r>
          </a:p>
          <a:p>
            <a:pPr marL="0" indent="0">
              <a:buNone/>
            </a:pPr>
            <a:endParaRPr lang="en-US" sz="900" dirty="0"/>
          </a:p>
          <a:p>
            <a:r>
              <a:rPr lang="en-US" sz="2800" dirty="0"/>
              <a:t>Applications for renewal sent out at least 2 months prior to expiration.</a:t>
            </a:r>
          </a:p>
          <a:p>
            <a:pPr marL="0" indent="0">
              <a:buNone/>
            </a:pPr>
            <a:endParaRPr lang="en-US" sz="900" dirty="0"/>
          </a:p>
          <a:p>
            <a:r>
              <a:rPr lang="en-US" sz="2800" dirty="0"/>
              <a:t>DEP must be notified of transfer or disposal of X-ray devices.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12" y="5449892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870200" y="2008496"/>
            <a:ext cx="3378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25 Pa. Code Chapter 216 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Registration of Radiation-Producing Machines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3FD871-D332-4A88-8BE5-85389A0DB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84</a:t>
            </a:r>
          </a:p>
        </p:txBody>
      </p:sp>
    </p:spTree>
    <p:extLst>
      <p:ext uri="{BB962C8B-B14F-4D97-AF65-F5344CB8AC3E}">
        <p14:creationId xmlns:p14="http://schemas.microsoft.com/office/powerpoint/2010/main" val="101231030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2040"/>
            <a:ext cx="8229600" cy="3078160"/>
          </a:xfrm>
        </p:spPr>
        <p:txBody>
          <a:bodyPr>
            <a:normAutofit lnSpcReduction="10000"/>
          </a:bodyPr>
          <a:lstStyle/>
          <a:p>
            <a:r>
              <a:rPr lang="en-US" sz="3000" dirty="0"/>
              <a:t>Largely parallels federal regulations in 10 CFR Part 20, which are incorporated by reference.</a:t>
            </a:r>
          </a:p>
          <a:p>
            <a:pPr marL="0" indent="0">
              <a:buNone/>
            </a:pPr>
            <a:endParaRPr lang="en-US" sz="900" dirty="0"/>
          </a:p>
          <a:p>
            <a:r>
              <a:rPr lang="en-US" sz="3000" dirty="0"/>
              <a:t>Many sections not relevant to X-ray facilities since they apply to radioactive materials.</a:t>
            </a:r>
          </a:p>
          <a:p>
            <a:pPr marL="0" indent="0">
              <a:buNone/>
            </a:pPr>
            <a:endParaRPr lang="en-US" sz="900" dirty="0"/>
          </a:p>
          <a:p>
            <a:r>
              <a:rPr lang="en-US" sz="3000" dirty="0"/>
              <a:t>Will highlight those that apply to medical X-ray devices.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469168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087689" y="1987744"/>
            <a:ext cx="29321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25 Pa. Code Chapter 219 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Standards  for Protection Against Radiation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ECA165-8F9F-4060-B889-81F5CAE7A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85</a:t>
            </a:r>
          </a:p>
        </p:txBody>
      </p:sp>
    </p:spTree>
    <p:extLst>
      <p:ext uri="{BB962C8B-B14F-4D97-AF65-F5344CB8AC3E}">
        <p14:creationId xmlns:p14="http://schemas.microsoft.com/office/powerpoint/2010/main" val="49788288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3505200"/>
          </a:xfrm>
        </p:spPr>
        <p:txBody>
          <a:bodyPr>
            <a:normAutofit/>
          </a:bodyPr>
          <a:lstStyle/>
          <a:p>
            <a:r>
              <a:rPr lang="en-US" sz="3100" dirty="0"/>
              <a:t>Applies only to occupational workers – individuals exposed in course of their work.</a:t>
            </a:r>
          </a:p>
          <a:p>
            <a:r>
              <a:rPr lang="en-US" sz="3100" dirty="0"/>
              <a:t>Does not include background radiation, medical administration to the worker, or other exposures as a member of the public.</a:t>
            </a:r>
          </a:p>
          <a:p>
            <a:pPr marL="0" indent="0">
              <a:buNone/>
            </a:pPr>
            <a:endParaRPr lang="en-US" sz="800" dirty="0"/>
          </a:p>
        </p:txBody>
      </p:sp>
      <p:sp>
        <p:nvSpPr>
          <p:cNvPr id="4" name="TextBox 3"/>
          <p:cNvSpPr txBox="1"/>
          <p:nvPr/>
        </p:nvSpPr>
        <p:spPr>
          <a:xfrm>
            <a:off x="571500" y="4290835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Note: this means that radiation doses to an individual from medical procedures performed on them do not fall under these regulations – a frequent concern of radiation workers.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491164"/>
            <a:ext cx="1905000" cy="1047750"/>
          </a:xfrm>
          <a:prstGeom prst="rect">
            <a:avLst/>
          </a:prstGeom>
        </p:spPr>
      </p:pic>
      <p:pic>
        <p:nvPicPr>
          <p:cNvPr id="6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662" y="5959644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43" y="482907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514600" y="1219200"/>
            <a:ext cx="41719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25 Pa. Code §§ 219.21-22 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Occupational Dose Limits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B1D6D67-BC63-4C81-9DBF-C9F31C822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86</a:t>
            </a:r>
          </a:p>
        </p:txBody>
      </p:sp>
    </p:spTree>
    <p:extLst>
      <p:ext uri="{BB962C8B-B14F-4D97-AF65-F5344CB8AC3E}">
        <p14:creationId xmlns:p14="http://schemas.microsoft.com/office/powerpoint/2010/main" val="240597890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8521634"/>
              </p:ext>
            </p:extLst>
          </p:nvPr>
        </p:nvGraphicFramePr>
        <p:xfrm>
          <a:off x="444630" y="2322801"/>
          <a:ext cx="8229600" cy="3529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50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501">
                <a:tc>
                  <a:txBody>
                    <a:bodyPr/>
                    <a:lstStyle/>
                    <a:p>
                      <a:r>
                        <a:rPr lang="en-US" sz="1600" dirty="0"/>
                        <a:t>Effective Dose Equivalent to</a:t>
                      </a:r>
                      <a:r>
                        <a:rPr lang="en-US" sz="1600" baseline="0" dirty="0"/>
                        <a:t> Whole Body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 rem (0.05 </a:t>
                      </a:r>
                      <a:r>
                        <a:rPr lang="en-US" sz="1600" dirty="0" err="1"/>
                        <a:t>Sv</a:t>
                      </a:r>
                      <a:r>
                        <a:rPr lang="en-US" sz="16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501">
                <a:tc>
                  <a:txBody>
                    <a:bodyPr/>
                    <a:lstStyle/>
                    <a:p>
                      <a:r>
                        <a:rPr lang="en-US" sz="1600" dirty="0"/>
                        <a:t>Lens of Eye Dose Equivalent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15 rem (0.15 </a:t>
                      </a:r>
                      <a:r>
                        <a:rPr lang="en-US" sz="1600" dirty="0" err="1"/>
                        <a:t>Sv</a:t>
                      </a:r>
                      <a:r>
                        <a:rPr lang="en-US" sz="16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4071">
                <a:tc>
                  <a:txBody>
                    <a:bodyPr/>
                    <a:lstStyle/>
                    <a:p>
                      <a:r>
                        <a:rPr lang="en-US" sz="1600" dirty="0"/>
                        <a:t>Shallow dose equivalent to skin of whole body or extremity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50 rem (0.5 </a:t>
                      </a:r>
                      <a:r>
                        <a:rPr lang="en-US" sz="1600" dirty="0" err="1"/>
                        <a:t>Sv</a:t>
                      </a:r>
                      <a:r>
                        <a:rPr lang="en-US" sz="16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4071">
                <a:tc>
                  <a:txBody>
                    <a:bodyPr/>
                    <a:lstStyle/>
                    <a:p>
                      <a:r>
                        <a:rPr lang="en-US" sz="1600" dirty="0"/>
                        <a:t>Dose</a:t>
                      </a:r>
                      <a:r>
                        <a:rPr lang="en-US" sz="1600" baseline="0" dirty="0"/>
                        <a:t> limits for minors (occupational)</a:t>
                      </a:r>
                    </a:p>
                    <a:p>
                      <a:r>
                        <a:rPr lang="en-US" sz="1600" baseline="0" dirty="0"/>
                        <a:t> (&lt; 18 years old)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10 % of adult limits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1993">
                <a:tc>
                  <a:txBody>
                    <a:bodyPr/>
                    <a:lstStyle/>
                    <a:p>
                      <a:r>
                        <a:rPr lang="en-US" sz="1600" dirty="0"/>
                        <a:t>Dose equivalent to embryo/fetus of declared pregnant female</a:t>
                      </a:r>
                    </a:p>
                    <a:p>
                      <a:r>
                        <a:rPr lang="en-US" sz="1600" dirty="0"/>
                        <a:t>(See</a:t>
                      </a:r>
                      <a:r>
                        <a:rPr lang="en-US" sz="1600" baseline="0" dirty="0"/>
                        <a:t> NRC Reg. Guide 8.13)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0.5 rem (5 </a:t>
                      </a:r>
                      <a:r>
                        <a:rPr lang="en-US" sz="1600" dirty="0" err="1"/>
                        <a:t>mSv</a:t>
                      </a:r>
                      <a:r>
                        <a:rPr lang="en-US" sz="1600" dirty="0"/>
                        <a:t>) during entire pregnancy (See 10CFR20.1208 for additional information and guidelines)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5" descr="Aging bann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6414" y="685800"/>
            <a:ext cx="8229600" cy="990600"/>
          </a:xfrm>
        </p:spPr>
        <p:txBody>
          <a:bodyPr>
            <a:noAutofit/>
          </a:bodyPr>
          <a:lstStyle/>
          <a:p>
            <a:r>
              <a:rPr lang="en-US" sz="3400" dirty="0">
                <a:solidFill>
                  <a:schemeClr val="bg1"/>
                </a:solidFill>
              </a:rPr>
              <a:t>Annual Occupational Dose Limits for Diagnostic X-ray Workers with no Other Occupational Exposure</a:t>
            </a:r>
            <a:endParaRPr lang="en-US" sz="34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5BBB559-2A49-4721-9755-3B6CC2921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87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9E7C82-B3EC-4BD1-8F42-00A0C3D5FE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849892"/>
            <a:ext cx="1463040" cy="804672"/>
          </a:xfrm>
          <a:prstGeom prst="rect">
            <a:avLst/>
          </a:prstGeom>
        </p:spPr>
      </p:pic>
      <p:pic>
        <p:nvPicPr>
          <p:cNvPr id="10" name="Picture 7" descr="DEP-rgb">
            <a:extLst>
              <a:ext uri="{FF2B5EF4-FFF2-40B4-BE49-F238E27FC236}">
                <a16:creationId xmlns:a16="http://schemas.microsoft.com/office/drawing/2014/main" id="{2987739F-F739-4E8A-8FCB-4A8B33D42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6134335"/>
            <a:ext cx="2103120" cy="444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079499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9"/>
            <a:ext cx="8229600" cy="3884613"/>
          </a:xfrm>
        </p:spPr>
        <p:txBody>
          <a:bodyPr>
            <a:normAutofit lnSpcReduction="10000"/>
          </a:bodyPr>
          <a:lstStyle/>
          <a:p>
            <a:r>
              <a:rPr lang="en-US" sz="3000" dirty="0"/>
              <a:t>Shall not exceed 0.1 rem (1 mSv) in a year.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sz="3000" dirty="0"/>
              <a:t>Excludes background radiation or medically administered radiation.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600" dirty="0"/>
              <a:t>Example: This limit applies to a patient (or other family member) in a waiting room, but not to the medical treatment of the patient.</a:t>
            </a:r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1800" i="1" dirty="0"/>
              <a:t>Note:  Value was changed from 0.5 rem in 1990s; Pennsylvania does not require retrofitting of shielding for installations existing before Nov. 18, 1995 as long as similar equipment is used.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491164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484012" y="1066800"/>
            <a:ext cx="22059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25 Pa. Code § 219.51 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Dose Limits for Public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E2F127-0EC5-4540-962D-292E8F991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88</a:t>
            </a:r>
          </a:p>
        </p:txBody>
      </p:sp>
    </p:spTree>
    <p:extLst>
      <p:ext uri="{BB962C8B-B14F-4D97-AF65-F5344CB8AC3E}">
        <p14:creationId xmlns:p14="http://schemas.microsoft.com/office/powerpoint/2010/main" val="120387073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0551"/>
            <a:ext cx="8229600" cy="4190998"/>
          </a:xfrm>
        </p:spPr>
        <p:txBody>
          <a:bodyPr>
            <a:normAutofit/>
          </a:bodyPr>
          <a:lstStyle/>
          <a:p>
            <a:r>
              <a:rPr lang="en-US" sz="3100" dirty="0"/>
              <a:t>X-ray facilities are shielded to protect individuals in adjoining areas and are based on expected use of those areas outside the X-ray room.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sz="3100" dirty="0"/>
              <a:t>Major renovations of facilities or replacement of machines resulting in higher workloads may require a review of the shielding in-place to ensure that it is still adequate.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503113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Shielding of X-ray Facilities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7DBEE8-6AAF-46B7-9905-488325D4E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89</a:t>
            </a:r>
          </a:p>
        </p:txBody>
      </p:sp>
    </p:spTree>
    <p:extLst>
      <p:ext uri="{BB962C8B-B14F-4D97-AF65-F5344CB8AC3E}">
        <p14:creationId xmlns:p14="http://schemas.microsoft.com/office/powerpoint/2010/main" val="303318849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2286000"/>
          </a:xfrm>
        </p:spPr>
        <p:txBody>
          <a:bodyPr>
            <a:normAutofit/>
          </a:bodyPr>
          <a:lstStyle/>
          <a:p>
            <a:r>
              <a:rPr lang="en-US" sz="3600" dirty="0"/>
              <a:t>Sources of radiation (including X-ray machines) shall be secured from unauthorized removal or access while in storage or available for use.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95" y="5491164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193030" y="304802"/>
            <a:ext cx="474117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Storage and Control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48723" y="1143598"/>
            <a:ext cx="2859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25 Pa. Code §§ 219.131-132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66582C7-4704-4B33-8F38-5CE535401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90</a:t>
            </a:r>
          </a:p>
        </p:txBody>
      </p:sp>
    </p:spTree>
    <p:extLst>
      <p:ext uri="{BB962C8B-B14F-4D97-AF65-F5344CB8AC3E}">
        <p14:creationId xmlns:p14="http://schemas.microsoft.com/office/powerpoint/2010/main" val="129144621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381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Radiation-producing machines are required to be labeled indicating that radiation is produced when energized: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b="1" dirty="0"/>
              <a:t>CAUTION – RADIATION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b="1" dirty="0"/>
              <a:t>THIS EQUIPMENT PRODUCES RADIATION WHEN ENERGIZED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4648202"/>
            <a:ext cx="84582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(Caution signs based on radiation level not required for rooms with machines used solely for diagnosis in the healing arts).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29" y="5470845"/>
            <a:ext cx="1905000" cy="1047750"/>
          </a:xfrm>
          <a:prstGeom prst="rect">
            <a:avLst/>
          </a:prstGeom>
        </p:spPr>
      </p:pic>
      <p:pic>
        <p:nvPicPr>
          <p:cNvPr id="6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972148" y="304802"/>
            <a:ext cx="51906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Posting Requirements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24200" y="1154668"/>
            <a:ext cx="2859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25 Pa. Code §§ 219.159-160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D0BBA6F-7CAC-41C8-B53E-A1FC9796B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91</a:t>
            </a:r>
          </a:p>
        </p:txBody>
      </p:sp>
    </p:spTree>
    <p:extLst>
      <p:ext uri="{BB962C8B-B14F-4D97-AF65-F5344CB8AC3E}">
        <p14:creationId xmlns:p14="http://schemas.microsoft.com/office/powerpoint/2010/main" val="376355762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b="1" dirty="0"/>
            </a:b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3568208"/>
          </a:xfrm>
        </p:spPr>
        <p:txBody>
          <a:bodyPr>
            <a:noAutofit/>
          </a:bodyPr>
          <a:lstStyle/>
          <a:p>
            <a:r>
              <a:rPr lang="en-US" sz="3000" dirty="0"/>
              <a:t>Report shall be made to the state of stolen, lost or missing sources of radiation including radiation-producing machines.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sz="3000" dirty="0"/>
              <a:t>Report required to state if determination by physician of actual or suspected damage to organ or system of patient exposed to therapeutic or diagnostic radiation.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491164"/>
            <a:ext cx="1905000" cy="1047750"/>
          </a:xfrm>
          <a:prstGeom prst="rect">
            <a:avLst/>
          </a:prstGeom>
        </p:spPr>
      </p:pic>
      <p:pic>
        <p:nvPicPr>
          <p:cNvPr id="5" name="Picture 5" descr="Aging bann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701793" y="304802"/>
            <a:ext cx="57658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Reporting Requirements</a:t>
            </a:r>
          </a:p>
        </p:txBody>
      </p:sp>
      <p:pic>
        <p:nvPicPr>
          <p:cNvPr id="7" name="Picture 6" descr="DEP-rg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2941267" y="1106488"/>
            <a:ext cx="33087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25 Pa. Code §§ 219.221,222,229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8FF29B0-2FAC-450E-B750-B7F6206AC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92</a:t>
            </a:r>
          </a:p>
        </p:txBody>
      </p:sp>
    </p:spTree>
    <p:extLst>
      <p:ext uri="{BB962C8B-B14F-4D97-AF65-F5344CB8AC3E}">
        <p14:creationId xmlns:p14="http://schemas.microsoft.com/office/powerpoint/2010/main" val="403739197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36598"/>
            <a:ext cx="8229600" cy="3265941"/>
          </a:xfrm>
        </p:spPr>
        <p:txBody>
          <a:bodyPr>
            <a:normAutofit fontScale="92500"/>
          </a:bodyPr>
          <a:lstStyle/>
          <a:p>
            <a:r>
              <a:rPr lang="en-US" sz="3000" dirty="0"/>
              <a:t>Registrants required to post:</a:t>
            </a:r>
          </a:p>
          <a:p>
            <a:pPr lvl="1"/>
            <a:r>
              <a:rPr lang="en-US" sz="2600" dirty="0"/>
              <a:t>Pa. Code Chapters 219 and 220</a:t>
            </a:r>
          </a:p>
          <a:p>
            <a:pPr lvl="1"/>
            <a:r>
              <a:rPr lang="en-US" sz="2600" dirty="0"/>
              <a:t>Certificate of Registration</a:t>
            </a:r>
          </a:p>
          <a:p>
            <a:pPr lvl="1"/>
            <a:r>
              <a:rPr lang="en-US" sz="2600" dirty="0"/>
              <a:t>Applicable operating procedures</a:t>
            </a:r>
          </a:p>
          <a:p>
            <a:pPr lvl="1"/>
            <a:r>
              <a:rPr lang="en-US" sz="2600" dirty="0"/>
              <a:t>Notices of violations</a:t>
            </a:r>
          </a:p>
          <a:p>
            <a:r>
              <a:rPr lang="en-US" sz="3000" dirty="0"/>
              <a:t>Alternatively, registrant may post notice describing documents and where they may be examined.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551941"/>
            <a:ext cx="1905000" cy="1047750"/>
          </a:xfrm>
          <a:prstGeom prst="rect">
            <a:avLst/>
          </a:prstGeom>
        </p:spPr>
      </p:pic>
      <p:pic>
        <p:nvPicPr>
          <p:cNvPr id="5" name="Picture 5" descr="Aging bann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6782"/>
            <a:ext cx="8229600" cy="153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29444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Notices, Instructions &amp; Reports to Workers; Inspections &amp;Investigations</a:t>
            </a:r>
          </a:p>
        </p:txBody>
      </p:sp>
      <p:pic>
        <p:nvPicPr>
          <p:cNvPr id="8" name="Picture 7" descr="DEP-rg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81504CE-E09F-4F2E-AE33-705B6380D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93</a:t>
            </a:r>
          </a:p>
        </p:txBody>
      </p:sp>
    </p:spTree>
    <p:extLst>
      <p:ext uri="{BB962C8B-B14F-4D97-AF65-F5344CB8AC3E}">
        <p14:creationId xmlns:p14="http://schemas.microsoft.com/office/powerpoint/2010/main" val="354401662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3"/>
            <a:ext cx="8229600" cy="423971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DEP Form 2900-FM-RP0003 “Notice to Employees” required to be posted.</a:t>
            </a:r>
          </a:p>
          <a:p>
            <a:pPr marL="0" indent="0">
              <a:buNone/>
            </a:pPr>
            <a:endParaRPr lang="en-US" sz="900" dirty="0"/>
          </a:p>
          <a:p>
            <a:r>
              <a:rPr lang="en-US" dirty="0"/>
              <a:t>Available on DEP’s website.</a:t>
            </a:r>
          </a:p>
          <a:p>
            <a:pPr marL="0" indent="0">
              <a:buNone/>
            </a:pPr>
            <a:endParaRPr lang="en-US" sz="900" dirty="0"/>
          </a:p>
          <a:p>
            <a:r>
              <a:rPr lang="en-US" dirty="0"/>
              <a:t>Outlines employer’s and worker’s responsibilities, items covered by regulations, reports on workers’ radiation history and inspections.</a:t>
            </a:r>
          </a:p>
          <a:p>
            <a:pPr marL="0" indent="0">
              <a:buNone/>
            </a:pPr>
            <a:endParaRPr lang="en-US" sz="900" dirty="0"/>
          </a:p>
          <a:p>
            <a:r>
              <a:rPr lang="en-US" dirty="0"/>
              <a:t>Provides contact information for DEP’s Bureau of Radiation Protection.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491164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685800" y="304802"/>
            <a:ext cx="8153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Notices to Employees</a:t>
            </a:r>
            <a:r>
              <a:rPr lang="en-US" b="1" dirty="0"/>
              <a:t>”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55AE6FC-1430-4FB7-858E-A152A4747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94</a:t>
            </a:r>
          </a:p>
        </p:txBody>
      </p:sp>
    </p:spTree>
    <p:extLst>
      <p:ext uri="{BB962C8B-B14F-4D97-AF65-F5344CB8AC3E}">
        <p14:creationId xmlns:p14="http://schemas.microsoft.com/office/powerpoint/2010/main" val="325160831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text on a black background&#10;&#10;Description generated with very high confidence">
            <a:extLst>
              <a:ext uri="{FF2B5EF4-FFF2-40B4-BE49-F238E27FC236}">
                <a16:creationId xmlns:a16="http://schemas.microsoft.com/office/drawing/2014/main" id="{186287D2-DF6E-4E81-B551-D777094AE8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477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D968389-A0AC-46E6-A298-A937BE117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</p:spPr>
        <p:txBody>
          <a:bodyPr/>
          <a:lstStyle/>
          <a:p>
            <a:r>
              <a:rPr lang="en-US" dirty="0"/>
              <a:t>95</a:t>
            </a:r>
          </a:p>
        </p:txBody>
      </p:sp>
    </p:spTree>
    <p:extLst>
      <p:ext uri="{BB962C8B-B14F-4D97-AF65-F5344CB8AC3E}">
        <p14:creationId xmlns:p14="http://schemas.microsoft.com/office/powerpoint/2010/main" val="20402450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0224"/>
            <a:ext cx="8229600" cy="388619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500" dirty="0"/>
              <a:t>Chapter 221 provides detailed information on requirements for medical X-rays</a:t>
            </a:r>
          </a:p>
          <a:p>
            <a:pPr marL="0" indent="0">
              <a:buNone/>
            </a:pPr>
            <a:endParaRPr lang="en-US" sz="900" dirty="0"/>
          </a:p>
          <a:p>
            <a:pPr lvl="1"/>
            <a:r>
              <a:rPr lang="en-US" u="sng" dirty="0"/>
              <a:t>General Provisions </a:t>
            </a:r>
            <a:r>
              <a:rPr lang="en-US" dirty="0"/>
              <a:t> (§§ 221.1 and 221.2) discuss purpose and scope of this chapter and provide extensive list of definitions.</a:t>
            </a:r>
          </a:p>
          <a:p>
            <a:pPr marL="457200" lvl="1" indent="0">
              <a:buNone/>
            </a:pPr>
            <a:endParaRPr lang="en-US" sz="900" dirty="0"/>
          </a:p>
          <a:p>
            <a:pPr lvl="1"/>
            <a:r>
              <a:rPr lang="en-US" u="sng" dirty="0"/>
              <a:t>Administrative Controls</a:t>
            </a:r>
            <a:r>
              <a:rPr lang="en-US" dirty="0"/>
              <a:t> (§§ 221.11-221.15) cover registrant responsibilities, reports, records, applicability and associated information.  These controls have largely been covered during the section on X-ray machines.</a:t>
            </a:r>
            <a:endParaRPr lang="en-US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36" y="5491164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X-rays in the Healing Arts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B6E9ADE-9263-4F90-9EC2-8FC3349C7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96</a:t>
            </a:r>
          </a:p>
        </p:txBody>
      </p:sp>
    </p:spTree>
    <p:extLst>
      <p:ext uri="{BB962C8B-B14F-4D97-AF65-F5344CB8AC3E}">
        <p14:creationId xmlns:p14="http://schemas.microsoft.com/office/powerpoint/2010/main" val="412461976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6586"/>
            <a:ext cx="8229600" cy="3812614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sz="3100" u="sng" dirty="0"/>
              <a:t>Diagnostic Installations General Requirements</a:t>
            </a:r>
            <a:r>
              <a:rPr lang="en-US" sz="3100" dirty="0"/>
              <a:t>   (§§ 221.21-221.50) provide specific regulations for operation, maintenance, and control of X-rays used in healing arts.</a:t>
            </a:r>
          </a:p>
          <a:p>
            <a:pPr marL="457200" lvl="1" indent="0">
              <a:buNone/>
            </a:pPr>
            <a:endParaRPr lang="en-US" sz="900" dirty="0"/>
          </a:p>
          <a:p>
            <a:pPr lvl="1"/>
            <a:r>
              <a:rPr lang="en-US" sz="3100" dirty="0"/>
              <a:t>Registrant should review these regulations for their specific facility to determine application.</a:t>
            </a:r>
          </a:p>
          <a:p>
            <a:pPr marL="457200" lvl="1" indent="0">
              <a:buNone/>
            </a:pPr>
            <a:endParaRPr lang="en-US" sz="900" dirty="0"/>
          </a:p>
          <a:p>
            <a:pPr lvl="1"/>
            <a:r>
              <a:rPr lang="en-US" sz="3100" dirty="0"/>
              <a:t>A table of the section titles and a brief review of the requirements follows: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09" y="5427699"/>
            <a:ext cx="1905000" cy="1047750"/>
          </a:xfrm>
          <a:prstGeom prst="rect">
            <a:avLst/>
          </a:prstGeom>
        </p:spPr>
      </p:pic>
      <p:pic>
        <p:nvPicPr>
          <p:cNvPr id="7" name="Picture 6" descr="Aging bann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X-rays in the Healing Arts</a:t>
            </a:r>
            <a:endParaRPr lang="en-US" dirty="0"/>
          </a:p>
        </p:txBody>
      </p:sp>
      <p:pic>
        <p:nvPicPr>
          <p:cNvPr id="9" name="Picture 7" descr="DEP-rg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51C1301-F3C4-421C-AEB1-73E8A5819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97</a:t>
            </a:r>
          </a:p>
        </p:txBody>
      </p:sp>
    </p:spTree>
    <p:extLst>
      <p:ext uri="{BB962C8B-B14F-4D97-AF65-F5344CB8AC3E}">
        <p14:creationId xmlns:p14="http://schemas.microsoft.com/office/powerpoint/2010/main" val="315014148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C2FFDA-83FC-46C2-BF8C-9607B3E56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A5F760-564A-4A8B-82CC-80543D11C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3729"/>
            <a:ext cx="9144000" cy="601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88392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795EA5-6AF6-4750-852C-B25956E29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99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34BA68-65EC-4D57-AA14-5AA3A9ECF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7948"/>
            <a:ext cx="9144000" cy="624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870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2BB8B8-0303-4417-BB0A-483FA1507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</p:spPr>
        <p:txBody>
          <a:bodyPr/>
          <a:lstStyle/>
          <a:p>
            <a:r>
              <a:rPr lang="en-US" dirty="0"/>
              <a:t>100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1F715B-BB14-4614-8CD3-2BF6F1278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" y="162168"/>
            <a:ext cx="9144000" cy="619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9832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8B8D7D-B966-49E4-BDB8-79BCD20E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101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AF7913-BB6C-49F2-990B-DE14CBA74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" y="136523"/>
            <a:ext cx="9144000" cy="603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8170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11288"/>
            <a:ext cx="8229600" cy="3890964"/>
          </a:xfrm>
        </p:spPr>
        <p:txBody>
          <a:bodyPr>
            <a:noAutofit/>
          </a:bodyPr>
          <a:lstStyle/>
          <a:p>
            <a:r>
              <a:rPr lang="en-US" sz="3600" dirty="0"/>
              <a:t>Remainder of Chapter 221 deals with radiation therapy simulations systems, therapeutic X-rays systems with energies less than 1 MeV and computed tomography X-ray systems and are beyond the scope of this training program.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491164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X-rays in the Healing Arts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2BDE49F-691D-42C6-8521-CFE087D11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102</a:t>
            </a:r>
          </a:p>
        </p:txBody>
      </p:sp>
    </p:spTree>
    <p:extLst>
      <p:ext uri="{BB962C8B-B14F-4D97-AF65-F5344CB8AC3E}">
        <p14:creationId xmlns:p14="http://schemas.microsoft.com/office/powerpoint/2010/main" val="322207116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196" y="1269421"/>
            <a:ext cx="8229600" cy="4221743"/>
          </a:xfrm>
        </p:spPr>
        <p:txBody>
          <a:bodyPr>
            <a:noAutofit/>
          </a:bodyPr>
          <a:lstStyle/>
          <a:p>
            <a:r>
              <a:rPr lang="en-US" sz="3300" dirty="0"/>
              <a:t>This section has presented an overview of the regulations that apply to medical X-rays used in low-risk procedures.  Registrants should directly consult the applicable regulations or contact the Pennsylvania Department of Environmental Protection, Bureau of Radiation Protection, for questions or concerns.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491164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Conclusion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C947431-DA32-4B3E-A54C-69B27C627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103</a:t>
            </a:r>
          </a:p>
        </p:txBody>
      </p:sp>
    </p:spTree>
    <p:extLst>
      <p:ext uri="{BB962C8B-B14F-4D97-AF65-F5344CB8AC3E}">
        <p14:creationId xmlns:p14="http://schemas.microsoft.com/office/powerpoint/2010/main" val="138802013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140" y="2133603"/>
            <a:ext cx="8229600" cy="3200398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/>
              <a:t>The Online Continuing Education Radiation Safety Quiz is found at:</a:t>
            </a:r>
          </a:p>
          <a:p>
            <a:pPr marL="0" indent="0">
              <a:buNone/>
            </a:pPr>
            <a:endParaRPr lang="en-US" sz="800" dirty="0"/>
          </a:p>
          <a:p>
            <a:pPr marL="0" indent="0" algn="ctr">
              <a:buNone/>
            </a:pPr>
            <a:r>
              <a:rPr lang="en-US" u="sng">
                <a:hlinkClick r:id="rId2"/>
              </a:rPr>
              <a:t>https://www.pa.gov/agencies/dep/programs-and-services/radiation-protection/radiation-control-division/x-ray-machine-program/continuing-education-requirements/safety-quiz</a:t>
            </a:r>
            <a:br>
              <a:rPr lang="en-US" u="sng" dirty="0"/>
            </a:br>
            <a:endParaRPr lang="en-US" sz="900" dirty="0"/>
          </a:p>
          <a:p>
            <a:r>
              <a:rPr lang="en-US" sz="2600" dirty="0"/>
              <a:t>Upon successful completion of the quiz, print out the confirmation webpage and retain in your records.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491164"/>
            <a:ext cx="1905000" cy="1047750"/>
          </a:xfrm>
          <a:prstGeom prst="rect">
            <a:avLst/>
          </a:prstGeom>
        </p:spPr>
      </p:pic>
      <p:pic>
        <p:nvPicPr>
          <p:cNvPr id="5" name="Picture 5" descr="Aging bann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6782"/>
            <a:ext cx="8229600" cy="153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29444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Online Continuing Education Radiation Safety Quiz</a:t>
            </a:r>
          </a:p>
        </p:txBody>
      </p:sp>
      <p:pic>
        <p:nvPicPr>
          <p:cNvPr id="8" name="Picture 7" descr="DEP-rg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875341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349391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7CE16C-185D-4A14-9B55-3D2B609F0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104</a:t>
            </a:r>
          </a:p>
        </p:txBody>
      </p:sp>
    </p:spTree>
    <p:extLst>
      <p:ext uri="{BB962C8B-B14F-4D97-AF65-F5344CB8AC3E}">
        <p14:creationId xmlns:p14="http://schemas.microsoft.com/office/powerpoint/2010/main" val="193844193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3"/>
            <a:ext cx="8229600" cy="419099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Pa. Department of Environmental Protection</a:t>
            </a:r>
          </a:p>
          <a:p>
            <a:pPr marL="0" indent="0" algn="ctr">
              <a:buNone/>
            </a:pPr>
            <a:r>
              <a:rPr lang="en-US" dirty="0"/>
              <a:t>Bureau of Radiation Protection</a:t>
            </a:r>
          </a:p>
          <a:p>
            <a:pPr marL="0" indent="0" algn="ctr">
              <a:buNone/>
            </a:pPr>
            <a:r>
              <a:rPr lang="en-US" dirty="0"/>
              <a:t>P.O. Box 8469</a:t>
            </a:r>
          </a:p>
          <a:p>
            <a:pPr marL="0" indent="0" algn="ctr">
              <a:buNone/>
            </a:pPr>
            <a:r>
              <a:rPr lang="en-US" dirty="0"/>
              <a:t>Harrisburg, PA  17105-8469</a:t>
            </a:r>
          </a:p>
          <a:p>
            <a:pPr marL="0" indent="0" algn="ctr">
              <a:buNone/>
            </a:pPr>
            <a:r>
              <a:rPr lang="en-US" dirty="0"/>
              <a:t>Telephone (717) 787-3720</a:t>
            </a:r>
          </a:p>
          <a:p>
            <a:pPr marL="0" indent="0" algn="ctr">
              <a:buNone/>
            </a:pPr>
            <a:r>
              <a:rPr lang="en-US" dirty="0"/>
              <a:t>Email:  RA-EPRadiationContro@pa.gov</a:t>
            </a:r>
          </a:p>
          <a:p>
            <a:pPr marL="0" indent="0" algn="ctr">
              <a:buNone/>
            </a:pPr>
            <a:r>
              <a:rPr lang="en-US" dirty="0"/>
              <a:t>Off-hours emergency call PEMA (717) 651-2001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95" y="5562598"/>
            <a:ext cx="1905000" cy="1047750"/>
          </a:xfrm>
          <a:prstGeom prst="rect">
            <a:avLst/>
          </a:prstGeom>
        </p:spPr>
      </p:pic>
      <p:pic>
        <p:nvPicPr>
          <p:cNvPr id="5" name="Picture 7" descr="DEP-rg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846765"/>
            <a:ext cx="262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ging banne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64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Contact Information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C241B6-B0D0-400E-A8A8-ADD2FF07F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105</a:t>
            </a:r>
          </a:p>
        </p:txBody>
      </p:sp>
    </p:spTree>
    <p:extLst>
      <p:ext uri="{BB962C8B-B14F-4D97-AF65-F5344CB8AC3E}">
        <p14:creationId xmlns:p14="http://schemas.microsoft.com/office/powerpoint/2010/main" val="236474590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3.1.3337"/>
  <p:tag name="PPTVERSION" val="15"/>
  <p:tag name="TPOS" val="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1562</TotalTime>
  <Words>4451</Words>
  <Application>Microsoft Office PowerPoint</Application>
  <PresentationFormat>On-screen Show (4:3)</PresentationFormat>
  <Paragraphs>626</Paragraphs>
  <Slides>105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105</vt:i4>
      </vt:variant>
    </vt:vector>
  </HeadingPairs>
  <TitlesOfParts>
    <vt:vector size="109" baseType="lpstr">
      <vt:lpstr>Arial</vt:lpstr>
      <vt:lpstr>Calibri</vt:lpstr>
      <vt:lpstr>Symbol</vt:lpstr>
      <vt:lpstr>Office Theme</vt:lpstr>
      <vt:lpstr>PowerPoint Presentation</vt:lpstr>
      <vt:lpstr>Outline of Course</vt:lpstr>
      <vt:lpstr>Introduction and Overview of Training Program</vt:lpstr>
      <vt:lpstr>Introduction and Background</vt:lpstr>
      <vt:lpstr>Justification of Imaging Procedure</vt:lpstr>
      <vt:lpstr>Optimization of Imaging Procedure</vt:lpstr>
      <vt:lpstr>Purpose of Training</vt:lpstr>
      <vt:lpstr>Purpose of Training</vt:lpstr>
      <vt:lpstr>State Requirements for Training</vt:lpstr>
      <vt:lpstr>State Requirements for Continuing Education</vt:lpstr>
      <vt:lpstr>Topics for Continuing Education</vt:lpstr>
      <vt:lpstr>To provide the generic portions of this training for operators performing low-risk medical procedures</vt:lpstr>
      <vt:lpstr>Fundamentals of Radiation Science</vt:lpstr>
      <vt:lpstr>PowerPoint Presentation</vt:lpstr>
      <vt:lpstr>Ionizing Radiation</vt:lpstr>
      <vt:lpstr>PowerPoint Presentation</vt:lpstr>
      <vt:lpstr>Types of EM Radiation</vt:lpstr>
      <vt:lpstr>EM Radiation Types</vt:lpstr>
      <vt:lpstr>X-rays vs. Other Forms of Ionizing Radiation</vt:lpstr>
      <vt:lpstr>PowerPoint Presentation</vt:lpstr>
      <vt:lpstr>Quantities &amp; Their Units of Measurement</vt:lpstr>
      <vt:lpstr>Why Three Quantities?</vt:lpstr>
      <vt:lpstr>Exposure Units</vt:lpstr>
      <vt:lpstr>Absorbed Dose Units</vt:lpstr>
      <vt:lpstr>Effective Dose Equivalent Dose Units</vt:lpstr>
      <vt:lpstr>Relationship of Units</vt:lpstr>
      <vt:lpstr>Common Numerical Prefixes </vt:lpstr>
      <vt:lpstr>Dose and Dose Rate</vt:lpstr>
      <vt:lpstr>Example of Dose Rate  &amp; Conversions</vt:lpstr>
      <vt:lpstr>Sources of Radiation</vt:lpstr>
      <vt:lpstr>PowerPoint Presentation</vt:lpstr>
      <vt:lpstr>So what has happened?</vt:lpstr>
      <vt:lpstr>PowerPoint Presentation</vt:lpstr>
      <vt:lpstr>So what has changed?</vt:lpstr>
      <vt:lpstr>High-Risk vs. Low-Risk Procedures</vt:lpstr>
      <vt:lpstr>Biological Effects of Radiation</vt:lpstr>
      <vt:lpstr>What is the primary biological effect?</vt:lpstr>
      <vt:lpstr>Acute vs. Delayed Effects</vt:lpstr>
      <vt:lpstr>Goal of Radiation Regulations</vt:lpstr>
      <vt:lpstr>Review of X-ray Imaging</vt:lpstr>
      <vt:lpstr>Basic Components of X-ray Tube</vt:lpstr>
      <vt:lpstr>PowerPoint Presentation</vt:lpstr>
      <vt:lpstr>Other Parts of X-ray Machine</vt:lpstr>
      <vt:lpstr>Primary Settings on X-ray Tube</vt:lpstr>
      <vt:lpstr>Quantity and Quality of X-rays</vt:lpstr>
      <vt:lpstr>Factors Affecting Quantity</vt:lpstr>
      <vt:lpstr>Factors Affecting Quality</vt:lpstr>
      <vt:lpstr>Impact of Digital Imaging</vt:lpstr>
      <vt:lpstr>Dose Creep in Digital Imaging</vt:lpstr>
      <vt:lpstr>Reducing Patient (and employee) Dose from Medical X-rays</vt:lpstr>
      <vt:lpstr>Administrative Controls for Reducing Radiation Doses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Special Cases - Children</vt:lpstr>
      <vt:lpstr>PowerPoint Presentation</vt:lpstr>
      <vt:lpstr>PowerPoint Presentation</vt:lpstr>
      <vt:lpstr>PowerPoint Presentation</vt:lpstr>
      <vt:lpstr>Additional Sources of Information</vt:lpstr>
      <vt:lpstr>Other Special Cases – Patient Size</vt:lpstr>
      <vt:lpstr>Pregnant Patients</vt:lpstr>
      <vt:lpstr>Pregnant Workers</vt:lpstr>
      <vt:lpstr>Radiation Safety Plan, Documentation and QA/QC</vt:lpstr>
      <vt:lpstr>Radiation Safety Plan</vt:lpstr>
      <vt:lpstr>Guidance for Diagnostic &amp; Interventional X-ray Procedures</vt:lpstr>
      <vt:lpstr>Documentation of Medical  X-ray Program</vt:lpstr>
      <vt:lpstr>Pennsylvania Requirements  for Documentation</vt:lpstr>
      <vt:lpstr>Pennsylvania Requirements  for Documentation</vt:lpstr>
      <vt:lpstr>PowerPoint Presentation</vt:lpstr>
      <vt:lpstr>Quality Assurance</vt:lpstr>
      <vt:lpstr>FDA Statement on QA Actions</vt:lpstr>
      <vt:lpstr>PowerPoint Presentation</vt:lpstr>
      <vt:lpstr>Guidelines for Developing  QA Program</vt:lpstr>
      <vt:lpstr>Regulations</vt:lpstr>
      <vt:lpstr>Brief History and Overview of Radiation Regulations</vt:lpstr>
      <vt:lpstr>Agreement State Status</vt:lpstr>
      <vt:lpstr>Pa. Agreement State Status</vt:lpstr>
      <vt:lpstr>Role of FDA</vt:lpstr>
      <vt:lpstr>FDA, DEP and the MQSA</vt:lpstr>
      <vt:lpstr>Regulations Related to Use of Diagnostic X-rays</vt:lpstr>
      <vt:lpstr>Registration of Radiation-Producing Machines</vt:lpstr>
      <vt:lpstr>Standards  for Protection Against Radiation</vt:lpstr>
      <vt:lpstr>Occupational Dose Limits</vt:lpstr>
      <vt:lpstr>Annual Occupational Dose Limits for Diagnostic X-ray Workers with no Other Occupational Exposure</vt:lpstr>
      <vt:lpstr>Dose Limits for Public</vt:lpstr>
      <vt:lpstr>Shielding of X-ray Facilities</vt:lpstr>
      <vt:lpstr>PowerPoint Presentation</vt:lpstr>
      <vt:lpstr>PowerPoint Presentation</vt:lpstr>
      <vt:lpstr>  </vt:lpstr>
      <vt:lpstr>Notices, Instructions &amp; Reports to Workers; Inspections &amp;Investigations</vt:lpstr>
      <vt:lpstr>PowerPoint Presentation</vt:lpstr>
      <vt:lpstr>PowerPoint Presentation</vt:lpstr>
      <vt:lpstr>X-rays in the Healing Arts</vt:lpstr>
      <vt:lpstr>X-rays in the Healing Arts</vt:lpstr>
      <vt:lpstr>PowerPoint Presentation</vt:lpstr>
      <vt:lpstr>PowerPoint Presentation</vt:lpstr>
      <vt:lpstr>PowerPoint Presentation</vt:lpstr>
      <vt:lpstr>PowerPoint Presentation</vt:lpstr>
      <vt:lpstr>X-rays in the Healing Arts</vt:lpstr>
      <vt:lpstr>Conclusion</vt:lpstr>
      <vt:lpstr>Online Continuing Education Radiation Safety Quiz</vt:lpstr>
      <vt:lpstr>Contact Information</vt:lpstr>
    </vt:vector>
  </TitlesOfParts>
  <Company>Bloomsburg University of Pennsylvania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X-ray Technician Refresher Training</dc:title>
  <dc:creator>David R. Simpson</dc:creator>
  <cp:lastModifiedBy>Jagiela, Darek</cp:lastModifiedBy>
  <cp:revision>176</cp:revision>
  <cp:lastPrinted>2014-05-29T02:34:30Z</cp:lastPrinted>
  <dcterms:created xsi:type="dcterms:W3CDTF">2013-12-16T16:06:45Z</dcterms:created>
  <dcterms:modified xsi:type="dcterms:W3CDTF">2026-11-03T14:45:48Z</dcterms:modified>
</cp:coreProperties>
</file>