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0" r:id="rId5"/>
    <p:sldId id="257" r:id="rId6"/>
    <p:sldId id="265" r:id="rId7"/>
    <p:sldId id="340" r:id="rId8"/>
    <p:sldId id="266" r:id="rId9"/>
    <p:sldId id="267" r:id="rId10"/>
    <p:sldId id="268" r:id="rId11"/>
    <p:sldId id="269" r:id="rId12"/>
    <p:sldId id="270" r:id="rId13"/>
    <p:sldId id="344" r:id="rId14"/>
    <p:sldId id="338" r:id="rId15"/>
    <p:sldId id="341" r:id="rId16"/>
    <p:sldId id="347" r:id="rId17"/>
    <p:sldId id="339" r:id="rId18"/>
    <p:sldId id="258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108" d="100"/>
          <a:sy n="10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7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3E8C84-0148-408B-A71E-1CABCBD977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54E87-79B9-4F1F-8FAB-B5E685D7BC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FA6A8F-B02E-4FA0-8C39-BC42E07DE26F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CD5A02-428E-4603-B489-AAD474A798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26421B2-101C-4A5E-9BC6-F2F82617D0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6B04F-97E6-44A2-9AC3-25DAD62894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E835E-11A1-4CB1-93BA-2A0CF44886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A2A83A-9874-4552-932C-8AB405D56B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C8D603B-FEA1-4446-A75B-FB01155BA8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230C853-C02B-40DB-BCFC-86A7916E71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7341C5B5-8145-4AA4-9F50-05013B1107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D8AEBC-4A9A-47B2-B67F-9D1A49234A6D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7DD7279C-B0B6-4363-9B2B-104D674EE5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118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7585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en-US"/>
              <a:t>Click to edit Master subtitle style</a:t>
            </a:r>
            <a:endParaRPr lang="en-US" alt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AA09EF-48DC-4161-90C1-2A9E6C31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1" hangingPunct="1"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fld id="{4037FA92-DD47-4BC8-92FF-183DDF3791ED}" type="datetime1">
              <a:rPr lang="en-US" altLang="en-US"/>
              <a:pPr>
                <a:defRPr/>
              </a:pPr>
              <a:t>9/20/2019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96B333-D9AF-41B3-BB37-87289D61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B0B700-3937-4095-BEAF-FBE3E3FE4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Acting Secretary Patrick McDonnell</a:t>
            </a:r>
          </a:p>
        </p:txBody>
      </p:sp>
    </p:spTree>
    <p:extLst>
      <p:ext uri="{BB962C8B-B14F-4D97-AF65-F5344CB8AC3E}">
        <p14:creationId xmlns:p14="http://schemas.microsoft.com/office/powerpoint/2010/main" val="388747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ging banner">
            <a:extLst>
              <a:ext uri="{FF2B5EF4-FFF2-40B4-BE49-F238E27FC236}">
                <a16:creationId xmlns:a16="http://schemas.microsoft.com/office/drawing/2014/main" id="{3866BF1D-F124-4EFB-A615-8150A3C72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6400"/>
            <a:ext cx="8382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BF01933-B290-4617-A71C-FA344FFD38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17295"/>
            <a:ext cx="7848600" cy="457200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AB72FC-BB88-43DD-94E6-6D9D0DA8E95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558BF-CE13-4AAE-BC01-8349D3726B91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827C97-1AA1-46F9-A4AA-013473008A3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5C9C76-BF9D-4374-8FC6-59B050BD02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7FE5-5585-47A0-8E49-AE18C67F7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73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0ECCE-B2A1-44A1-BAB9-C2A8DE89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89340-1F72-456E-90BB-BFFB94AA04F0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93A4D-A7D8-47EA-98D7-F8C5BE47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E2CFB-F82E-4BB5-9E7D-7F98FC68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8BEC-5F50-44C1-A1C4-09F26A20DE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59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BF1B-81B6-43E0-93DC-9B515FC2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5289F1-819E-476C-8EBC-9E6306457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62268-732B-4DD8-A3E2-34B7C6D07040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71C462-2687-46F9-BE7B-9A1B4A0D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4E23B-018E-4C90-B91E-A17956D3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6A2E-2D87-4474-A4DA-0B0F4B054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6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EP-rgb">
            <a:extLst>
              <a:ext uri="{FF2B5EF4-FFF2-40B4-BE49-F238E27FC236}">
                <a16:creationId xmlns:a16="http://schemas.microsoft.com/office/drawing/2014/main" id="{673BDB16-7E07-4AF3-AB60-217670E434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6">
            <a:extLst>
              <a:ext uri="{FF2B5EF4-FFF2-40B4-BE49-F238E27FC236}">
                <a16:creationId xmlns:a16="http://schemas.microsoft.com/office/drawing/2014/main" id="{CA520062-CA6E-4443-BFF1-B0F2B422742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76250" y="381000"/>
            <a:ext cx="8382000" cy="660400"/>
            <a:chOff x="288977" y="355144"/>
            <a:chExt cx="8382000" cy="661312"/>
          </a:xfrm>
        </p:grpSpPr>
        <p:pic>
          <p:nvPicPr>
            <p:cNvPr id="6" name="Picture 8" descr="Aging banner">
              <a:extLst>
                <a:ext uri="{FF2B5EF4-FFF2-40B4-BE49-F238E27FC236}">
                  <a16:creationId xmlns:a16="http://schemas.microsoft.com/office/drawing/2014/main" id="{9A4D8999-AC23-40D0-A6D2-A9E4F7100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D44DDCC8-4858-4A06-ACE6-CF3D88F70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877" y="421911"/>
              <a:ext cx="7848600" cy="45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793"/>
            <a:ext cx="8229600" cy="4525963"/>
          </a:xfrm>
        </p:spPr>
        <p:txBody>
          <a:bodyPr/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3D7DC16-8A85-4CA9-8A08-2B94E231F4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715" y="311625"/>
            <a:ext cx="7848600" cy="457200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7439EAD-D919-4EFB-9EEC-E077691D36E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A7B6-6FD7-48AB-9A14-38DE4D4FF187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E3AEB3A-FA9B-47FD-A955-DF5EC5EBE9E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23F5A0-C84C-4E60-9E94-038019523AA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66045-3EBC-42C9-87DE-D757188BDD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67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3049EAEC-B87A-4449-92E5-19A56F7F55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A0C8BF-1302-4F1A-83A9-437AE805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2B351-BC59-4DC3-8F70-D61521F4B80A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D4EB99-8457-40C0-BAF2-57D25C17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2F7235-5648-4C62-9349-D646D6EC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24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>
            <a:extLst>
              <a:ext uri="{FF2B5EF4-FFF2-40B4-BE49-F238E27FC236}">
                <a16:creationId xmlns:a16="http://schemas.microsoft.com/office/drawing/2014/main" id="{A3E036A1-0630-46A5-BE06-B294441A82A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76250" y="381000"/>
            <a:ext cx="8382000" cy="660400"/>
            <a:chOff x="288977" y="355144"/>
            <a:chExt cx="8382000" cy="661312"/>
          </a:xfrm>
        </p:grpSpPr>
        <p:pic>
          <p:nvPicPr>
            <p:cNvPr id="6" name="Picture 7" descr="Aging banner">
              <a:extLst>
                <a:ext uri="{FF2B5EF4-FFF2-40B4-BE49-F238E27FC236}">
                  <a16:creationId xmlns:a16="http://schemas.microsoft.com/office/drawing/2014/main" id="{9BA6D5D3-59F4-4DAC-9A44-1370ED9847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id="{4E3FD09E-D76D-4B8C-BC7A-465F0D6B0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877" y="421911"/>
              <a:ext cx="7848600" cy="45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F1C1C55-4F16-4A23-A0EF-FFE1E7AC9B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715" y="311625"/>
            <a:ext cx="7848600" cy="457200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BAF7748-A9F8-4E6C-A933-947EB37472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9F14-2B3E-4E50-8354-464DC2008DEC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962567-F2D7-464F-963F-02907180976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432CD9-73BB-490F-901A-DE2E398A161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2FE36-F70D-4FC8-903F-1D9581CF97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66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A402B64-C65A-45B8-9D89-6D487A9B905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76250" y="381000"/>
            <a:ext cx="8382000" cy="660400"/>
            <a:chOff x="288977" y="355144"/>
            <a:chExt cx="8382000" cy="661312"/>
          </a:xfrm>
        </p:grpSpPr>
        <p:pic>
          <p:nvPicPr>
            <p:cNvPr id="8" name="Picture 5" descr="Aging banner">
              <a:extLst>
                <a:ext uri="{FF2B5EF4-FFF2-40B4-BE49-F238E27FC236}">
                  <a16:creationId xmlns:a16="http://schemas.microsoft.com/office/drawing/2014/main" id="{6FEB5F1C-44DD-4D4F-95C6-AA1F5A241E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53E8785E-E152-49EC-8ED2-F6D3B4FA9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877" y="421911"/>
              <a:ext cx="7848600" cy="45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AE45E125-D59A-4239-8076-4AC35A48F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715" y="311625"/>
            <a:ext cx="7848600" cy="457200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836DEE6-4D1A-40F0-97B4-2448D3DA1CD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7E8E-E3BB-4E69-A80F-B9BB49E8784E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060A277-5FB3-426D-A2BA-C9DC9EF5425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AC8F1C1-022D-4682-A9D1-9A141F4C0E4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4A80-1360-42C9-8888-ABBA81FE7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09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>
            <a:extLst>
              <a:ext uri="{FF2B5EF4-FFF2-40B4-BE49-F238E27FC236}">
                <a16:creationId xmlns:a16="http://schemas.microsoft.com/office/drawing/2014/main" id="{87CC90BC-F573-440E-8F5E-C3BA0CC523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4724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6F805-E765-410A-A42A-83C7678E013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EA14-ECDE-4850-85ED-8BDB8A36613A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FB5B9-0A1B-4E4D-A2F0-F10674DB6FB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EBCC-BBB7-4028-BD19-8ADF7E75D36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 DEP logo when using graphic header</a:t>
            </a:r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20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>
            <a:extLst>
              <a:ext uri="{FF2B5EF4-FFF2-40B4-BE49-F238E27FC236}">
                <a16:creationId xmlns:a16="http://schemas.microsoft.com/office/drawing/2014/main" id="{C4C35C75-DBCF-419E-832B-9E166E35718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76250" y="381000"/>
            <a:ext cx="8382000" cy="660400"/>
            <a:chOff x="288977" y="355144"/>
            <a:chExt cx="8382000" cy="661312"/>
          </a:xfrm>
        </p:grpSpPr>
        <p:pic>
          <p:nvPicPr>
            <p:cNvPr id="4" name="Picture 5" descr="Aging banner">
              <a:extLst>
                <a:ext uri="{FF2B5EF4-FFF2-40B4-BE49-F238E27FC236}">
                  <a16:creationId xmlns:a16="http://schemas.microsoft.com/office/drawing/2014/main" id="{86168D86-6968-41C9-BF43-B606879241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B049F0A0-85BC-4F63-A29B-281CB3CEF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877" y="421911"/>
              <a:ext cx="7848600" cy="45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DE989CE-B81A-4825-AC71-2B8F7D0E1D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715" y="311625"/>
            <a:ext cx="7848600" cy="457200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FB298B1-D109-49E3-BF90-CFCE6799DD3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AE5B-E868-4F24-8D0F-9240B4DA699B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9EB0CA-5524-4F97-9BDB-2C3E3EF11FA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62E674C-06A7-4667-85FD-F58CA88A8A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3170E-8632-4614-B44C-6EE97492C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1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117825-C372-4D1F-80FA-C377E894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45145-F638-4440-A319-1A093B1EF2DA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C70D21-EE3B-4B6F-9813-D376CD11C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E8C495-D682-4CE8-ACB8-FEDB12D61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2B03-EDF3-4082-AA6F-AEF4F7C71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1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C87EA8-97BF-4A46-AFD6-BBC73DD4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D1312-49AE-47EF-A89D-A6CBDAD88234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D74A06-C986-47A0-9E10-6E2A1567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F8A279-CC4D-4FFD-A99E-1A6160A6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09E24-D3C0-4BDD-B814-21CD92064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24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3FB7C7C8-93B0-4D5C-A959-6D1917FD2B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41C77-68BE-4A75-8BD5-723F1CEF4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E6519B-F7F5-4839-9EEA-08D6636076EC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2F7C7-E563-412D-A1D9-896D9C94F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A782C-DB29-4032-AB68-8E32AA172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Acting Secretary Patrick McDonnell</a:t>
            </a:r>
          </a:p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1" r:id="rId1"/>
    <p:sldLayoutId id="2147485312" r:id="rId2"/>
    <p:sldLayoutId id="2147485313" r:id="rId3"/>
    <p:sldLayoutId id="2147485314" r:id="rId4"/>
    <p:sldLayoutId id="2147485315" r:id="rId5"/>
    <p:sldLayoutId id="2147485316" r:id="rId6"/>
    <p:sldLayoutId id="2147485317" r:id="rId7"/>
    <p:sldLayoutId id="2147485318" r:id="rId8"/>
    <p:sldLayoutId id="2147485319" r:id="rId9"/>
    <p:sldLayoutId id="2147485320" r:id="rId10"/>
    <p:sldLayoutId id="2147485321" r:id="rId11"/>
    <p:sldLayoutId id="214748532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042ABBC-451E-4EE1-A035-4E6DE11931C2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52400" y="2130425"/>
            <a:ext cx="8915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b="1"/>
              <a:t>Nuclear Power Plant</a:t>
            </a:r>
            <a:br>
              <a:rPr lang="en-US" altLang="en-US" sz="2800" b="1"/>
            </a:br>
            <a:r>
              <a:rPr lang="en-US" altLang="en-US" sz="2800" b="1"/>
              <a:t>Decommissioning</a:t>
            </a:r>
            <a:br>
              <a:rPr lang="en-US" altLang="en-US" sz="2800" b="1"/>
            </a:br>
            <a:br>
              <a:rPr lang="en-US" altLang="en-US" sz="2800" b="1"/>
            </a:br>
            <a:r>
              <a:rPr lang="en-US" altLang="en-US" sz="2800"/>
              <a:t>Low-Level Waste Advisory Committee</a:t>
            </a:r>
            <a:br>
              <a:rPr lang="en-US" altLang="en-US" sz="2800"/>
            </a:br>
            <a:r>
              <a:rPr lang="en-US" altLang="en-US" sz="2800"/>
              <a:t>Annual Meeting</a:t>
            </a:r>
            <a:br>
              <a:rPr lang="en-US" altLang="en-US" sz="2800"/>
            </a:br>
            <a:br>
              <a:rPr lang="en-US" altLang="en-US" sz="2800"/>
            </a:br>
            <a:r>
              <a:rPr lang="en-US" altLang="en-US" sz="2800"/>
              <a:t>October 4, 2019</a:t>
            </a:r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A6EEAD2F-F4F3-4C18-9E59-D35C51136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943600"/>
            <a:ext cx="7162800" cy="76200"/>
          </a:xfrm>
        </p:spPr>
        <p:txBody>
          <a:bodyPr/>
          <a:lstStyle/>
          <a:p>
            <a:pPr eaLnBrk="1" hangingPunct="1"/>
            <a:endParaRPr lang="en-US" altLang="en-US">
              <a:solidFill>
                <a:schemeClr val="tx1"/>
              </a:solidFill>
            </a:endParaRPr>
          </a:p>
          <a:p>
            <a:pPr eaLnBrk="1" hangingPunct="1"/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15364" name="Picture 1">
            <a:extLst>
              <a:ext uri="{FF2B5EF4-FFF2-40B4-BE49-F238E27FC236}">
                <a16:creationId xmlns:a16="http://schemas.microsoft.com/office/drawing/2014/main" id="{1409BCFD-5B75-4DFD-95D5-919F3F040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4">
            <a:extLst>
              <a:ext uri="{FF2B5EF4-FFF2-40B4-BE49-F238E27FC236}">
                <a16:creationId xmlns:a16="http://schemas.microsoft.com/office/drawing/2014/main" id="{3E8190E3-EE8A-4AE6-BB98-BA304313B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943600"/>
            <a:ext cx="3581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1400"/>
              <a:t>Patrick McDonnell, Secretary</a:t>
            </a:r>
          </a:p>
        </p:txBody>
      </p:sp>
      <p:sp>
        <p:nvSpPr>
          <p:cNvPr id="15366" name="TextBox 5">
            <a:extLst>
              <a:ext uri="{FF2B5EF4-FFF2-40B4-BE49-F238E27FC236}">
                <a16:creationId xmlns:a16="http://schemas.microsoft.com/office/drawing/2014/main" id="{4024ADAD-9369-437C-8AB8-1A246D011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43600"/>
            <a:ext cx="2819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Tom Wolf, Governor</a:t>
            </a:r>
          </a:p>
        </p:txBody>
      </p:sp>
      <p:sp>
        <p:nvSpPr>
          <p:cNvPr id="15367" name="Slide Number Placeholder 3">
            <a:extLst>
              <a:ext uri="{FF2B5EF4-FFF2-40B4-BE49-F238E27FC236}">
                <a16:creationId xmlns:a16="http://schemas.microsoft.com/office/drawing/2014/main" id="{42810CC5-BA7D-4A50-B52A-C83B3B9C3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</a:rPr>
              <a:t>1</a:t>
            </a:r>
          </a:p>
        </p:txBody>
      </p:sp>
      <p:pic>
        <p:nvPicPr>
          <p:cNvPr id="15368" name="Picture 7" descr="P:\BRP Director\Allard's pic folder\BRP_new-ppt-banner_svd_11Feb2014.jpg">
            <a:extLst>
              <a:ext uri="{FF2B5EF4-FFF2-40B4-BE49-F238E27FC236}">
                <a16:creationId xmlns:a16="http://schemas.microsoft.com/office/drawing/2014/main" id="{C6F653F7-E316-4621-B90A-5A6E712F1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C790A7-B23D-432B-B06C-375F357B7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1190625"/>
            <a:ext cx="8229600" cy="4476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3600" dirty="0"/>
              <a:t>10 commercial nuclear power plants    have been decommissioned in the U.S.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3600" dirty="0"/>
              <a:t>11 nuclear power plants are in active decommissioning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3600" dirty="0"/>
              <a:t>11 nuclear power plants are in SAFSTOR</a:t>
            </a:r>
            <a:r>
              <a:rPr lang="en-US" sz="1200" dirty="0"/>
              <a:t>          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3600" dirty="0"/>
              <a:t>11 nuclear power plants have announced shutdowns thru 2025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200" b="1" dirty="0"/>
              <a:t>         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200" b="1" dirty="0"/>
              <a:t>          Source: Nuclear Regulatory Commission (as of August 2019)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dirty="0"/>
              <a:t>                       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F78F13E3-E2A1-4352-95E4-8F1B88D5D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266700"/>
            <a:ext cx="7848600" cy="457200"/>
          </a:xfrm>
        </p:spPr>
        <p:txBody>
          <a:bodyPr/>
          <a:lstStyle/>
          <a:p>
            <a:r>
              <a:rPr lang="en-US" altLang="en-US" sz="2800"/>
              <a:t>Status of Nuclear Power Plant Decommissioning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0367FE39-0932-439E-B1D5-83657E3BB524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673066-4E35-44D8-A2DD-A8029D99325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2">
            <a:extLst>
              <a:ext uri="{FF2B5EF4-FFF2-40B4-BE49-F238E27FC236}">
                <a16:creationId xmlns:a16="http://schemas.microsoft.com/office/drawing/2014/main" id="{A8580566-6E9A-49F1-BEEA-D40D5ABCC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311150"/>
            <a:ext cx="7848600" cy="457200"/>
          </a:xfrm>
        </p:spPr>
        <p:txBody>
          <a:bodyPr/>
          <a:lstStyle/>
          <a:p>
            <a:r>
              <a:rPr lang="en-US" altLang="en-US" sz="2800"/>
              <a:t>Independent Spent Fuel Storage Installation</a:t>
            </a:r>
          </a:p>
        </p:txBody>
      </p:sp>
      <p:sp>
        <p:nvSpPr>
          <p:cNvPr id="26627" name="Slide Number Placeholder 1">
            <a:extLst>
              <a:ext uri="{FF2B5EF4-FFF2-40B4-BE49-F238E27FC236}">
                <a16:creationId xmlns:a16="http://schemas.microsoft.com/office/drawing/2014/main" id="{9D0016B9-1999-407E-A0A4-37D493901398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44222D-6B33-403E-B85A-7D48B677169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26628" name="Picture 3">
            <a:extLst>
              <a:ext uri="{FF2B5EF4-FFF2-40B4-BE49-F238E27FC236}">
                <a16:creationId xmlns:a16="http://schemas.microsoft.com/office/drawing/2014/main" id="{8032B44A-E69E-432F-8D6D-891B79158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143000"/>
            <a:ext cx="63246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7CA367-C37C-467B-8704-E0842D03E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b="1" dirty="0"/>
              <a:t>Spent Nuclear Fuel (SNF) Inventory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Approximately 81,518 MTU and increases about 2-2.4K MTU per year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b="1" dirty="0"/>
              <a:t>ISFSI Storage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130,252 assemblies; 36,696 MTU (45%); 2,966 casks loaded; 72 operating ISFSIs; fuel from 119 reactors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b="1" dirty="0"/>
              <a:t>Long-term commitment to ISFSIs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Licenses being extended to 60 years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License extensions approved at 30 sites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NRC has found 100 years storage to be safe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400" b="1" dirty="0"/>
              <a:t>      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400" b="1" dirty="0"/>
              <a:t>         </a:t>
            </a:r>
            <a:r>
              <a:rPr lang="en-US" sz="1200" b="1" dirty="0"/>
              <a:t>Source: Nuclear Energy Institute (as of 12/31/2018)</a:t>
            </a:r>
          </a:p>
        </p:txBody>
      </p:sp>
      <p:sp>
        <p:nvSpPr>
          <p:cNvPr id="27651" name="Text Placeholder 2">
            <a:extLst>
              <a:ext uri="{FF2B5EF4-FFF2-40B4-BE49-F238E27FC236}">
                <a16:creationId xmlns:a16="http://schemas.microsoft.com/office/drawing/2014/main" id="{B54FB03A-A3EC-47B4-9235-99C43A3ADB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311150"/>
            <a:ext cx="7848600" cy="457200"/>
          </a:xfrm>
        </p:spPr>
        <p:txBody>
          <a:bodyPr/>
          <a:lstStyle/>
          <a:p>
            <a:r>
              <a:rPr lang="en-US" altLang="en-US"/>
              <a:t>ISFSIs in the U.S.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BA89BFE3-9BE4-4CF3-B4A9-2E654114405C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CF3125-5868-411F-B87C-521C21318D8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 hidden="1">
            <a:extLst>
              <a:ext uri="{FF2B5EF4-FFF2-40B4-BE49-F238E27FC236}">
                <a16:creationId xmlns:a16="http://schemas.microsoft.com/office/drawing/2014/main" id="{ABA56CD1-6E16-43AC-A4E3-960E493B6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pic>
        <p:nvPicPr>
          <p:cNvPr id="28675" name="Picture 2">
            <a:extLst>
              <a:ext uri="{FF2B5EF4-FFF2-40B4-BE49-F238E27FC236}">
                <a16:creationId xmlns:a16="http://schemas.microsoft.com/office/drawing/2014/main" id="{AEEDB98E-2C6B-4FC8-8DC0-B529164B5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B194A46D-AA52-40D6-8C53-60253FDBB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0FED1D-93B5-44F4-A612-9270E328AF4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>
            <a:extLst>
              <a:ext uri="{FF2B5EF4-FFF2-40B4-BE49-F238E27FC236}">
                <a16:creationId xmlns:a16="http://schemas.microsoft.com/office/drawing/2014/main" id="{29F2F5D9-6163-446F-827D-89985C8FF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43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/>
              <a:t>        </a:t>
            </a:r>
            <a:r>
              <a:rPr lang="en-US" altLang="en-US" sz="2800" u="sng" dirty="0"/>
              <a:t>Waste Type                                   Volume (cubic feet)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     High Activity Waste</a:t>
            </a:r>
          </a:p>
          <a:p>
            <a:pPr marL="1490663" indent="-292100">
              <a:buFont typeface="Wingdings" panose="05000000000000000000" pitchFamily="2" charset="2"/>
              <a:buChar char="§"/>
              <a:defRPr/>
            </a:pPr>
            <a:r>
              <a:rPr lang="en-US" altLang="en-US" sz="2800" dirty="0"/>
              <a:t>Class B and C				1,770</a:t>
            </a:r>
          </a:p>
          <a:p>
            <a:pPr marL="1490663" indent="-292100">
              <a:buFont typeface="Wingdings" panose="05000000000000000000" pitchFamily="2" charset="2"/>
              <a:buChar char="§"/>
              <a:defRPr/>
            </a:pPr>
            <a:r>
              <a:rPr lang="en-US" altLang="en-US" sz="2800" dirty="0"/>
              <a:t>Class A					28,152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     Low Activity Waste (Class A)		3,373  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     Very Low Activity Waste (Class A)   	316,251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/>
              <a:t>         </a:t>
            </a:r>
            <a:r>
              <a:rPr lang="en-US" altLang="en-US" sz="1200" b="1" dirty="0"/>
              <a:t>Source: TMI-1 Post Shutdown Decommissioning Activity report                  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/>
              <a:t>                                                  </a:t>
            </a:r>
          </a:p>
        </p:txBody>
      </p:sp>
      <p:sp>
        <p:nvSpPr>
          <p:cNvPr id="29699" name="Text Placeholder 2">
            <a:extLst>
              <a:ext uri="{FF2B5EF4-FFF2-40B4-BE49-F238E27FC236}">
                <a16:creationId xmlns:a16="http://schemas.microsoft.com/office/drawing/2014/main" id="{63B040B0-3D27-4B00-A7F6-6B28FDA66F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57200"/>
            <a:ext cx="7848600" cy="762000"/>
          </a:xfrm>
        </p:spPr>
        <p:txBody>
          <a:bodyPr/>
          <a:lstStyle/>
          <a:p>
            <a:r>
              <a:rPr lang="en-US" altLang="en-US" sz="2000"/>
              <a:t>Estimated LLRW Associated with TMI-1 Decommissioning</a:t>
            </a: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F8737B01-F846-4718-B90B-77B200469731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73D3CA-89E7-4919-BF8C-807E2561EE0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40CED211-73B4-43F8-AEEA-914226C45F48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266700" y="1752600"/>
            <a:ext cx="8610600" cy="346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b="1"/>
              <a:t>Questions?</a:t>
            </a:r>
            <a:br>
              <a:rPr lang="en-US" altLang="en-US" sz="3200" b="1"/>
            </a:br>
            <a:br>
              <a:rPr lang="en-US" altLang="en-US" sz="3200" b="1"/>
            </a:br>
            <a:r>
              <a:rPr lang="en-US" altLang="en-US" sz="3200" b="1"/>
              <a:t>Rich Janati, M.S.</a:t>
            </a:r>
            <a:br>
              <a:rPr lang="en-US" altLang="en-US" sz="3200" b="1"/>
            </a:br>
            <a:r>
              <a:rPr lang="en-US" altLang="en-US" sz="3200" b="1"/>
              <a:t>Chief, Division of Nuclear Safety</a:t>
            </a:r>
            <a:br>
              <a:rPr lang="en-US" altLang="en-US" sz="3200" b="1"/>
            </a:br>
            <a:r>
              <a:rPr lang="en-US" altLang="en-US" sz="3200" b="1"/>
              <a:t>Administrator, Appalachian Compact Commission</a:t>
            </a:r>
            <a:br>
              <a:rPr lang="en-US" altLang="en-US" sz="3200" b="1"/>
            </a:br>
            <a:br>
              <a:rPr lang="en-US" altLang="en-US" sz="3200" b="1"/>
            </a:br>
            <a:r>
              <a:rPr lang="en-US" altLang="en-US" sz="3200" b="1"/>
              <a:t>Phone: 717-787-2163</a:t>
            </a:r>
            <a:br>
              <a:rPr lang="en-US" altLang="en-US" sz="3200" b="1"/>
            </a:br>
            <a:r>
              <a:rPr lang="en-US" altLang="en-US" sz="3200" b="1"/>
              <a:t>rjanati@pa.gov</a:t>
            </a:r>
            <a:br>
              <a:rPr lang="en-US" altLang="en-US" sz="3200" b="1"/>
            </a:br>
            <a:endParaRPr lang="en-US" altLang="en-US" sz="3200" b="1"/>
          </a:p>
        </p:txBody>
      </p:sp>
      <p:pic>
        <p:nvPicPr>
          <p:cNvPr id="30723" name="Picture 1">
            <a:extLst>
              <a:ext uri="{FF2B5EF4-FFF2-40B4-BE49-F238E27FC236}">
                <a16:creationId xmlns:a16="http://schemas.microsoft.com/office/drawing/2014/main" id="{4E8ECA2C-A0F2-49CA-B0B1-153733CA9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DEP-rgb">
            <a:extLst>
              <a:ext uri="{FF2B5EF4-FFF2-40B4-BE49-F238E27FC236}">
                <a16:creationId xmlns:a16="http://schemas.microsoft.com/office/drawing/2014/main" id="{C1260AE4-0C73-42C2-BD97-FD371CE17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Content Placeholder 1">
            <a:extLst>
              <a:ext uri="{FF2B5EF4-FFF2-40B4-BE49-F238E27FC236}">
                <a16:creationId xmlns:a16="http://schemas.microsoft.com/office/drawing/2014/main" id="{EB728A7F-31DD-48B1-B097-B1ECD92F6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5616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Removal of a facility from service and reduction of residual radioactivity to a level that permits termination of the NRC license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NRC requires the licensees to decommission the nuclear plant after it ceases power operations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NRC regulates and provides oversight of the decommissioning process</a:t>
            </a:r>
          </a:p>
        </p:txBody>
      </p:sp>
      <p:sp>
        <p:nvSpPr>
          <p:cNvPr id="16388" name="Text Placeholder 2">
            <a:extLst>
              <a:ext uri="{FF2B5EF4-FFF2-40B4-BE49-F238E27FC236}">
                <a16:creationId xmlns:a16="http://schemas.microsoft.com/office/drawing/2014/main" id="{9EC8C88C-AAB0-41AE-A6A3-377561FF3E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311150"/>
            <a:ext cx="7848600" cy="457200"/>
          </a:xfrm>
        </p:spPr>
        <p:txBody>
          <a:bodyPr/>
          <a:lstStyle/>
          <a:p>
            <a:r>
              <a:rPr lang="en-US" altLang="en-US"/>
              <a:t>What is Decommissioning?</a:t>
            </a:r>
          </a:p>
        </p:txBody>
      </p:sp>
      <p:sp>
        <p:nvSpPr>
          <p:cNvPr id="16389" name="Slide Number Placeholder 1">
            <a:extLst>
              <a:ext uri="{FF2B5EF4-FFF2-40B4-BE49-F238E27FC236}">
                <a16:creationId xmlns:a16="http://schemas.microsoft.com/office/drawing/2014/main" id="{A1E9C4D1-C15A-4A4E-B4ED-7132C6482845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0A584A-582A-49F0-9C6F-FB04DD172510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>
            <a:extLst>
              <a:ext uri="{FF2B5EF4-FFF2-40B4-BE49-F238E27FC236}">
                <a16:creationId xmlns:a16="http://schemas.microsoft.com/office/drawing/2014/main" id="{8FAACC1E-2D34-443C-ADED-C36C436DB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79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/>
              <a:t>DECON</a:t>
            </a:r>
            <a:r>
              <a:rPr lang="en-US" altLang="en-US" sz="2000" dirty="0"/>
              <a:t> (immediate dismantling) - The equipment, structures and portions of the facility containing radioactive contaminants are removed and decontaminated to a level that permits release of property and termination of the NRC license.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/>
              <a:t>SAFSTOR</a:t>
            </a:r>
            <a:r>
              <a:rPr lang="en-US" altLang="en-US" sz="2000" dirty="0"/>
              <a:t> (deferred dismantling) – The facility is maintained and monitored in a condition that allows the radioactivity to decay; afterwards the plant is dismantled and property decontaminated.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/>
              <a:t>ENTOMB</a:t>
            </a:r>
            <a:r>
              <a:rPr lang="en-US" altLang="en-US" sz="2000" dirty="0"/>
              <a:t> – Radioactive contaminants are permanently encased on site in structurally sound material such as concrete and the facility is maintained and monitored until radioactivity decays to a level that permits termination of the license.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18435" name="Text Placeholder 2">
            <a:extLst>
              <a:ext uri="{FF2B5EF4-FFF2-40B4-BE49-F238E27FC236}">
                <a16:creationId xmlns:a16="http://schemas.microsoft.com/office/drawing/2014/main" id="{DD28A20C-2E02-4F7D-8E91-6892FDCB68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311150"/>
            <a:ext cx="7848600" cy="457200"/>
          </a:xfrm>
        </p:spPr>
        <p:txBody>
          <a:bodyPr/>
          <a:lstStyle/>
          <a:p>
            <a:r>
              <a:rPr lang="en-US" altLang="en-US"/>
              <a:t>Decommissioning Methods 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FF54086-FB21-4230-8C2E-E686A9211C6A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853157-A0C5-49C7-A424-D692B7E4ABA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>
            <a:extLst>
              <a:ext uri="{FF2B5EF4-FFF2-40B4-BE49-F238E27FC236}">
                <a16:creationId xmlns:a16="http://schemas.microsoft.com/office/drawing/2014/main" id="{A0682D36-893C-4243-AAAE-EF0D86ADB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56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The licensee may decide to adopt a combination of the first two choices (DECON and SAFSTOR)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Reactor decommissioning actions start 5 years before end of operating license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Decommissioning must be completed within 60 years of permanent cessation of operations</a:t>
            </a:r>
          </a:p>
        </p:txBody>
      </p:sp>
      <p:sp>
        <p:nvSpPr>
          <p:cNvPr id="19459" name="Text Placeholder 2">
            <a:extLst>
              <a:ext uri="{FF2B5EF4-FFF2-40B4-BE49-F238E27FC236}">
                <a16:creationId xmlns:a16="http://schemas.microsoft.com/office/drawing/2014/main" id="{B4180CD8-B000-4A07-B1EE-6368E5AA36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700" y="304800"/>
            <a:ext cx="7810500" cy="630238"/>
          </a:xfrm>
        </p:spPr>
        <p:txBody>
          <a:bodyPr/>
          <a:lstStyle/>
          <a:p>
            <a:r>
              <a:rPr lang="en-US" altLang="en-US"/>
              <a:t>Decommissioning Methods (Cont.) 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75360F91-7194-4F31-B4A5-528948BFA9C8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4C2C2A-A451-407E-A6BC-C5CAF920F99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838A91-DEF8-45BA-9B51-B6031DAD0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56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The licensee must establish or obtain a financial mechanism to ensure there will be sufficient funds for ultimate decommissioning of the facility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Prepayment, External Sinking Fund, Surety Method, Insurance or other Guarantee Method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Each nuclear power plant must report to NRC every two years the status of its decommissioning trust fund (DTF)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Once a plant is within 5 years of permanently ceasing operations, NRC will begin to review the DTF annually</a:t>
            </a:r>
          </a:p>
          <a:p>
            <a:pPr marL="342900" lvl="1" indent="-342900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The report must estimate the minimum amount needed for decommissioning using the formulas in 10 CFR 50.75</a:t>
            </a:r>
          </a:p>
        </p:txBody>
      </p:sp>
      <p:sp>
        <p:nvSpPr>
          <p:cNvPr id="20483" name="Text Placeholder 2">
            <a:extLst>
              <a:ext uri="{FF2B5EF4-FFF2-40B4-BE49-F238E27FC236}">
                <a16:creationId xmlns:a16="http://schemas.microsoft.com/office/drawing/2014/main" id="{D379F781-1674-4365-BDB1-4B698BF363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311150"/>
            <a:ext cx="7848600" cy="457200"/>
          </a:xfrm>
        </p:spPr>
        <p:txBody>
          <a:bodyPr/>
          <a:lstStyle/>
          <a:p>
            <a:r>
              <a:rPr lang="en-US" altLang="en-US"/>
              <a:t>Decommissioning Funds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60D1B0C-A961-4EAA-B2B0-F769B92A3CD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79508D-484D-4AF8-9AD3-5BD4FE14642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8374ACBA-B748-4DDC-AAB9-3934D3F37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990600"/>
            <a:ext cx="8229600" cy="4932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000" b="1"/>
              <a:t>Phase 1. Transition from Operation to Decommissioning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/>
              <a:t>Certificate of permanent cessation of operations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/>
              <a:t>Certificate of permanent removal of fuel from reactor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/>
              <a:t>Post shutdown decommissioning activity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 b="1"/>
              <a:t>Phase 2. Major Decommissioning Activities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/>
              <a:t>Permanent removal of major components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/>
              <a:t>Owner can use up to 3 percent of funds for decommissioning 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 b="1"/>
              <a:t>Phase 3. License Termination Activities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/>
              <a:t>Submit a license termination plan for final radiation surveys and updated estimates of remaining decommissioning costs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/>
              <a:t>Requires NRC approval of a license amendment and a public meeting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/>
              <a:t>NRC issues a letter terminating the operating license </a:t>
            </a:r>
          </a:p>
        </p:txBody>
      </p:sp>
      <p:sp>
        <p:nvSpPr>
          <p:cNvPr id="21507" name="Text Placeholder 2">
            <a:extLst>
              <a:ext uri="{FF2B5EF4-FFF2-40B4-BE49-F238E27FC236}">
                <a16:creationId xmlns:a16="http://schemas.microsoft.com/office/drawing/2014/main" id="{BD825FBF-B940-4AC9-AC67-C6952693C4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311150"/>
            <a:ext cx="7848600" cy="679450"/>
          </a:xfrm>
        </p:spPr>
        <p:txBody>
          <a:bodyPr/>
          <a:lstStyle/>
          <a:p>
            <a:r>
              <a:rPr lang="en-US" altLang="en-US"/>
              <a:t>Phases of Decommissioning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E387631E-7D6D-4636-8FFE-9364BBC1AE67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065E25-83D7-4940-A109-E2F116262FB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>
            <a:extLst>
              <a:ext uri="{FF2B5EF4-FFF2-40B4-BE49-F238E27FC236}">
                <a16:creationId xmlns:a16="http://schemas.microsoft.com/office/drawing/2014/main" id="{1E245689-FAA6-43F2-87D4-7FC610BE2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4856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Licensee carries out decommissioning activities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Licensee manages a decommissioning contractor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Temporary license transfer to a decommissioning company and return the land and spent nuclear fuel to the utility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Asset sale and license transfer to a non-utility</a:t>
            </a:r>
          </a:p>
        </p:txBody>
      </p:sp>
      <p:sp>
        <p:nvSpPr>
          <p:cNvPr id="22531" name="Text Placeholder 2">
            <a:extLst>
              <a:ext uri="{FF2B5EF4-FFF2-40B4-BE49-F238E27FC236}">
                <a16:creationId xmlns:a16="http://schemas.microsoft.com/office/drawing/2014/main" id="{66B043A5-3F5F-483E-851F-C4AEE114E7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311150"/>
            <a:ext cx="7848600" cy="457200"/>
          </a:xfrm>
        </p:spPr>
        <p:txBody>
          <a:bodyPr/>
          <a:lstStyle/>
          <a:p>
            <a:r>
              <a:rPr lang="en-US" altLang="en-US" sz="3000"/>
              <a:t>U.S. Reactor Decommissioning Business Model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B7DB8D34-AAAF-44EF-BF94-53E726239F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385912-D9CE-4F58-9B2B-4572381516B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>
            <a:extLst>
              <a:ext uri="{FF2B5EF4-FFF2-40B4-BE49-F238E27FC236}">
                <a16:creationId xmlns:a16="http://schemas.microsoft.com/office/drawing/2014/main" id="{E3A6891B-9393-4D9A-BF34-3958385B8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56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/>
              <a:t>Post Shutdown Decommissioning Activities Report (PSDAR) meeting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/>
              <a:t>License Termination Plan (LTP) meeting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/>
              <a:t>Opportunity for hearing when a licensee submits a License Amendment Request (LAR)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/>
              <a:t>Opportunity to provide comments whenever the licensee submits a PSDAR, LTP or 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/>
              <a:t>Opportunity to form a Citizens Advisory Panel for decommissioning activities</a:t>
            </a: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31C552A3-D268-49C6-9130-BE9E917149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311150"/>
            <a:ext cx="7848600" cy="457200"/>
          </a:xfrm>
        </p:spPr>
        <p:txBody>
          <a:bodyPr/>
          <a:lstStyle/>
          <a:p>
            <a:r>
              <a:rPr lang="en-US" altLang="en-US" sz="3200"/>
              <a:t>Reactor Decommissioning Public Involvement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8B511664-B4E2-4317-AC38-9F6891332F54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1928E9-E403-4BC3-9195-5FB95B6240ED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>
            <a:extLst>
              <a:ext uri="{FF2B5EF4-FFF2-40B4-BE49-F238E27FC236}">
                <a16:creationId xmlns:a16="http://schemas.microsoft.com/office/drawing/2014/main" id="{B83734E2-7A11-46AA-B6D7-A60147297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56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Adequacy of decommissioning funding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Decommissioning strategies: prompt vs. deferred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Long-term storage of SNF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Transportation of SNF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Security of the facility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Emergency response reductions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Environmental monitoring</a:t>
            </a:r>
          </a:p>
        </p:txBody>
      </p:sp>
      <p:sp>
        <p:nvSpPr>
          <p:cNvPr id="24579" name="Text Placeholder 2">
            <a:extLst>
              <a:ext uri="{FF2B5EF4-FFF2-40B4-BE49-F238E27FC236}">
                <a16:creationId xmlns:a16="http://schemas.microsoft.com/office/drawing/2014/main" id="{C7BCEDCF-1A2E-4D5D-987D-D69A2907C7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488" y="311150"/>
            <a:ext cx="7848600" cy="457200"/>
          </a:xfrm>
        </p:spPr>
        <p:txBody>
          <a:bodyPr/>
          <a:lstStyle/>
          <a:p>
            <a:r>
              <a:rPr lang="en-US" altLang="en-US" sz="2400"/>
              <a:t>Current Decommissioning Issues of Public Stakeholders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3F2DB59B-8C18-4AD7-92FD-D9504BC18C5E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1EBEEC-EB6E-46D7-92D8-C055C8CB285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/>
      <a:lstStyle>
        <a:defPPr algn="ctr">
          <a:buFont typeface="Arial" panose="020B0604020202020204" pitchFamily="34" charset="0"/>
          <a:buNone/>
          <a:defRPr sz="4000"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FB6F636B634AAEB4D6E8EBCD18E5" ma:contentTypeVersion="1" ma:contentTypeDescription="Create a new document." ma:contentTypeScope="" ma:versionID="c456d6c9fd232b50c09a159c3e2235c9">
  <xsd:schema xmlns:xsd="http://www.w3.org/2001/XMLSchema" xmlns:xs="http://www.w3.org/2001/XMLSchema" xmlns:p="http://schemas.microsoft.com/office/2006/metadata/properties" xmlns:ns2="f7644315-0d2f-4e26-acf6-08990f4e3dbc" targetNamespace="http://schemas.microsoft.com/office/2006/metadata/properties" ma:root="true" ma:fieldsID="9bed52bd5507d261826b71d741c25a3d" ns2:_="">
    <xsd:import namespace="f7644315-0d2f-4e26-acf6-08990f4e3dbc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44315-0d2f-4e26-acf6-08990f4e3dbc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default="Administration" ma:description="Assigning category determines to what web part the item is displayed" ma:format="Dropdown" ma:internalName="Category">
      <xsd:simpleType>
        <xsd:restriction base="dms:Choice">
          <xsd:enumeration value="Administration"/>
          <xsd:enumeration value="Chief Counsel, Bureau of"/>
          <xsd:enumeration value="Clean Water, Bureau of"/>
          <xsd:enumeration value="Communications Office"/>
          <xsd:enumeration value="Environmental Cleanup and Brownfields, Bureau of"/>
          <xsd:enumeration value="Grants Center"/>
          <xsd:enumeration value="Human Resources, Bureau of"/>
          <xsd:enumeration value="DEP Onboarding Program"/>
          <xsd:enumeration value="Laboratories, Bureau of"/>
          <xsd:enumeration value="Miscellaneous"/>
          <xsd:enumeration value="M.O.M.'s Station"/>
          <xsd:enumeration value="Mining Programs, Bureau of"/>
          <xsd:enumeration value="Office Services, Bureau of"/>
          <xsd:enumeration value="Radiation Protection, Bureau of"/>
          <xsd:enumeration value="Safe Drinking Water, Bureau of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f7644315-0d2f-4e26-acf6-08990f4e3dbc">Administration</Category>
  </documentManagement>
</p:properties>
</file>

<file path=customXml/itemProps1.xml><?xml version="1.0" encoding="utf-8"?>
<ds:datastoreItem xmlns:ds="http://schemas.openxmlformats.org/officeDocument/2006/customXml" ds:itemID="{E74EC75D-BF83-42AF-BA95-E7AE30F6FF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644315-0d2f-4e26-acf6-08990f4e3d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FC22FB-52AA-4E98-9D82-4E5F0B3159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B2BD4E-02ED-46A0-BA7B-B26A3A492E9D}">
  <ds:schemaRefs>
    <ds:schemaRef ds:uri="http://schemas.microsoft.com/office/2006/metadata/properties"/>
    <ds:schemaRef ds:uri="f7644315-0d2f-4e26-acf6-08990f4e3db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721</Words>
  <Application>Microsoft Office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Arial</vt:lpstr>
      <vt:lpstr>Wingdings</vt:lpstr>
      <vt:lpstr>Office Theme</vt:lpstr>
      <vt:lpstr>Nuclear Power Plant Decommissioning  Low-Level Waste Advisory Committee Annual Meeting  October 4,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 Rich Janati, M.S. Chief, Division of Nuclear Safety Administrator, Appalachian Compact Commission  Phone: 717-787-2163 rjanati@pa.gov </vt:lpstr>
    </vt:vector>
  </TitlesOfParts>
  <Company>Commonwealth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 Bold Black 44 pt Calibri Font</dc:title>
  <dc:creator>Rickens, Susan</dc:creator>
  <cp:lastModifiedBy>Lupold, Kylie</cp:lastModifiedBy>
  <cp:revision>152</cp:revision>
  <cp:lastPrinted>2019-08-29T13:08:00Z</cp:lastPrinted>
  <dcterms:created xsi:type="dcterms:W3CDTF">2012-04-25T13:00:02Z</dcterms:created>
  <dcterms:modified xsi:type="dcterms:W3CDTF">2019-09-20T11:22:57Z</dcterms:modified>
</cp:coreProperties>
</file>