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0" r:id="rId3"/>
    <p:sldId id="348" r:id="rId4"/>
    <p:sldId id="349" r:id="rId5"/>
    <p:sldId id="350" r:id="rId6"/>
    <p:sldId id="351" r:id="rId7"/>
    <p:sldId id="352" r:id="rId8"/>
    <p:sldId id="353" r:id="rId9"/>
    <p:sldId id="355" r:id="rId10"/>
    <p:sldId id="354" r:id="rId11"/>
    <p:sldId id="356" r:id="rId12"/>
    <p:sldId id="347" r:id="rId13"/>
    <p:sldId id="343" r:id="rId14"/>
    <p:sldId id="334" r:id="rId15"/>
    <p:sldId id="344" r:id="rId16"/>
    <p:sldId id="335" r:id="rId17"/>
    <p:sldId id="345" r:id="rId18"/>
    <p:sldId id="33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2B9"/>
    <a:srgbClr val="34EC38"/>
    <a:srgbClr val="6F7173"/>
    <a:srgbClr val="D87ECD"/>
    <a:srgbClr val="FF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882" autoAdjust="0"/>
    <p:restoredTop sz="79400" autoAdjust="0"/>
  </p:normalViewPr>
  <p:slideViewPr>
    <p:cSldViewPr>
      <p:cViewPr varScale="1">
        <p:scale>
          <a:sx n="92" d="100"/>
          <a:sy n="92" d="100"/>
        </p:scale>
        <p:origin x="60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46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defTabSz="9321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667" y="1"/>
            <a:ext cx="3037734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algn="r" defTabSz="9321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899"/>
            <a:ext cx="3037735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defTabSz="9321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667" y="8831899"/>
            <a:ext cx="3037734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algn="r" defTabSz="932199">
              <a:defRPr sz="1200"/>
            </a:lvl1pPr>
          </a:lstStyle>
          <a:p>
            <a:pPr>
              <a:defRPr/>
            </a:pPr>
            <a:fld id="{15C561F9-790D-4AFA-B72E-7BE76E039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1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defTabSz="9321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667" y="1"/>
            <a:ext cx="3037734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algn="r" defTabSz="9321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932" y="4415157"/>
            <a:ext cx="5140537" cy="418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899"/>
            <a:ext cx="3037735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defTabSz="93219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667" y="8831899"/>
            <a:ext cx="3037734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algn="r" defTabSz="932199">
              <a:defRPr sz="1200"/>
            </a:lvl1pPr>
          </a:lstStyle>
          <a:p>
            <a:pPr>
              <a:defRPr/>
            </a:pPr>
            <a:fld id="{5A73338A-4535-45D1-A116-1D31B4FA6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38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3338A-4535-45D1-A116-1D31B4FA6B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-9525" y="0"/>
            <a:ext cx="9159875" cy="5518150"/>
          </a:xfrm>
          <a:custGeom>
            <a:avLst/>
            <a:gdLst>
              <a:gd name="connsiteX0" fmla="*/ 0 w 9144000"/>
              <a:gd name="connsiteY0" fmla="*/ 4776716 h 4776716"/>
              <a:gd name="connsiteX1" fmla="*/ 0 w 9144000"/>
              <a:gd name="connsiteY1" fmla="*/ 0 h 4776716"/>
              <a:gd name="connsiteX2" fmla="*/ 9144000 w 9144000"/>
              <a:gd name="connsiteY2" fmla="*/ 4776716 h 4776716"/>
              <a:gd name="connsiteX3" fmla="*/ 0 w 9144000"/>
              <a:gd name="connsiteY3" fmla="*/ 4776716 h 4776716"/>
              <a:gd name="connsiteX0" fmla="*/ 13647 w 9157647"/>
              <a:gd name="connsiteY0" fmla="*/ 5513695 h 5513695"/>
              <a:gd name="connsiteX1" fmla="*/ 0 w 9157647"/>
              <a:gd name="connsiteY1" fmla="*/ 0 h 5513695"/>
              <a:gd name="connsiteX2" fmla="*/ 9157647 w 9157647"/>
              <a:gd name="connsiteY2" fmla="*/ 5513695 h 5513695"/>
              <a:gd name="connsiteX3" fmla="*/ 13647 w 9157647"/>
              <a:gd name="connsiteY3" fmla="*/ 5513695 h 5513695"/>
              <a:gd name="connsiteX0" fmla="*/ 13647 w 9157647"/>
              <a:gd name="connsiteY0" fmla="*/ 5513695 h 5513695"/>
              <a:gd name="connsiteX1" fmla="*/ 0 w 9157647"/>
              <a:gd name="connsiteY1" fmla="*/ 0 h 5513695"/>
              <a:gd name="connsiteX2" fmla="*/ 8843749 w 9157647"/>
              <a:gd name="connsiteY2" fmla="*/ 5308979 h 5513695"/>
              <a:gd name="connsiteX3" fmla="*/ 9157647 w 9157647"/>
              <a:gd name="connsiteY3" fmla="*/ 5513695 h 5513695"/>
              <a:gd name="connsiteX4" fmla="*/ 13647 w 9157647"/>
              <a:gd name="connsiteY4" fmla="*/ 5513695 h 5513695"/>
              <a:gd name="connsiteX0" fmla="*/ 13647 w 9157647"/>
              <a:gd name="connsiteY0" fmla="*/ 5513695 h 5513695"/>
              <a:gd name="connsiteX1" fmla="*/ 0 w 9157647"/>
              <a:gd name="connsiteY1" fmla="*/ 0 h 5513695"/>
              <a:gd name="connsiteX2" fmla="*/ 8843749 w 9157647"/>
              <a:gd name="connsiteY2" fmla="*/ 5308979 h 5513695"/>
              <a:gd name="connsiteX3" fmla="*/ 9157647 w 9157647"/>
              <a:gd name="connsiteY3" fmla="*/ 5513695 h 5513695"/>
              <a:gd name="connsiteX4" fmla="*/ 13647 w 9157647"/>
              <a:gd name="connsiteY4" fmla="*/ 5513695 h 5513695"/>
              <a:gd name="connsiteX0" fmla="*/ 13647 w 9289039"/>
              <a:gd name="connsiteY0" fmla="*/ 5513695 h 5513695"/>
              <a:gd name="connsiteX1" fmla="*/ 0 w 9289039"/>
              <a:gd name="connsiteY1" fmla="*/ 0 h 5513695"/>
              <a:gd name="connsiteX2" fmla="*/ 9130352 w 9289039"/>
              <a:gd name="connsiteY2" fmla="*/ 5254388 h 5513695"/>
              <a:gd name="connsiteX3" fmla="*/ 9157647 w 9289039"/>
              <a:gd name="connsiteY3" fmla="*/ 5513695 h 5513695"/>
              <a:gd name="connsiteX4" fmla="*/ 13647 w 9289039"/>
              <a:gd name="connsiteY4" fmla="*/ 5513695 h 5513695"/>
              <a:gd name="connsiteX0" fmla="*/ 13647 w 9157647"/>
              <a:gd name="connsiteY0" fmla="*/ 5513695 h 5513695"/>
              <a:gd name="connsiteX1" fmla="*/ 0 w 9157647"/>
              <a:gd name="connsiteY1" fmla="*/ 0 h 5513695"/>
              <a:gd name="connsiteX2" fmla="*/ 9130352 w 9157647"/>
              <a:gd name="connsiteY2" fmla="*/ 5254388 h 5513695"/>
              <a:gd name="connsiteX3" fmla="*/ 9157647 w 9157647"/>
              <a:gd name="connsiteY3" fmla="*/ 5513695 h 5513695"/>
              <a:gd name="connsiteX4" fmla="*/ 13647 w 9157647"/>
              <a:gd name="connsiteY4" fmla="*/ 5513695 h 5513695"/>
              <a:gd name="connsiteX0" fmla="*/ 13647 w 9157647"/>
              <a:gd name="connsiteY0" fmla="*/ 5513695 h 5513695"/>
              <a:gd name="connsiteX1" fmla="*/ 0 w 9157647"/>
              <a:gd name="connsiteY1" fmla="*/ 0 h 5513695"/>
              <a:gd name="connsiteX2" fmla="*/ 9151421 w 9157647"/>
              <a:gd name="connsiteY2" fmla="*/ 5254388 h 5513695"/>
              <a:gd name="connsiteX3" fmla="*/ 9157647 w 9157647"/>
              <a:gd name="connsiteY3" fmla="*/ 5513695 h 5513695"/>
              <a:gd name="connsiteX4" fmla="*/ 13647 w 9157647"/>
              <a:gd name="connsiteY4" fmla="*/ 5513695 h 5513695"/>
              <a:gd name="connsiteX0" fmla="*/ 13647 w 9163654"/>
              <a:gd name="connsiteY0" fmla="*/ 5513695 h 5513695"/>
              <a:gd name="connsiteX1" fmla="*/ 0 w 9163654"/>
              <a:gd name="connsiteY1" fmla="*/ 0 h 5513695"/>
              <a:gd name="connsiteX2" fmla="*/ 9151421 w 9163654"/>
              <a:gd name="connsiteY2" fmla="*/ 5254388 h 5513695"/>
              <a:gd name="connsiteX3" fmla="*/ 9157647 w 9163654"/>
              <a:gd name="connsiteY3" fmla="*/ 5513695 h 5513695"/>
              <a:gd name="connsiteX4" fmla="*/ 13647 w 9163654"/>
              <a:gd name="connsiteY4" fmla="*/ 5513695 h 5513695"/>
              <a:gd name="connsiteX0" fmla="*/ 0 w 9150007"/>
              <a:gd name="connsiteY0" fmla="*/ 5522123 h 5522123"/>
              <a:gd name="connsiteX1" fmla="*/ 3208 w 9150007"/>
              <a:gd name="connsiteY1" fmla="*/ 0 h 5522123"/>
              <a:gd name="connsiteX2" fmla="*/ 9137774 w 9150007"/>
              <a:gd name="connsiteY2" fmla="*/ 5262816 h 5522123"/>
              <a:gd name="connsiteX3" fmla="*/ 9144000 w 9150007"/>
              <a:gd name="connsiteY3" fmla="*/ 5522123 h 5522123"/>
              <a:gd name="connsiteX4" fmla="*/ 0 w 9150007"/>
              <a:gd name="connsiteY4" fmla="*/ 5522123 h 5522123"/>
              <a:gd name="connsiteX0" fmla="*/ 9503 w 9159510"/>
              <a:gd name="connsiteY0" fmla="*/ 5517909 h 5517909"/>
              <a:gd name="connsiteX1" fmla="*/ 69 w 9159510"/>
              <a:gd name="connsiteY1" fmla="*/ 0 h 5517909"/>
              <a:gd name="connsiteX2" fmla="*/ 9147277 w 9159510"/>
              <a:gd name="connsiteY2" fmla="*/ 5258602 h 5517909"/>
              <a:gd name="connsiteX3" fmla="*/ 9153503 w 9159510"/>
              <a:gd name="connsiteY3" fmla="*/ 5517909 h 5517909"/>
              <a:gd name="connsiteX4" fmla="*/ 9503 w 9159510"/>
              <a:gd name="connsiteY4" fmla="*/ 5517909 h 551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510" h="5517909">
                <a:moveTo>
                  <a:pt x="9503" y="5517909"/>
                </a:moveTo>
                <a:cubicBezTo>
                  <a:pt x="10572" y="3677201"/>
                  <a:pt x="-1000" y="1840708"/>
                  <a:pt x="69" y="0"/>
                </a:cubicBezTo>
                <a:lnTo>
                  <a:pt x="9147277" y="5258602"/>
                </a:lnTo>
                <a:cubicBezTo>
                  <a:pt x="9170023" y="5476967"/>
                  <a:pt x="9154216" y="5394890"/>
                  <a:pt x="9153503" y="5517909"/>
                </a:cubicBezTo>
                <a:lnTo>
                  <a:pt x="9503" y="5517909"/>
                </a:lnTo>
                <a:close/>
              </a:path>
            </a:pathLst>
          </a:custGeom>
          <a:solidFill>
            <a:schemeClr val="bg1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3" descr="C:\Users\peter.eatroff\Desktop\aCoverNo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725" y="6151563"/>
            <a:ext cx="345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6629400" cy="609600"/>
          </a:xfrm>
        </p:spPr>
        <p:txBody>
          <a:bodyPr lIns="91440" tIns="45720" rIns="91440" bIns="45720"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010400" cy="1143000"/>
          </a:xfrm>
        </p:spPr>
        <p:txBody>
          <a:bodyPr lIns="91440" tIns="45720" rIns="91440" bIns="45720" anchor="ctr"/>
          <a:lstStyle>
            <a:lvl1pPr>
              <a:defRPr sz="3600" b="0">
                <a:solidFill>
                  <a:srgbClr val="6F717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2E04-CA94-4749-93F6-FF4518BDE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85738"/>
            <a:ext cx="2101850" cy="6216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538" y="185738"/>
            <a:ext cx="6157912" cy="6216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2F75-CFC5-40F5-B67B-9ECE0631D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728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3538" y="1219200"/>
            <a:ext cx="8412162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38" y="3886200"/>
            <a:ext cx="8412162" cy="251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9AE5F-3D3C-4C36-84BB-C96C41AAE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728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3538" y="1219200"/>
            <a:ext cx="8412162" cy="51831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CD3A-B81E-41F9-BEED-3DD862712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C8EA-33AF-417B-9170-A9A9E7744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0A07-E67C-4495-9BB2-858258B12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1219200"/>
            <a:ext cx="4129087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19200"/>
            <a:ext cx="4130675" cy="518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F634-E0C2-4876-B7FB-7CEB696AB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7AC5-CE52-480F-9A72-CA5DA4CF7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AEFC-0B2A-4B15-A350-CBB772CF8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765E-2AB9-4ECA-B8B0-051A0D0A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03E7-8A87-4550-98E0-525223BE5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ECD7-6FE9-4DC2-8152-233DDCED8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77100" y="6532563"/>
            <a:ext cx="17399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363538" y="185738"/>
            <a:ext cx="8412162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3538" y="1219200"/>
            <a:ext cx="8412162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188" y="6624638"/>
            <a:ext cx="6400800" cy="2127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2372B9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38" y="6624638"/>
            <a:ext cx="342900" cy="2127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fld id="{F76F3F2A-B288-4972-AFC3-50DCE92B7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080" name="Straight Connector 12"/>
          <p:cNvCxnSpPr>
            <a:cxnSpLocks noChangeShapeType="1"/>
          </p:cNvCxnSpPr>
          <p:nvPr/>
        </p:nvCxnSpPr>
        <p:spPr bwMode="auto">
          <a:xfrm>
            <a:off x="363538" y="685800"/>
            <a:ext cx="8412162" cy="0"/>
          </a:xfrm>
          <a:prstGeom prst="line">
            <a:avLst/>
          </a:prstGeom>
          <a:noFill/>
          <a:ln w="12700" algn="ctr">
            <a:solidFill>
              <a:srgbClr val="6F7173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372B9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Franklin Gothic Medium" pitchFamily="34" charset="0"/>
        <a:buChar char="−"/>
        <a:defRPr sz="1600">
          <a:solidFill>
            <a:srgbClr val="6F71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Franklin Gothic Medium" pitchFamily="34" charset="0"/>
        <a:buChar char="­"/>
        <a:defRPr sz="1600">
          <a:solidFill>
            <a:srgbClr val="6F71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6F717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514600"/>
            <a:ext cx="5562600" cy="19050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Exelon Generation Radwaste Oversite      and Management </a:t>
            </a:r>
            <a:br>
              <a:rPr lang="en-US" sz="3200" b="1" dirty="0">
                <a:latin typeface="Calibri" pitchFamily="34" charset="0"/>
              </a:rPr>
            </a:br>
            <a:br>
              <a:rPr lang="en-US" sz="32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Mark Ross – Exelon Corporate Manager </a:t>
            </a:r>
            <a:r>
              <a:rPr lang="en-US" sz="2000" dirty="0" err="1">
                <a:latin typeface="Calibri" pitchFamily="34" charset="0"/>
              </a:rPr>
              <a:t>Radwaste</a:t>
            </a:r>
            <a:br>
              <a:rPr lang="en-US" sz="2000" dirty="0">
                <a:latin typeface="Calibri" pitchFamily="34" charset="0"/>
              </a:rPr>
            </a:br>
            <a:br>
              <a:rPr lang="en-US" sz="2000" dirty="0">
                <a:latin typeface="Calibri" pitchFamily="34" charset="0"/>
              </a:rPr>
            </a:br>
            <a:r>
              <a:rPr lang="en-US" sz="2000" dirty="0"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Low-Level Waste Advisory Committee Meeting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                              October 10, 2017</a:t>
            </a:r>
            <a:br>
              <a:rPr lang="en-US" sz="2800" dirty="0">
                <a:latin typeface="Calibri" pitchFamily="34" charset="0"/>
              </a:rPr>
            </a:br>
            <a:br>
              <a:rPr lang="en-US" sz="3200" dirty="0">
                <a:latin typeface="Calibri" pitchFamily="34" charset="0"/>
              </a:rPr>
            </a:b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/>
              <a:t>Radwaste System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12162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Report Submittals</a:t>
            </a:r>
          </a:p>
          <a:p>
            <a:pPr marL="0" indent="0">
              <a:buNone/>
            </a:pPr>
            <a:r>
              <a:rPr lang="en-US" sz="2400" dirty="0"/>
              <a:t>	2 reports each month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Supplier SFMS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2 observation’s each month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Attendance on Peer Call</a:t>
            </a:r>
          </a:p>
          <a:p>
            <a:pPr marL="0" indent="0">
              <a:buNone/>
            </a:pPr>
            <a:r>
              <a:rPr lang="en-US" sz="2400" dirty="0"/>
              <a:t>	Station required on the call – report on IR’s of concern, RW processing status, help or questions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/>
              <a:t>Radwaste Manager </a:t>
            </a:r>
            <a:r>
              <a:rPr lang="en-US" sz="2400" b="1" u="sng" dirty="0"/>
              <a:t>Rating</a:t>
            </a:r>
          </a:p>
          <a:p>
            <a:pPr marL="0" indent="0">
              <a:buNone/>
            </a:pPr>
            <a:r>
              <a:rPr lang="en-US" sz="2400" dirty="0"/>
              <a:t>	Accruals, procedures, communications, etc.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CFAM Standard Peer Group MM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6C8EA-33AF-417B-9170-A9A9E7744B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/>
              <a:t>Radwaste System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12162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Additional Station Indicators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BWR Floor Drain Sump Inputs/PWR Releases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Resin Generation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Liner Backlog/Shipping Schedule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Radwaste System Health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CFAM Standard Peer Group MM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6C8EA-33AF-417B-9170-A9A9E7744B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1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/>
              <a:t>Exelon owned casks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12162" cy="5183188"/>
          </a:xfrm>
        </p:spPr>
        <p:txBody>
          <a:bodyPr/>
          <a:lstStyle/>
          <a:p>
            <a:endParaRPr lang="en-US" dirty="0"/>
          </a:p>
          <a:p>
            <a:r>
              <a:rPr lang="en-US" sz="2400" dirty="0">
                <a:solidFill>
                  <a:schemeClr val="tx1"/>
                </a:solidFill>
              </a:rPr>
              <a:t>The Exelon cask fleet has 4 Type A casks and one Type B cask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Two (2) Type A Super 200 casks which are a 14-215 size cask and heavily shielded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Two (2) 14-210 H Casks that serve as ‘normal’ shipments for disposal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One RT-100 Type B Cask that serves the Class B waste which are higher dose rate shipments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Energy Solutions/Hittman provides transportation services, maintenance and scheduling for the Exelon cask fleet</a:t>
            </a:r>
          </a:p>
          <a:p>
            <a:r>
              <a:rPr lang="en-US" sz="2400" dirty="0">
                <a:solidFill>
                  <a:schemeClr val="tx1"/>
                </a:solidFill>
              </a:rPr>
              <a:t>Energy Solutions also provides transportation services for a wide range of trailer, cask and sea-van options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CFAM Standard Peer Group MM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6C8EA-33AF-417B-9170-A9A9E7744B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9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CFAM Standard Peer Group MM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67AEFC-0B2A-4B15-A350-CBB772CF849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58375" cy="94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393309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i="1" dirty="0"/>
              <a:t>USA DOT SPECIFICATION 7A TYPE 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2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Super 200 Cask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200" y="789007"/>
            <a:ext cx="8001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All the 200 series casks appear to be the same except slight variation of lead equivalence – Exelon Corporation move forward with an improved design that yielded  higher shielding than the current 8-120B cask. The S200 cask has 3.65” lead equivalent to support our long Term LLW Strategy.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Most commonly used by Exelon are the industry standard 200 series, which includes the 14-215, 14-210 and 212 Type A casks. </a:t>
            </a:r>
          </a:p>
          <a:p>
            <a:r>
              <a:rPr lang="en-US" dirty="0">
                <a:latin typeface="+mn-lt"/>
              </a:rPr>
              <a:t>Station’s needs are “next generation” DOT Specification 7A Type A transportation cask that will accommodate standard 200 series disposal containers and provide a higher density shielding than currently available 200 series Type A casks.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7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8400" y="5486400"/>
            <a:ext cx="651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Fully loaded, the cask and trailer will be up to 13ft. high, 65 ft. long and weigh over 120,000 pounds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7812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72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RT-100 Cask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592997"/>
            <a:ext cx="7772400" cy="3741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6300" y="762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The RT-100 is the first new, large volume Type B shipping cask licensed by the NRC in over 2 decades</a:t>
            </a:r>
          </a:p>
        </p:txBody>
      </p:sp>
    </p:spTree>
    <p:extLst>
      <p:ext uri="{BB962C8B-B14F-4D97-AF65-F5344CB8AC3E}">
        <p14:creationId xmlns:p14="http://schemas.microsoft.com/office/powerpoint/2010/main" val="93539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12162" cy="576262"/>
          </a:xfrm>
        </p:spPr>
        <p:txBody>
          <a:bodyPr/>
          <a:lstStyle/>
          <a:p>
            <a:r>
              <a:rPr lang="en-US" sz="4400" dirty="0"/>
              <a:t>RT-100 Type B Cask</a:t>
            </a:r>
          </a:p>
        </p:txBody>
      </p:sp>
      <p:pic>
        <p:nvPicPr>
          <p:cNvPr id="5" name="Content Placeholder 4" descr="RT-100 Cask_Image_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524000"/>
            <a:ext cx="3192241" cy="425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914400"/>
            <a:ext cx="502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100% Stainless steel construction inside and out 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Cask stands 11-feet high, 8.5-feet in diameter – designed to fit in the same loading areas currently used by nuclear power plants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Will accommodate containers up to 160 cubic feet in volume which includes all containers currently used to ship Type B quantities of resins &amp; filters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Payload capacity of 15,000 </a:t>
            </a:r>
            <a:r>
              <a:rPr lang="en-US" dirty="0" err="1">
                <a:latin typeface="+mn-lt"/>
              </a:rPr>
              <a:t>lbs</a:t>
            </a:r>
            <a:r>
              <a:rPr lang="en-US" dirty="0">
                <a:latin typeface="+mn-lt"/>
              </a:rPr>
              <a:t> handles heavier loads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n-lt"/>
              </a:rPr>
              <a:t>Accommodating containers with contact dose rates up to 500R/</a:t>
            </a:r>
            <a:r>
              <a:rPr lang="en-US" dirty="0" err="1">
                <a:latin typeface="+mn-lt"/>
              </a:rPr>
              <a:t>hr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7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/>
              <a:t>Services Provided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Energy Solutions (ES) is our contact and Hittman is the hauler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Energy Solutions/Hittman provides transportation services for all our facilities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On time delivery and communication is key to a successful business relationship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376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</a:rPr>
              <a:t>Question/discussions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6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/>
              <a:t>Exelon Generation Nuclear Fleet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12162" cy="5183188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14 sites covering Illinois, Maryland, New Jersey, New York and Pennsylvania.</a:t>
            </a:r>
          </a:p>
          <a:p>
            <a:endParaRPr lang="en-US" sz="2400" dirty="0"/>
          </a:p>
          <a:p>
            <a:r>
              <a:rPr lang="en-US" sz="2400" dirty="0"/>
              <a:t>9 sites are BWR (6 dual unit, 3 single unit)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5 sites are PWR (3 dual unit, 2 single unit)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23 reactors total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CFAM Standard Peer Group MM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6C8EA-33AF-417B-9170-A9A9E7744B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5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/>
              <a:t>Corporate Radwaste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12162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Corporate Vice President Fleet Support </a:t>
            </a:r>
            <a:r>
              <a:rPr lang="en-US" sz="2400"/>
              <a:t>– Shane Marik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Corporate Manager Chemistry – Chris Cooney</a:t>
            </a:r>
          </a:p>
          <a:p>
            <a:endParaRPr lang="en-US" dirty="0"/>
          </a:p>
          <a:p>
            <a:r>
              <a:rPr lang="en-US" sz="2400" dirty="0"/>
              <a:t>Corporate Manager Radwaste – Miguel Azar, Cantera IL</a:t>
            </a:r>
          </a:p>
          <a:p>
            <a:endParaRPr lang="en-US" dirty="0"/>
          </a:p>
          <a:p>
            <a:r>
              <a:rPr lang="en-US" sz="2400" dirty="0"/>
              <a:t>Corporate Manager Radwaste – Mark Ross, Kennett  Square PA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u="sng" dirty="0"/>
              <a:t>Roles and responsibilities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Governance and Oversite of the Radwaste programs, policies and procedures.</a:t>
            </a:r>
          </a:p>
          <a:p>
            <a:pPr marL="0" indent="0">
              <a:buNone/>
            </a:pPr>
            <a:r>
              <a:rPr lang="en-US" sz="2400" dirty="0"/>
              <a:t>Includes vendor contract management, budget forecasting, goal setting at the fleet/station level.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CFAM Standard Peer Group MM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6C8EA-33AF-417B-9170-A9A9E7744B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/>
              <a:t>Radwaste System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12162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Many components in the Radwaste systems are run to failure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Many of these systems are in hi dose areas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Alternate flow paths exists to keep the system processing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Radwaste systems do not get the same attention as others systems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Plants are utilizing vendor processing systems but the influent parameters are not being met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CFAM Standard Peer Group MM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6C8EA-33AF-417B-9170-A9A9E7744B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/>
              <a:t>Radwaste System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12162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Each Site has a Radwaste Specialist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SPOC – Single Point of Contact for all things RW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u="sng" dirty="0"/>
              <a:t>Roles and Responsibilities</a:t>
            </a:r>
          </a:p>
          <a:p>
            <a:pPr marL="0" indent="0">
              <a:buNone/>
            </a:pPr>
            <a:r>
              <a:rPr lang="en-US" sz="2400" dirty="0"/>
              <a:t>Manages the following – RW Vendor Contracts, Site RW budget/accrual, RW processing system performance, Improvements/Action Plans and planning/scheduling/bundling work activities including shipment coordination.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CFAM Standard Peer Group MM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6C8EA-33AF-417B-9170-A9A9E7744B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/>
              <a:t>Radwaste System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12162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Program Improvement </a:t>
            </a:r>
          </a:p>
          <a:p>
            <a:pPr marL="0" indent="0">
              <a:buNone/>
            </a:pPr>
            <a:r>
              <a:rPr lang="en-US" sz="2400" dirty="0"/>
              <a:t>Radwaste Control Room annunciators are treated like the Main Control Room as far as priority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deemed a ‘processing deficiency’ then the Work Management Process increases the priority level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FIN (Fix it Now) team is utilized for most repairs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Radwaste Performance Indicators are used and are always evolving to prevent getting stagnant or meaningless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CFAM Standard Peer Group MM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6C8EA-33AF-417B-9170-A9A9E7744B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4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/>
              <a:t>Radwaste System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12162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Performance Indicators</a:t>
            </a:r>
          </a:p>
          <a:p>
            <a:pPr marL="0" indent="0">
              <a:buNone/>
            </a:pPr>
            <a:r>
              <a:rPr lang="en-US" sz="2400" dirty="0"/>
              <a:t>Various levels/tiers of performance indicators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At the site level, Radwaste has 5 indicators:</a:t>
            </a:r>
          </a:p>
          <a:p>
            <a:pPr marL="0" indent="0">
              <a:buNone/>
            </a:pPr>
            <a:r>
              <a:rPr lang="en-US" sz="2400" dirty="0"/>
              <a:t>	- Corporate Performance Assessment </a:t>
            </a:r>
            <a:r>
              <a:rPr lang="en-US" sz="2000" dirty="0"/>
              <a:t>(5 sub-indicators)</a:t>
            </a:r>
          </a:p>
          <a:p>
            <a:pPr marL="0" indent="0">
              <a:buNone/>
            </a:pPr>
            <a:r>
              <a:rPr lang="en-US" sz="2400" dirty="0"/>
              <a:t>	- BWR Floor Drain Sump Inputs/PWR Releases</a:t>
            </a:r>
          </a:p>
          <a:p>
            <a:pPr marL="0" indent="0">
              <a:buNone/>
            </a:pPr>
            <a:r>
              <a:rPr lang="en-US" sz="2400" dirty="0"/>
              <a:t>	- Resin Generation</a:t>
            </a:r>
          </a:p>
          <a:p>
            <a:pPr marL="0" indent="0">
              <a:buNone/>
            </a:pPr>
            <a:r>
              <a:rPr lang="en-US" sz="2400" dirty="0"/>
              <a:t>	- Liner Backlog/Shipping Schedule</a:t>
            </a:r>
          </a:p>
          <a:p>
            <a:pPr marL="0" indent="0">
              <a:buNone/>
            </a:pPr>
            <a:r>
              <a:rPr lang="en-US" sz="2400" dirty="0"/>
              <a:t>	- Radwaste System Health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CFAM Standard Peer Group MM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6C8EA-33AF-417B-9170-A9A9E7744B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9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/>
              <a:t>Radwaste System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12162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Corporate Performance Assessment – </a:t>
            </a:r>
            <a:r>
              <a:rPr lang="en-US" sz="2000" dirty="0"/>
              <a:t>(5 sub-indicators)</a:t>
            </a:r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r>
              <a:rPr lang="en-US" sz="2400" dirty="0"/>
              <a:t>	Cost Savings Initiatives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Report Submittals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Suppliers Observation (SFMS Supplier Fundamental  </a:t>
            </a:r>
          </a:p>
          <a:p>
            <a:pPr marL="0" indent="0">
              <a:buNone/>
            </a:pPr>
            <a:r>
              <a:rPr lang="en-US" sz="2400" dirty="0"/>
              <a:t>           Management System)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Attendance on Fleet Call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Radwaste Manager Rating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CFAM Standard Peer Group MM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6C8EA-33AF-417B-9170-A9A9E7744B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85738"/>
            <a:ext cx="8412162" cy="576262"/>
          </a:xfrm>
        </p:spPr>
        <p:txBody>
          <a:bodyPr/>
          <a:lstStyle/>
          <a:p>
            <a:r>
              <a:rPr lang="en-US" sz="4400" dirty="0"/>
              <a:t>Radwaste System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12162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/>
              <a:t>Cost Savings</a:t>
            </a:r>
          </a:p>
          <a:p>
            <a:pPr marL="0" indent="0">
              <a:buNone/>
            </a:pPr>
            <a:r>
              <a:rPr lang="en-US" sz="2400" dirty="0"/>
              <a:t>Each site is responsible to establish 3 cost savings initiatives</a:t>
            </a:r>
          </a:p>
          <a:p>
            <a:pPr marL="0" indent="0">
              <a:buNone/>
            </a:pPr>
            <a:r>
              <a:rPr lang="en-US" sz="2400" dirty="0"/>
              <a:t>	Tangible</a:t>
            </a:r>
          </a:p>
          <a:p>
            <a:pPr marL="0" indent="0">
              <a:buNone/>
            </a:pPr>
            <a:r>
              <a:rPr lang="en-US" sz="2400" dirty="0"/>
              <a:t>	Intangible</a:t>
            </a:r>
          </a:p>
          <a:p>
            <a:pPr marL="0" indent="0">
              <a:buNone/>
            </a:pPr>
            <a:r>
              <a:rPr lang="en-US" sz="2400" dirty="0"/>
              <a:t>	Cost avoidance</a:t>
            </a:r>
          </a:p>
          <a:p>
            <a:pPr marL="0" indent="0">
              <a:buNone/>
            </a:pPr>
            <a:r>
              <a:rPr lang="en-US" sz="2400" dirty="0"/>
              <a:t>Track and discussed on monthly fleet calls</a:t>
            </a:r>
          </a:p>
          <a:p>
            <a:pPr marL="0" indent="0">
              <a:buNone/>
            </a:pPr>
            <a:r>
              <a:rPr lang="en-US" sz="2400" dirty="0"/>
              <a:t>Dollar amounts assigned where applicable</a:t>
            </a:r>
          </a:p>
          <a:p>
            <a:pPr marL="0" indent="0">
              <a:buNone/>
            </a:pPr>
            <a:r>
              <a:rPr lang="en-US" sz="2400" dirty="0"/>
              <a:t>Best practices shared with fleet</a:t>
            </a:r>
          </a:p>
          <a:p>
            <a:pPr marL="0" indent="0">
              <a:buNone/>
            </a:pPr>
            <a:r>
              <a:rPr lang="en-US" sz="2400" dirty="0"/>
              <a:t>Budgets adjusted as necessary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CFAM Standard Peer Group MM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66C8EA-33AF-417B-9170-A9A9E7744B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29311"/>
      </p:ext>
    </p:extLst>
  </p:cSld>
  <p:clrMapOvr>
    <a:masterClrMapping/>
  </p:clrMapOvr>
</p:sld>
</file>

<file path=ppt/theme/theme1.xml><?xml version="1.0" encoding="utf-8"?>
<a:theme xmlns:a="http://schemas.openxmlformats.org/drawingml/2006/main" name="Exelon Generation Everyday Presentation">
  <a:themeElements>
    <a:clrScheme name="Exelon Generation Everyday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xelon Generation Everyday Presentation">
      <a:majorFont>
        <a:latin typeface="Franklin Gothic Medium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elon Generation Everyday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elon Generation Everyday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lon Generation Everyday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lon Generation Everyday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lon Generation Everyday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lon Generation Everyday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elon Generation Everyday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Exelon Generation Everyday Presentation</Template>
  <TotalTime>15482</TotalTime>
  <Words>718</Words>
  <Application>Microsoft Office PowerPoint</Application>
  <PresentationFormat>On-screen Show (4:3)</PresentationFormat>
  <Paragraphs>165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Calibri</vt:lpstr>
      <vt:lpstr>Franklin Gothic Book</vt:lpstr>
      <vt:lpstr>Franklin Gothic Medium</vt:lpstr>
      <vt:lpstr>Times New Roman</vt:lpstr>
      <vt:lpstr>Wingdings</vt:lpstr>
      <vt:lpstr>Exelon Generation Everyday Presentation</vt:lpstr>
      <vt:lpstr>Exelon Generation Radwaste Oversite      and Management   Mark Ross – Exelon Corporate Manager Radwaste    Low-Level Waste Advisory Committee Meeting                               October 10, 2017  </vt:lpstr>
      <vt:lpstr>Exelon Generation Nuclear Fleet</vt:lpstr>
      <vt:lpstr>Corporate Radwaste</vt:lpstr>
      <vt:lpstr>Radwaste System Challenges </vt:lpstr>
      <vt:lpstr>Radwaste System Management</vt:lpstr>
      <vt:lpstr>Radwaste System Solutions</vt:lpstr>
      <vt:lpstr>Radwaste System Solutions</vt:lpstr>
      <vt:lpstr>Radwaste System Solutions</vt:lpstr>
      <vt:lpstr>Radwaste System Solutions</vt:lpstr>
      <vt:lpstr>Radwaste System Solutions</vt:lpstr>
      <vt:lpstr>Radwaste System Solutions</vt:lpstr>
      <vt:lpstr>Exelon owned casks</vt:lpstr>
      <vt:lpstr>PowerPoint Presentation</vt:lpstr>
      <vt:lpstr>PowerPoint Presentation</vt:lpstr>
      <vt:lpstr>PowerPoint Presentation</vt:lpstr>
      <vt:lpstr>RT-100 Type B Cask</vt:lpstr>
      <vt:lpstr>Services Provided</vt:lpstr>
      <vt:lpstr>PowerPoint Presentation</vt:lpstr>
    </vt:vector>
  </TitlesOfParts>
  <Company>Exelon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MRC Review  Senior Leadership Panel Challenge</dc:title>
  <dc:creator>DRDUZ</dc:creator>
  <cp:lastModifiedBy>Hoffman, Kristina</cp:lastModifiedBy>
  <cp:revision>445</cp:revision>
  <cp:lastPrinted>2017-08-30T19:34:40Z</cp:lastPrinted>
  <dcterms:created xsi:type="dcterms:W3CDTF">2012-06-20T02:41:54Z</dcterms:created>
  <dcterms:modified xsi:type="dcterms:W3CDTF">2017-09-27T16:42:00Z</dcterms:modified>
</cp:coreProperties>
</file>