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0" r:id="rId3"/>
    <p:sldId id="346" r:id="rId4"/>
    <p:sldId id="343" r:id="rId5"/>
    <p:sldId id="334" r:id="rId6"/>
    <p:sldId id="344" r:id="rId7"/>
    <p:sldId id="335" r:id="rId8"/>
    <p:sldId id="345" r:id="rId9"/>
    <p:sldId id="33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2B9"/>
    <a:srgbClr val="34EC38"/>
    <a:srgbClr val="6F7173"/>
    <a:srgbClr val="D87ECD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3634" autoAdjust="0"/>
  </p:normalViewPr>
  <p:slideViewPr>
    <p:cSldViewPr>
      <p:cViewPr varScale="1">
        <p:scale>
          <a:sx n="70" d="100"/>
          <a:sy n="70" d="100"/>
        </p:scale>
        <p:origin x="-19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75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1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7" y="1"/>
            <a:ext cx="303773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32" y="4415157"/>
            <a:ext cx="5140537" cy="41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99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7" y="8831899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fld id="{5A73338A-4535-45D1-A116-1D31B4FA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8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3338A-4535-45D1-A116-1D31B4FA6B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-9525" y="0"/>
            <a:ext cx="9159875" cy="5518150"/>
          </a:xfrm>
          <a:custGeom>
            <a:avLst/>
            <a:gdLst>
              <a:gd name="connsiteX0" fmla="*/ 0 w 9144000"/>
              <a:gd name="connsiteY0" fmla="*/ 4776716 h 4776716"/>
              <a:gd name="connsiteX1" fmla="*/ 0 w 9144000"/>
              <a:gd name="connsiteY1" fmla="*/ 0 h 4776716"/>
              <a:gd name="connsiteX2" fmla="*/ 9144000 w 9144000"/>
              <a:gd name="connsiteY2" fmla="*/ 4776716 h 4776716"/>
              <a:gd name="connsiteX3" fmla="*/ 0 w 9144000"/>
              <a:gd name="connsiteY3" fmla="*/ 4776716 h 4776716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57647 w 9157647"/>
              <a:gd name="connsiteY2" fmla="*/ 5513695 h 5513695"/>
              <a:gd name="connsiteX3" fmla="*/ 13647 w 9157647"/>
              <a:gd name="connsiteY3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8843749 w 9157647"/>
              <a:gd name="connsiteY2" fmla="*/ 5308979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8843749 w 9157647"/>
              <a:gd name="connsiteY2" fmla="*/ 5308979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289039"/>
              <a:gd name="connsiteY0" fmla="*/ 5513695 h 5513695"/>
              <a:gd name="connsiteX1" fmla="*/ 0 w 9289039"/>
              <a:gd name="connsiteY1" fmla="*/ 0 h 5513695"/>
              <a:gd name="connsiteX2" fmla="*/ 9130352 w 9289039"/>
              <a:gd name="connsiteY2" fmla="*/ 5254388 h 5513695"/>
              <a:gd name="connsiteX3" fmla="*/ 9157647 w 9289039"/>
              <a:gd name="connsiteY3" fmla="*/ 5513695 h 5513695"/>
              <a:gd name="connsiteX4" fmla="*/ 13647 w 9289039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30352 w 9157647"/>
              <a:gd name="connsiteY2" fmla="*/ 5254388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51421 w 9157647"/>
              <a:gd name="connsiteY2" fmla="*/ 5254388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63654"/>
              <a:gd name="connsiteY0" fmla="*/ 5513695 h 5513695"/>
              <a:gd name="connsiteX1" fmla="*/ 0 w 9163654"/>
              <a:gd name="connsiteY1" fmla="*/ 0 h 5513695"/>
              <a:gd name="connsiteX2" fmla="*/ 9151421 w 9163654"/>
              <a:gd name="connsiteY2" fmla="*/ 5254388 h 5513695"/>
              <a:gd name="connsiteX3" fmla="*/ 9157647 w 9163654"/>
              <a:gd name="connsiteY3" fmla="*/ 5513695 h 5513695"/>
              <a:gd name="connsiteX4" fmla="*/ 13647 w 9163654"/>
              <a:gd name="connsiteY4" fmla="*/ 5513695 h 5513695"/>
              <a:gd name="connsiteX0" fmla="*/ 0 w 9150007"/>
              <a:gd name="connsiteY0" fmla="*/ 5522123 h 5522123"/>
              <a:gd name="connsiteX1" fmla="*/ 3208 w 9150007"/>
              <a:gd name="connsiteY1" fmla="*/ 0 h 5522123"/>
              <a:gd name="connsiteX2" fmla="*/ 9137774 w 9150007"/>
              <a:gd name="connsiteY2" fmla="*/ 5262816 h 5522123"/>
              <a:gd name="connsiteX3" fmla="*/ 9144000 w 9150007"/>
              <a:gd name="connsiteY3" fmla="*/ 5522123 h 5522123"/>
              <a:gd name="connsiteX4" fmla="*/ 0 w 9150007"/>
              <a:gd name="connsiteY4" fmla="*/ 5522123 h 5522123"/>
              <a:gd name="connsiteX0" fmla="*/ 9503 w 9159510"/>
              <a:gd name="connsiteY0" fmla="*/ 5517909 h 5517909"/>
              <a:gd name="connsiteX1" fmla="*/ 69 w 9159510"/>
              <a:gd name="connsiteY1" fmla="*/ 0 h 5517909"/>
              <a:gd name="connsiteX2" fmla="*/ 9147277 w 9159510"/>
              <a:gd name="connsiteY2" fmla="*/ 5258602 h 5517909"/>
              <a:gd name="connsiteX3" fmla="*/ 9153503 w 9159510"/>
              <a:gd name="connsiteY3" fmla="*/ 5517909 h 5517909"/>
              <a:gd name="connsiteX4" fmla="*/ 9503 w 9159510"/>
              <a:gd name="connsiteY4" fmla="*/ 5517909 h 55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510" h="5517909">
                <a:moveTo>
                  <a:pt x="9503" y="5517909"/>
                </a:moveTo>
                <a:cubicBezTo>
                  <a:pt x="10572" y="3677201"/>
                  <a:pt x="-1000" y="1840708"/>
                  <a:pt x="69" y="0"/>
                </a:cubicBezTo>
                <a:lnTo>
                  <a:pt x="9147277" y="5258602"/>
                </a:lnTo>
                <a:cubicBezTo>
                  <a:pt x="9170023" y="5476967"/>
                  <a:pt x="9154216" y="5394890"/>
                  <a:pt x="9153503" y="5517909"/>
                </a:cubicBezTo>
                <a:lnTo>
                  <a:pt x="9503" y="5517909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6151563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629400" cy="6096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010400" cy="1143000"/>
          </a:xfrm>
        </p:spPr>
        <p:txBody>
          <a:bodyPr lIns="91440" tIns="45720" rIns="91440" bIns="45720" anchor="ctr"/>
          <a:lstStyle>
            <a:lvl1pPr>
              <a:defRPr sz="3600" b="0">
                <a:solidFill>
                  <a:srgbClr val="6F71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2E04-CA94-4749-93F6-FF4518BD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85738"/>
            <a:ext cx="2101850" cy="6216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185738"/>
            <a:ext cx="6157912" cy="6216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2F75-CFC5-40F5-B67B-9ECE0631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728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1219200"/>
            <a:ext cx="8412162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3886200"/>
            <a:ext cx="8412162" cy="2516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AE5F-3D3C-4C36-84BB-C96C41AA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728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3538" y="1219200"/>
            <a:ext cx="8412162" cy="51831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CD3A-B81E-41F9-BEED-3DD86271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C8EA-33AF-417B-9170-A9A9E774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0A07-E67C-4495-9BB2-858258B1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219200"/>
            <a:ext cx="4129087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130675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F634-E0C2-4876-B7FB-7CEB696A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7AC5-CE52-480F-9A72-CA5DA4CF7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AEFC-0B2A-4B15-A350-CBB772CF8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765E-2AB9-4ECA-B8B0-051A0D0A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03E7-8A87-4550-98E0-525223BE5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ECD7-6FE9-4DC2-8152-233DDCED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7100" y="6532563"/>
            <a:ext cx="17399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63538" y="185738"/>
            <a:ext cx="84121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1219200"/>
            <a:ext cx="84121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188" y="6624638"/>
            <a:ext cx="6400800" cy="2127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2372B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F76F3F2A-B288-4972-AFC3-50DCE92B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80" name="Straight Connector 12"/>
          <p:cNvCxnSpPr>
            <a:cxnSpLocks noChangeShapeType="1"/>
          </p:cNvCxnSpPr>
          <p:nvPr/>
        </p:nvCxnSpPr>
        <p:spPr bwMode="auto">
          <a:xfrm>
            <a:off x="363538" y="685800"/>
            <a:ext cx="8412162" cy="0"/>
          </a:xfrm>
          <a:prstGeom prst="line">
            <a:avLst/>
          </a:prstGeom>
          <a:noFill/>
          <a:ln w="12700" algn="ctr">
            <a:solidFill>
              <a:srgbClr val="6F7173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Franklin Gothic Medium" pitchFamily="34" charset="0"/>
        <a:buChar char="−"/>
        <a:defRPr sz="1600">
          <a:solidFill>
            <a:srgbClr val="6F71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Franklin Gothic Medium" pitchFamily="34" charset="0"/>
        <a:buChar char="­"/>
        <a:defRPr sz="1600">
          <a:solidFill>
            <a:srgbClr val="6F71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7924800" cy="1905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Transportation of Radwaste from Exelon Sites</a:t>
            </a:r>
            <a:r>
              <a:rPr lang="en-US" sz="3200" b="1" dirty="0" smtClean="0">
                <a:latin typeface="Calibri" pitchFamily="34" charset="0"/>
              </a:rPr>
              <a:t/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Mark Ross – Exelon Corporate Manager Radwaste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Date: 10/07/2016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0" y="609600"/>
            <a:ext cx="609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 smtClean="0"/>
              <a:t>Exelon owned casks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183188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The Exelon cask fleet has 4 Type A casks and one Type B cask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Two (2) Type A Super 200 casks which are a 14-215 size cask and heavily shielded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Two (2) 14-210 H Casks that serve as ‘normal’ shipments for disposal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One RT-100 Type B Cask that serves the Class B waste which are higher dose rate shipments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Energy Solutions/Hittman provides transportation services, maintenance and scheduling for the Exelon cask fleet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Energy Solutions also provides transportation services for a wide range of trailer, cask and sea-van options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CFAM Standard Peer Group MM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18" y="152400"/>
            <a:ext cx="8412162" cy="576262"/>
          </a:xfrm>
        </p:spPr>
        <p:txBody>
          <a:bodyPr/>
          <a:lstStyle/>
          <a:p>
            <a:r>
              <a:rPr lang="en-US" sz="4400" dirty="0" smtClean="0"/>
              <a:t>Liners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12162" cy="51831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Poly or Steel – placed inside casks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CFAM Standard Peer Group MM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C:\Users\u000mar\Pictures\Peach Bottom\Liner PL14-215 FEDX SEDS PB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05728"/>
            <a:ext cx="2514600" cy="44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000mar\Pictures\Peach Bottom\Liner PL6-80 at PB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82704"/>
            <a:ext cx="2540529" cy="45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000mar\Pictures\Oyster Creek\ChemNuc steel li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99227"/>
            <a:ext cx="25738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CFAM Standard Peer Group MM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67AEFC-0B2A-4B15-A350-CBB772CF84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8375" cy="9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93309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/>
              <a:t>USA DOT SPECIFICATION 7A TYPE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 200 Cask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789007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All </a:t>
            </a:r>
            <a:r>
              <a:rPr lang="en-US" dirty="0">
                <a:latin typeface="+mn-lt"/>
              </a:rPr>
              <a:t>the 200 series casks appear to be the same except slight variation of lead equivalence – </a:t>
            </a:r>
            <a:r>
              <a:rPr lang="en-US" dirty="0" smtClean="0">
                <a:latin typeface="+mn-lt"/>
              </a:rPr>
              <a:t>Exelon </a:t>
            </a:r>
            <a:r>
              <a:rPr lang="en-US" dirty="0">
                <a:latin typeface="+mn-lt"/>
              </a:rPr>
              <a:t>Corporation move forward with an improved design </a:t>
            </a:r>
            <a:r>
              <a:rPr lang="en-US" dirty="0" smtClean="0">
                <a:latin typeface="+mn-lt"/>
              </a:rPr>
              <a:t>that yielded </a:t>
            </a:r>
            <a:r>
              <a:rPr lang="en-US" dirty="0">
                <a:latin typeface="+mn-lt"/>
              </a:rPr>
              <a:t> higher shielding </a:t>
            </a:r>
            <a:r>
              <a:rPr lang="en-US" dirty="0" smtClean="0">
                <a:latin typeface="+mn-lt"/>
              </a:rPr>
              <a:t>than </a:t>
            </a:r>
            <a:r>
              <a:rPr lang="en-US" dirty="0">
                <a:latin typeface="+mn-lt"/>
              </a:rPr>
              <a:t>the current 8-120B cask. The S200 cask has 3.65” lead equivalent to support our long Term LLW Strategy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Most </a:t>
            </a:r>
            <a:r>
              <a:rPr lang="en-US" dirty="0">
                <a:latin typeface="+mn-lt"/>
              </a:rPr>
              <a:t>commonly used by Exelon are the industry standard 200 series, which includes the 14-215, 14-210 and 212 Type A casks. </a:t>
            </a:r>
          </a:p>
          <a:p>
            <a:r>
              <a:rPr lang="en-US" dirty="0">
                <a:latin typeface="+mn-lt"/>
              </a:rPr>
              <a:t>Station’s </a:t>
            </a:r>
            <a:r>
              <a:rPr lang="en-US" dirty="0" smtClean="0">
                <a:latin typeface="+mn-lt"/>
              </a:rPr>
              <a:t>needs are </a:t>
            </a:r>
            <a:r>
              <a:rPr lang="en-US" dirty="0">
                <a:latin typeface="+mn-lt"/>
              </a:rPr>
              <a:t>“next generation” DOT Specification 7A Type A transportation cask that will accommodate standard 200 series disposal containers and provide a higher density shielding than currently available 200 series Type A casks.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7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400" y="5486400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Fully loaded, the cask and trailer will be up to 13ft. high, 65 ft. long and weigh over 120,000 pounds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7812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372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RT-100 Cask</a:t>
            </a:r>
            <a:endParaRPr lang="en-US" sz="4400" dirty="0">
              <a:solidFill>
                <a:srgbClr val="2372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92997"/>
            <a:ext cx="7772400" cy="3741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762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RT-100 is the first new, large volume Type B shipping cask licensed by the NRC in over 2 decades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39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12162" cy="576262"/>
          </a:xfrm>
        </p:spPr>
        <p:txBody>
          <a:bodyPr/>
          <a:lstStyle/>
          <a:p>
            <a:r>
              <a:rPr lang="en-US" sz="4400" dirty="0" smtClean="0"/>
              <a:t>RT-100 Type B Cask</a:t>
            </a:r>
            <a:endParaRPr lang="en-US" sz="4400" dirty="0"/>
          </a:p>
        </p:txBody>
      </p:sp>
      <p:pic>
        <p:nvPicPr>
          <p:cNvPr id="5" name="Content Placeholder 4" descr="RT-100 Cask_Image_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192241" cy="425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502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100% Stainless steel construction inside and </a:t>
            </a:r>
            <a:r>
              <a:rPr lang="en-US" dirty="0" smtClean="0">
                <a:latin typeface="+mn-lt"/>
              </a:rPr>
              <a:t>out  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Cask stands 11-feet high, 8.5-feet in diameter – designed to fit in the same loading areas currently used by nuclear power </a:t>
            </a:r>
            <a:r>
              <a:rPr lang="en-US" dirty="0" smtClean="0">
                <a:latin typeface="+mn-lt"/>
              </a:rPr>
              <a:t>plants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Will accommodate containers up to 160 cubic feet in volume which includes all containers currently used to ship Type B quantities of resins &amp; </a:t>
            </a:r>
            <a:r>
              <a:rPr lang="en-US" dirty="0" smtClean="0">
                <a:latin typeface="+mn-lt"/>
              </a:rPr>
              <a:t>filters</a:t>
            </a: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Payload capacity of 15,000 </a:t>
            </a:r>
            <a:r>
              <a:rPr lang="en-US" dirty="0" err="1">
                <a:latin typeface="+mn-lt"/>
              </a:rPr>
              <a:t>lbs</a:t>
            </a:r>
            <a:r>
              <a:rPr lang="en-US" dirty="0">
                <a:latin typeface="+mn-lt"/>
              </a:rPr>
              <a:t> handles heavier </a:t>
            </a:r>
            <a:r>
              <a:rPr lang="en-US" dirty="0" smtClean="0">
                <a:latin typeface="+mn-lt"/>
              </a:rPr>
              <a:t>loads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Accommodating containers with contact dose rates up to 500R/</a:t>
            </a:r>
            <a:r>
              <a:rPr lang="en-US" dirty="0" err="1" smtClean="0">
                <a:latin typeface="+mn-lt"/>
              </a:rPr>
              <a:t>hr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 smtClean="0"/>
              <a:t>Services Provided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Energy Solutions (ES) is our contact and Hittman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dirty="0">
                <a:solidFill>
                  <a:schemeClr val="tx1"/>
                </a:solidFill>
              </a:rPr>
              <a:t>hauler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Exelon manages a fleet of 14 </a:t>
            </a:r>
            <a:r>
              <a:rPr lang="en-US" sz="2400" dirty="0" smtClean="0">
                <a:solidFill>
                  <a:schemeClr val="tx1"/>
                </a:solidFill>
              </a:rPr>
              <a:t>Nuclear Power Plants across </a:t>
            </a:r>
            <a:r>
              <a:rPr lang="en-US" sz="2400" dirty="0">
                <a:solidFill>
                  <a:schemeClr val="tx1"/>
                </a:solidFill>
              </a:rPr>
              <a:t>5</a:t>
            </a:r>
            <a:r>
              <a:rPr lang="en-US" sz="2400" dirty="0" smtClean="0">
                <a:solidFill>
                  <a:schemeClr val="tx1"/>
                </a:solidFill>
              </a:rPr>
              <a:t> states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Energy Solutions/Hittman provides transportation services for all our facilities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On time delivery and communication is key to a successful business relationship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76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Question/discussions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3743"/>
      </p:ext>
    </p:extLst>
  </p:cSld>
  <p:clrMapOvr>
    <a:masterClrMapping/>
  </p:clrMapOvr>
</p:sld>
</file>

<file path=ppt/theme/theme1.xml><?xml version="1.0" encoding="utf-8"?>
<a:theme xmlns:a="http://schemas.openxmlformats.org/drawingml/2006/main" name="Exelon Generation Everyday Presentation">
  <a:themeElements>
    <a:clrScheme name="Exelon Generation Everyday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xelon Generation Everyday Presentation">
      <a:majorFont>
        <a:latin typeface="Franklin Gothic Medium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elon Generation Everyday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lon Generation Everyday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Exelon Generation Everyday Presentation</Template>
  <TotalTime>15295</TotalTime>
  <Words>345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Exelon Generation Everyday Presentation</vt:lpstr>
      <vt:lpstr>Transportation of Radwaste from Exelon Sites  Mark Ross – Exelon Corporate Manager Radwaste Date: 10/07/2016    </vt:lpstr>
      <vt:lpstr>Exelon owned casks</vt:lpstr>
      <vt:lpstr>Liners</vt:lpstr>
      <vt:lpstr>PowerPoint Presentation</vt:lpstr>
      <vt:lpstr>PowerPoint Presentation</vt:lpstr>
      <vt:lpstr>PowerPoint Presentation</vt:lpstr>
      <vt:lpstr>RT-100 Type B Cask</vt:lpstr>
      <vt:lpstr>Services Provided</vt:lpstr>
      <vt:lpstr>PowerPoint Presentation</vt:lpstr>
    </vt:vector>
  </TitlesOfParts>
  <Company>Exelon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MRC Review  Senior Leadership Panel Challenge</dc:title>
  <dc:creator>DRDUZ</dc:creator>
  <cp:lastModifiedBy>Build</cp:lastModifiedBy>
  <cp:revision>415</cp:revision>
  <cp:lastPrinted>2016-08-17T18:59:26Z</cp:lastPrinted>
  <dcterms:created xsi:type="dcterms:W3CDTF">2012-06-20T02:41:54Z</dcterms:created>
  <dcterms:modified xsi:type="dcterms:W3CDTF">2016-08-17T18:59:38Z</dcterms:modified>
</cp:coreProperties>
</file>