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65" r:id="rId4"/>
    <p:sldId id="257" r:id="rId5"/>
    <p:sldId id="267" r:id="rId6"/>
    <p:sldId id="269" r:id="rId7"/>
    <p:sldId id="270" r:id="rId8"/>
    <p:sldId id="268" r:id="rId9"/>
    <p:sldId id="2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05" autoAdjust="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4008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87B86B5-851B-4346-A7DA-D981274D6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197D-E731-4875-9BE0-FFEDE3BC4001}" type="datetime1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9ABB-34BE-45F8-9A7A-8E65A6F61ED4}" type="datetime1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F69E-AB0C-4C3E-AB8A-329E7385DC89}" type="datetime1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4E3F-BD18-4074-8FB8-3FF184C04EAD}" type="datetime1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0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1AFC-F42F-4D73-B9FD-4A43403DD7F2}" type="datetime1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2484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9600" y="6400800"/>
            <a:ext cx="381000" cy="273050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E74-174A-443F-8535-3115826A081E}" type="datetime1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C334-8E1D-4DE8-993E-BAB6DE91B81C}" type="datetime1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9B0B-690C-4E57-81DD-864422ADAE44}" type="datetime1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F658-9754-4850-85B8-2892F36F8163}" type="datetime1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0FF2-2FB1-4473-BE40-94961735DB34}" type="datetime1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1453-2D75-4189-9B80-C80277E7AECB}" type="datetime1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915C-B374-466E-95C9-22055E31B67D}" type="datetime1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idx="4294967295"/>
          </p:nvPr>
        </p:nvSpPr>
        <p:spPr>
          <a:xfrm>
            <a:off x="681037" y="1292423"/>
            <a:ext cx="7772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Status </a:t>
            </a:r>
            <a:r>
              <a:rPr lang="en-US" sz="4000" b="1" dirty="0"/>
              <a:t>Update on the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NRC Proposed Rule to Amend </a:t>
            </a:r>
            <a:br>
              <a:rPr lang="en-US" sz="4000" b="1" dirty="0" smtClean="0"/>
            </a:br>
            <a:r>
              <a:rPr lang="en-US" sz="4000" b="1" dirty="0" smtClean="0"/>
              <a:t>10 CFR Part 61 </a:t>
            </a:r>
            <a:endParaRPr lang="en-US" sz="4000" dirty="0"/>
          </a:p>
        </p:txBody>
      </p:sp>
      <p:pic>
        <p:nvPicPr>
          <p:cNvPr id="9" name="Picture 8" descr="P:\BRP Director\Allard's pic folder\BRP_new-ppt-banner_svd_11Feb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122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711" y="6324600"/>
            <a:ext cx="853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Tom Wolf, Governor                                                                                       Patrick McDonnell, Acting Secretary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4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713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0"/>
            <a:ext cx="8382000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Part </a:t>
            </a:r>
            <a:r>
              <a:rPr lang="en-US" sz="3600" dirty="0">
                <a:solidFill>
                  <a:schemeClr val="bg1"/>
                </a:solidFill>
              </a:rPr>
              <a:t>61 </a:t>
            </a:r>
            <a:r>
              <a:rPr lang="en-US" sz="3600" dirty="0" smtClean="0">
                <a:solidFill>
                  <a:schemeClr val="bg1"/>
                </a:solidFill>
              </a:rPr>
              <a:t>Rulemaking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4800" y="1828007"/>
            <a:ext cx="8305800" cy="4239418"/>
          </a:xfrm>
        </p:spPr>
        <p:txBody>
          <a:bodyPr>
            <a:noAutofit/>
          </a:bodyPr>
          <a:lstStyle/>
          <a:p>
            <a:pPr marL="457200" lvl="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Performance </a:t>
            </a:r>
            <a:r>
              <a:rPr lang="en-US" sz="2400" dirty="0">
                <a:solidFill>
                  <a:schemeClr val="tx1"/>
                </a:solidFill>
              </a:rPr>
              <a:t>objectives (Subpart C) assure safe disposal of LLRW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858838" lvl="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Protection of general public </a:t>
            </a:r>
          </a:p>
          <a:p>
            <a:pPr marL="854075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Protection </a:t>
            </a:r>
            <a:r>
              <a:rPr lang="en-US" sz="2400" dirty="0">
                <a:solidFill>
                  <a:schemeClr val="tx1"/>
                </a:solidFill>
              </a:rPr>
              <a:t>of inadvertent intruder</a:t>
            </a:r>
          </a:p>
          <a:p>
            <a:pPr marL="847725" lvl="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Protection </a:t>
            </a:r>
            <a:r>
              <a:rPr lang="en-US" sz="2400" dirty="0">
                <a:solidFill>
                  <a:schemeClr val="tx1"/>
                </a:solidFill>
              </a:rPr>
              <a:t>of individuals during operations</a:t>
            </a:r>
          </a:p>
          <a:p>
            <a:pPr marL="847725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Stability </a:t>
            </a:r>
            <a:r>
              <a:rPr lang="en-US" sz="2400" dirty="0">
                <a:solidFill>
                  <a:schemeClr val="tx1"/>
                </a:solidFill>
              </a:rPr>
              <a:t>after site closure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Demonstrate </a:t>
            </a:r>
            <a:r>
              <a:rPr lang="en-US" sz="2400" dirty="0">
                <a:solidFill>
                  <a:schemeClr val="tx1"/>
                </a:solidFill>
              </a:rPr>
              <a:t>performance via technical analysis and waste classification</a:t>
            </a:r>
          </a:p>
          <a:p>
            <a:pPr marL="0" indent="0" algn="l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8382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    </a:t>
            </a:r>
            <a:r>
              <a:rPr lang="en-US" sz="2800" dirty="0" smtClean="0"/>
              <a:t>Licensing </a:t>
            </a:r>
            <a:r>
              <a:rPr lang="en-US" sz="2800" dirty="0"/>
              <a:t>Requirements for Land Disposal </a:t>
            </a:r>
            <a:r>
              <a:rPr lang="en-US" sz="2800" dirty="0" smtClean="0"/>
              <a:t>of LLRW</a:t>
            </a:r>
          </a:p>
          <a:p>
            <a:pPr algn="ctr"/>
            <a:r>
              <a:rPr lang="en-US" sz="2400" dirty="0" smtClean="0"/>
              <a:t>(NRC 10 CFR Part 61 and PA Code Title 25, Chapter 236)</a:t>
            </a:r>
            <a:endParaRPr lang="en-US" sz="2400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05300" y="6386512"/>
            <a:ext cx="381000" cy="273050"/>
          </a:xfrm>
        </p:spPr>
        <p:txBody>
          <a:bodyPr/>
          <a:lstStyle/>
          <a:p>
            <a:fld id="{E87B86B5-851B-4346-A7DA-D981274D67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0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62"/>
            <a:ext cx="8229600" cy="757238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Part 61 Rulemaking:  Background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240"/>
            <a:ext cx="8229600" cy="496792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Part 61 was originally implemented in 1983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Agreement States have been responsible for the regulation of commercial LLRW sites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Need for change is driven by new or unanticipated waste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Large quantity of depleted uranium (DOE’s use of commercial facilities)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Blended waste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Possible new waste streams associated with new technology or processes</a:t>
            </a:r>
          </a:p>
          <a:p>
            <a:pPr marL="346075" lvl="1" indent="-346075">
              <a:buFont typeface="Wingdings" panose="05000000000000000000" pitchFamily="2" charset="2"/>
              <a:buChar char="Ø"/>
            </a:pPr>
            <a:r>
              <a:rPr lang="en-US" sz="2400" dirty="0" smtClean="0"/>
              <a:t>Opportunity to integrate ICRP recommendations</a:t>
            </a:r>
          </a:p>
          <a:p>
            <a:pPr marL="0" lvl="1" indent="0" defTabSz="346075">
              <a:buNone/>
            </a:pPr>
            <a:r>
              <a:rPr lang="en-US" sz="2400" dirty="0" smtClean="0"/>
              <a:t>	</a:t>
            </a:r>
            <a:r>
              <a:rPr lang="en-US" sz="1800" dirty="0" smtClean="0"/>
              <a:t>*ICRP – International Commission on Radiological Protection</a:t>
            </a:r>
            <a:endParaRPr lang="en-US" sz="1800" dirty="0"/>
          </a:p>
          <a:p>
            <a:pPr marL="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4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1866697"/>
            <a:ext cx="8159676" cy="4381703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Commission issued new SRM-13-0075 on </a:t>
            </a:r>
            <a:r>
              <a:rPr lang="en-US" sz="2400" dirty="0" smtClean="0">
                <a:solidFill>
                  <a:schemeClr val="tx1"/>
                </a:solidFill>
              </a:rPr>
              <a:t>Feb. </a:t>
            </a:r>
            <a:r>
              <a:rPr lang="en-US" sz="2400" dirty="0">
                <a:solidFill>
                  <a:schemeClr val="tx1"/>
                </a:solidFill>
              </a:rPr>
              <a:t>12, </a:t>
            </a:r>
            <a:r>
              <a:rPr lang="en-US" sz="2400" dirty="0" smtClean="0">
                <a:solidFill>
                  <a:schemeClr val="tx1"/>
                </a:solidFill>
              </a:rPr>
              <a:t>2014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Approved </a:t>
            </a:r>
            <a:r>
              <a:rPr lang="en-US" sz="2400" dirty="0">
                <a:solidFill>
                  <a:schemeClr val="tx1"/>
                </a:solidFill>
              </a:rPr>
              <a:t>publication of the proposed rule and draft guidance for public comment subject to several changes involving:</a:t>
            </a:r>
          </a:p>
          <a:p>
            <a:pPr marL="1028700" indent="-457200" algn="l" defTabSz="3444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	Period </a:t>
            </a:r>
            <a:r>
              <a:rPr lang="en-US" sz="2400" dirty="0">
                <a:solidFill>
                  <a:schemeClr val="tx1"/>
                </a:solidFill>
              </a:rPr>
              <a:t>of Performance </a:t>
            </a:r>
          </a:p>
          <a:p>
            <a:pPr marL="1028700" indent="-457200" algn="l" defTabSz="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Intruder </a:t>
            </a:r>
            <a:r>
              <a:rPr lang="en-US" sz="2400" dirty="0">
                <a:solidFill>
                  <a:schemeClr val="tx1"/>
                </a:solidFill>
              </a:rPr>
              <a:t>Assessment</a:t>
            </a:r>
          </a:p>
          <a:p>
            <a:pPr marL="1028700" indent="-457200" algn="l" defTabSz="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Agreement </a:t>
            </a:r>
            <a:r>
              <a:rPr lang="en-US" sz="2400" dirty="0">
                <a:solidFill>
                  <a:schemeClr val="tx1"/>
                </a:solidFill>
              </a:rPr>
              <a:t>State Compatibility</a:t>
            </a:r>
          </a:p>
          <a:p>
            <a:pPr marL="1028700" indent="-457200" algn="l" defTabSz="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Defense-in-Depth (DID)</a:t>
            </a:r>
            <a:endParaRPr lang="en-US" sz="2400" dirty="0">
              <a:solidFill>
                <a:schemeClr val="tx1"/>
              </a:solidFill>
            </a:endParaRPr>
          </a:p>
          <a:p>
            <a:pPr marL="1028700" indent="-457200" algn="l" defTabSz="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Outreach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56737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Part 61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8382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New Staff Requirements Memoranda (SRM) </a:t>
            </a:r>
            <a:endParaRPr lang="en-US" sz="2800" dirty="0" smtClean="0"/>
          </a:p>
          <a:p>
            <a:pPr algn="ctr"/>
            <a:r>
              <a:rPr lang="en-US" sz="2800" dirty="0" smtClean="0"/>
              <a:t>SECY-13-0075 </a:t>
            </a:r>
            <a:endParaRPr lang="en-US" sz="2800" dirty="0"/>
          </a:p>
        </p:txBody>
      </p:sp>
      <p:pic>
        <p:nvPicPr>
          <p:cNvPr id="7" name="Picture 6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713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0"/>
            <a:ext cx="8382000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Part </a:t>
            </a:r>
            <a:r>
              <a:rPr lang="en-US" sz="3600" dirty="0">
                <a:solidFill>
                  <a:schemeClr val="bg1"/>
                </a:solidFill>
              </a:rPr>
              <a:t>61 </a:t>
            </a:r>
            <a:r>
              <a:rPr lang="en-US" sz="3600" dirty="0" smtClean="0">
                <a:solidFill>
                  <a:schemeClr val="bg1"/>
                </a:solidFill>
              </a:rPr>
              <a:t>Rulemaking</a:t>
            </a:r>
            <a:endParaRPr lang="en-US" sz="3600" dirty="0"/>
          </a:p>
        </p:txBody>
      </p:sp>
      <p:pic>
        <p:nvPicPr>
          <p:cNvPr id="9" name="Picture 8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05300" y="6386512"/>
            <a:ext cx="381000" cy="273050"/>
          </a:xfrm>
        </p:spPr>
        <p:txBody>
          <a:bodyPr/>
          <a:lstStyle/>
          <a:p>
            <a:fld id="{E87B86B5-851B-4346-A7DA-D981274D67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0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Three-tiered </a:t>
            </a:r>
            <a:r>
              <a:rPr lang="en-US" sz="2400" dirty="0"/>
              <a:t>approach is too </a:t>
            </a:r>
            <a:r>
              <a:rPr lang="en-US" sz="2400" dirty="0" smtClean="0"/>
              <a:t>complicated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Recommended </a:t>
            </a:r>
            <a:r>
              <a:rPr lang="en-US" sz="2400" dirty="0"/>
              <a:t>moving to Compatibility Category C for many of the primary rule </a:t>
            </a:r>
            <a:r>
              <a:rPr lang="en-US" sz="2400" dirty="0" smtClean="0"/>
              <a:t>changes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Proposed rule should not apply to sites that don’t plan to accept new unanalyzed waste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Re-classification of depleted uranium should be done before the current rule is finalized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Backfit</a:t>
            </a:r>
            <a:r>
              <a:rPr lang="en-US" sz="2400" dirty="0" smtClean="0"/>
              <a:t> analysis </a:t>
            </a:r>
            <a:r>
              <a:rPr lang="en-US" sz="2600" dirty="0" smtClean="0"/>
              <a:t>should be developed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Part 61 Rulemaking – Significant Comments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05300" y="6386512"/>
            <a:ext cx="381000" cy="273050"/>
          </a:xfrm>
        </p:spPr>
        <p:txBody>
          <a:bodyPr/>
          <a:lstStyle/>
          <a:p>
            <a:fld id="{E87B86B5-851B-4346-A7DA-D981274D67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8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Part 61 Draft Final Rule – Proposed Changes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49530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Draft final rule published on May 20, 2016, for comments by Agreement States</a:t>
            </a:r>
          </a:p>
          <a:p>
            <a:pPr marL="742950"/>
            <a:r>
              <a:rPr lang="en-US" sz="2400" dirty="0" smtClean="0"/>
              <a:t>Revised the Agreement State compatibility category from Category “B” to Category “C” to allow for greater flexibility</a:t>
            </a:r>
          </a:p>
          <a:p>
            <a:pPr marL="742950"/>
            <a:r>
              <a:rPr lang="en-US" sz="2400" dirty="0" smtClean="0"/>
              <a:t>Revised the compliance period from 10,000 years to 1,000 years if LLRW does not contain significant quantities of long-lived radionuclides</a:t>
            </a:r>
          </a:p>
          <a:p>
            <a:pPr marL="742950"/>
            <a:r>
              <a:rPr lang="en-US" sz="2400" dirty="0"/>
              <a:t>Eliminated many of the detailed requirements for the technical analysis that are addressed in the guidance document (NUREG-2175)</a:t>
            </a:r>
          </a:p>
          <a:p>
            <a:pPr marL="742950"/>
            <a:r>
              <a:rPr lang="en-US" sz="2400" dirty="0" smtClean="0"/>
              <a:t>Removed the requirement for DID analysis and instead required identification of DID protections in a new paragraph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737270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Part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</a:rPr>
              <a:t>61 Draft Final </a:t>
            </a:r>
            <a:r>
              <a:rPr lang="en-US" sz="3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Rule – Proposed Changes  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91000"/>
          </a:xfrm>
        </p:spPr>
        <p:txBody>
          <a:bodyPr/>
          <a:lstStyle/>
          <a:p>
            <a:pPr marL="0" indent="0" algn="ctr">
              <a:buNone/>
            </a:pPr>
            <a:endParaRPr lang="en-US" sz="1100" b="1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Added new definitions to section 61.2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Implemented changes to 10 CFR Part 20, Appendix G to conform to proposed waste acceptance criteria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Modified site suitability requirements in section 61.50 to be consistent with the proposed analyses timeframes</a:t>
            </a:r>
          </a:p>
          <a:p>
            <a:r>
              <a:rPr lang="en-US" sz="2400" dirty="0" smtClean="0"/>
              <a:t>Updated the dose methodology used in 10 CFR Part 61</a:t>
            </a:r>
          </a:p>
          <a:p>
            <a:r>
              <a:rPr lang="en-US" sz="2400" dirty="0" smtClean="0"/>
              <a:t>Implemented numerous conforming edits and clarifications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21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2211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NRC Licensees </a:t>
            </a:r>
            <a:endParaRPr lang="en-US" sz="2400" dirty="0"/>
          </a:p>
          <a:p>
            <a:pPr marL="685800"/>
            <a:r>
              <a:rPr lang="en-US" sz="2400" dirty="0" smtClean="0"/>
              <a:t>The rule is effective one year after the final rule is published in the Federal Register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Agreement States</a:t>
            </a:r>
            <a:endParaRPr lang="en-US" sz="2400" dirty="0"/>
          </a:p>
          <a:p>
            <a:pPr marL="685800"/>
            <a:r>
              <a:rPr lang="en-US" sz="2400" dirty="0" smtClean="0"/>
              <a:t>Sited States (SC, TX, UT, WA) - Compatibility with the new Part 61 would be required three years from the effective date of the final rule</a:t>
            </a:r>
          </a:p>
          <a:p>
            <a:pPr marL="685800" indent="-400050"/>
            <a:r>
              <a:rPr lang="en-US" sz="2400" dirty="0" smtClean="0"/>
              <a:t>Non-sited States - Compatibility </a:t>
            </a:r>
            <a:r>
              <a:rPr lang="en-US" sz="2400" dirty="0"/>
              <a:t>with </a:t>
            </a:r>
            <a:r>
              <a:rPr lang="en-US" sz="2400" dirty="0" smtClean="0"/>
              <a:t>the new Part </a:t>
            </a:r>
            <a:r>
              <a:rPr lang="en-US" sz="2400" dirty="0"/>
              <a:t>61 would </a:t>
            </a:r>
            <a:r>
              <a:rPr lang="en-US" sz="2400" dirty="0" smtClean="0"/>
              <a:t>not </a:t>
            </a:r>
            <a:r>
              <a:rPr lang="en-US" sz="2400" dirty="0"/>
              <a:t>be </a:t>
            </a:r>
            <a:r>
              <a:rPr lang="en-US" sz="2400" dirty="0" smtClean="0"/>
              <a:t>required if there are no plans for the development of a LLRW disposal facility</a:t>
            </a:r>
            <a:endParaRPr lang="en-US" sz="2400" dirty="0"/>
          </a:p>
        </p:txBody>
      </p:sp>
      <p:pic>
        <p:nvPicPr>
          <p:cNvPr id="6" name="Picture 5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0"/>
            <a:ext cx="8382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bg1"/>
                </a:solidFill>
              </a:rPr>
              <a:t>Part 61 Final Revised Rule - Implementation  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1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Rich Janati</a:t>
            </a:r>
            <a:r>
              <a:rPr lang="en-US" b="1"/>
              <a:t>, </a:t>
            </a:r>
            <a:r>
              <a:rPr lang="en-US" b="1" smtClean="0"/>
              <a:t>M.S.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PA DEP Bureau of Radiation Protection</a:t>
            </a:r>
          </a:p>
          <a:p>
            <a:pPr marL="0" indent="0" algn="ctr">
              <a:buNone/>
            </a:pPr>
            <a:r>
              <a:rPr lang="en-US" b="1" dirty="0"/>
              <a:t>PO Box 8469</a:t>
            </a:r>
          </a:p>
          <a:p>
            <a:pPr marL="0" indent="0" algn="ctr">
              <a:buNone/>
            </a:pPr>
            <a:r>
              <a:rPr lang="en-US" b="1" dirty="0"/>
              <a:t>Harrisburg, PA  17105-8469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Tel: 717-787-2163</a:t>
            </a:r>
          </a:p>
          <a:p>
            <a:pPr marL="0" indent="0" algn="ctr">
              <a:buNone/>
            </a:pPr>
            <a:r>
              <a:rPr lang="en-US" b="1" dirty="0"/>
              <a:t>rjanati@pa.gov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1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511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Status Update on the  NRC Proposed Rule to Amend  10 CFR Part 61 </vt:lpstr>
      <vt:lpstr>Part 61 Rulemaking</vt:lpstr>
      <vt:lpstr>Part 61 Rulemaking:  Background</vt:lpstr>
      <vt:lpstr>Part 61 Rulemaking</vt:lpstr>
      <vt:lpstr>Part 61 Rulemaking – Significant Comments </vt:lpstr>
      <vt:lpstr>Part 61 Draft Final Rule – Proposed Changes</vt:lpstr>
      <vt:lpstr>Part 61 Draft Final Rule – Proposed Changes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Build</cp:lastModifiedBy>
  <cp:revision>75</cp:revision>
  <cp:lastPrinted>2016-08-22T18:41:30Z</cp:lastPrinted>
  <dcterms:created xsi:type="dcterms:W3CDTF">2014-05-06T18:06:55Z</dcterms:created>
  <dcterms:modified xsi:type="dcterms:W3CDTF">2016-08-22T18:43:08Z</dcterms:modified>
</cp:coreProperties>
</file>