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4" r:id="rId2"/>
    <p:sldId id="261" r:id="rId3"/>
    <p:sldId id="267" r:id="rId4"/>
    <p:sldId id="270" r:id="rId5"/>
    <p:sldId id="273" r:id="rId6"/>
    <p:sldId id="275" r:id="rId7"/>
    <p:sldId id="278" r:id="rId8"/>
    <p:sldId id="276" r:id="rId9"/>
    <p:sldId id="277" r:id="rId10"/>
    <p:sldId id="279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00"/>
    <a:srgbClr val="B3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449" autoAdjust="0"/>
    <p:restoredTop sz="9458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2C966-34FE-4F20-BC39-51759B28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2C966-34FE-4F20-BC39-51759B280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3B5B1-2059-4466-BF5A-6D12F14DFEA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A187F8-F52F-4A15-9DC5-6563EB199806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3D2A-D61F-4EFE-A7C2-94EF69399C79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FF-D8FF-4D44-B8D2-50E2337BC22B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0900-F6A5-4283-910F-F21C434DCD45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2E70-266F-420F-B458-C9D413F761C4}" type="datetime1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3733-0FAE-43B3-BCAC-105D6B8D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0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5AB3-784E-4140-89BA-1F580A7DDF07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21A-B316-42B6-8F25-5608D34736C4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52B5-2539-418E-BBF3-E4E105B08C1A}" type="datetime1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1679-1CCD-4CAF-80AE-C49577DC9CDB}" type="datetime1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8B7-328F-4E68-AF00-4EF97820945E}" type="datetime1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741-9994-47EF-B9D1-DF0A646B34DF}" type="datetime1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529-8F64-4F22-8C98-A61867B90570}" type="datetime1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B0F-48AB-42F8-9063-B75C610B3CC7}" type="datetime1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91C02-1C7F-4C36-97B5-EB9412433181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77000" cy="3733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Status of Low-Level Radioactive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Waste (LLRW) Compacts </a:t>
            </a:r>
            <a:r>
              <a:rPr lang="en-US" b="1" smtClean="0">
                <a:solidFill>
                  <a:schemeClr val="tx1"/>
                </a:solidFill>
              </a:rPr>
              <a:t>and Update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on Commercial LLRW Disposal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Facilities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P:\BRP Director\Allard's pic folder\BRP_new-ppt-banner_svd_11Feb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12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4488" y="6019800"/>
            <a:ext cx="853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Tom Wolf, </a:t>
            </a:r>
            <a:r>
              <a:rPr lang="en-US" sz="1400" dirty="0">
                <a:solidFill>
                  <a:schemeClr val="tx1"/>
                </a:solidFill>
              </a:rPr>
              <a:t>Governor                                                                                       </a:t>
            </a:r>
            <a:r>
              <a:rPr lang="en-US" sz="1400" dirty="0" smtClean="0">
                <a:solidFill>
                  <a:schemeClr val="tx1"/>
                </a:solidFill>
              </a:rPr>
              <a:t>Patrick McDonnell , Acting Secretary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484269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NRC issued Final Environmental Impact Statement (EIS) for Bell Bend reactor site near Berwick, PA (NUREG-2179)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DOE issued Final EIS for Disposal of Greater-Than-Class C (GTCC) </a:t>
            </a:r>
            <a:r>
              <a:rPr lang="en-US" sz="2000" dirty="0"/>
              <a:t>l</a:t>
            </a:r>
            <a:r>
              <a:rPr lang="en-US" sz="2000" dirty="0" smtClean="0"/>
              <a:t>ow-level radioactive waste (DOE/EIS-0375)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SHINE Medical Technologies receives construction permit from NRC for a medical isotope production facility in Janesville, WI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NRC releases results of Byproduct Material Financial Scoping Study including recommendations for next step (SECY-16-0046)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946776" cy="838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Recent Developments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4064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1" y="6373018"/>
            <a:ext cx="404596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7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8991600" cy="538832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  NRC </a:t>
            </a:r>
            <a:r>
              <a:rPr lang="en-US" sz="2500" dirty="0" smtClean="0">
                <a:solidFill>
                  <a:schemeClr val="bg1"/>
                </a:solidFill>
              </a:rPr>
              <a:t>Issues Final EIS for Bell Bend Nuclear Power Plant (BBNPP)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In October 2008, PPL Bell Bend submitted to NRC an application for the COL at the  BBNPP site is seeking approval to build and operate a 1600 </a:t>
            </a:r>
            <a:r>
              <a:rPr lang="en-US" sz="2000" dirty="0" err="1" smtClean="0"/>
              <a:t>MWe</a:t>
            </a:r>
            <a:r>
              <a:rPr lang="en-US" sz="2000" dirty="0" smtClean="0"/>
              <a:t> EPR in Berwick, 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In April 2016, the NRC issued a final EIS for BBNPP (NUREG-2179)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NRC and the USACE concluded that environmental impacts would not prevent issuing a COL for the BBNPP 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AREVA, the EPR designer, has requested that NRC suspend its safety review of the U.S. EPR design certification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Reactor design certification review and BBNPP safety review are on hold until further notice</a:t>
            </a:r>
          </a:p>
          <a:p>
            <a:pPr marL="0" indent="0">
              <a:buNone/>
            </a:pPr>
            <a:r>
              <a:rPr lang="en-US" sz="2000" dirty="0" smtClean="0"/>
              <a:t>COL – Combined License</a:t>
            </a:r>
          </a:p>
          <a:p>
            <a:pPr marL="0" indent="0">
              <a:buNone/>
            </a:pPr>
            <a:r>
              <a:rPr lang="en-US" sz="2000" dirty="0" smtClean="0"/>
              <a:t>EPR – Evolutionary Power Reactor</a:t>
            </a:r>
          </a:p>
          <a:p>
            <a:pPr marL="0" indent="0">
              <a:buNone/>
            </a:pPr>
            <a:r>
              <a:rPr lang="en-US" sz="2000" dirty="0" smtClean="0"/>
              <a:t>USACE – U.S. Army Corp on Engineers</a:t>
            </a:r>
            <a:endParaRPr lang="en-US" sz="2000" dirty="0"/>
          </a:p>
        </p:txBody>
      </p:sp>
      <p:pic>
        <p:nvPicPr>
          <p:cNvPr id="5" name="Picture 4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73018"/>
            <a:ext cx="533400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5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077200" cy="487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DOE Issues Final EIS on GTCC Waste Disposal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In February 2016, DOE issued the final EIS for GTCC LLRW and GTCC-like waste (DOE/EIS-0375D)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Currently, there is no disposal capability for GTCC waste </a:t>
            </a:r>
          </a:p>
          <a:p>
            <a:pPr marL="0" indent="0" defTabSz="342900">
              <a:buNone/>
            </a:pPr>
            <a:r>
              <a:rPr lang="en-US" sz="2000" dirty="0"/>
              <a:t>	</a:t>
            </a:r>
            <a:r>
              <a:rPr lang="en-US" sz="2000" dirty="0" smtClean="0"/>
              <a:t>(420,000 </a:t>
            </a:r>
            <a:r>
              <a:rPr lang="en-US" sz="2000" dirty="0" err="1" smtClean="0"/>
              <a:t>ft</a:t>
            </a:r>
            <a:r>
              <a:rPr lang="en-US" sz="2000" dirty="0" smtClean="0"/>
              <a:t>ᶟ, 160 </a:t>
            </a:r>
            <a:r>
              <a:rPr lang="en-US" sz="2000" dirty="0" err="1" smtClean="0"/>
              <a:t>MCi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EIS evaluates the potential environmental impacts of the proposed development, operation, and long-term management of the disposal facility for GTCC waste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DOE reviewed five alternative options for disposal of GTCC waste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The preferred alternative is disposal at WIPP and/or land disposal at generic commercial facilities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DOE will submit a report to the Congress on disposal alternatives and await action by Congress before it issues a Record of Decision</a:t>
            </a:r>
            <a:endParaRPr lang="en-US" sz="2000" dirty="0"/>
          </a:p>
        </p:txBody>
      </p:sp>
      <p:pic>
        <p:nvPicPr>
          <p:cNvPr id="5" name="Picture 4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5800" y="6334918"/>
            <a:ext cx="381000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7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4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SHINE Receives Construction Permit from NRC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4830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In February 2016, NRC issued a construction permit to SHINE Medical Technologies for a facility (57,000 ft²) in Janesville, WI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The facility will produce molybdenum-99 (Mo-99) through fission of low-enriched uranium (&lt;20%)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Mo-99 has not been produced for medical use in the U.S. for more than two decades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SHINE applied for the permit in 2013 and NRC completed it technical review in October 2015 under 10 CFR Part 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Construction is expected to begin in early 2017 and SHINE expects to begin commercial sales from the facility in early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PEC, Inc. has informed NRC of its intention to begin the licensing process for an Mo-99 production facility in Utah</a:t>
            </a:r>
            <a:endParaRPr lang="en-US" sz="2000" dirty="0"/>
          </a:p>
        </p:txBody>
      </p:sp>
      <p:pic>
        <p:nvPicPr>
          <p:cNvPr id="4" name="Picture 3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69554"/>
            <a:ext cx="381000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6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883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NRC Releases Results of Byproduct Material Financial Scoping Study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59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In April 2016, NRC released the results of Byproduct Material Financial Scoping Study and its recommendations (SECY-16-0046)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NRC reviewed current regulations and guidance, internal and external reports, and received feedback from the stakeholders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NRC recommends that financial assurance requirements in Part 30.35 be expanded to include byproduct material Category 1 and 2 sealed sources that are in the NSTS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NRC staff plans to develop a rulemaking plan SECY paper to the Commission to initiate rulemaking</a:t>
            </a:r>
          </a:p>
          <a:p>
            <a:pPr marL="0" indent="0">
              <a:buNone/>
              <a:tabLst>
                <a:tab pos="514350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NSTS – National Source Tracking System</a:t>
            </a:r>
            <a:endParaRPr lang="en-US" sz="2000" dirty="0"/>
          </a:p>
        </p:txBody>
      </p:sp>
      <p:pic>
        <p:nvPicPr>
          <p:cNvPr id="5" name="Picture 4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585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67329"/>
            <a:ext cx="381000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Category 1: greater than or equal to Category 1 threshold (e.g., for Co-60: 810 Ci) – irradiators, teletherapy machines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Category 2: less than the Category 1 threshold but equal to or greater than the Category 2 threshold - 1/100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of Category 1 (e.g., for Co-60: 8.1 Ci) – industrial gamma radiography equipment, well logging gauges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Category 3: less than the Category 2 threshold but equal to or greater than the Category 3 threshold - 1/10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of Category 2 (e.g., for Co-60: 0.81 Ci) – industrial gauges, industrial calibration sources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Category 4: less than the Category 3 threshold but equal or greater than the Category 4 threshold -1/100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of Category 3 (e.g., for Co-60: 0.0081 Ci)  ‒ thickness gauges, bone densitometers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Category 5: less than the Category 4 threshold down to IAEA exempt quantities – x-ray fluorescence devices, static eliminators  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IAEA – International Atomic Energy Agency </a:t>
            </a:r>
          </a:p>
          <a:p>
            <a:endParaRPr lang="en-US" sz="1800" dirty="0"/>
          </a:p>
        </p:txBody>
      </p:sp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203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Categories of Radioactive Sealed Sources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6324600"/>
            <a:ext cx="381000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7" name="Picture 6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585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72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Rich Janati, M.S.</a:t>
            </a:r>
          </a:p>
          <a:p>
            <a:pPr marL="0" indent="0" algn="ctr">
              <a:buNone/>
            </a:pPr>
            <a:r>
              <a:rPr lang="en-US" b="1" dirty="0" smtClean="0"/>
              <a:t>PA DEP Bureau of Radiation Protection</a:t>
            </a:r>
          </a:p>
          <a:p>
            <a:pPr marL="0" indent="0" algn="ctr">
              <a:buNone/>
            </a:pPr>
            <a:r>
              <a:rPr lang="en-US" b="1" dirty="0" smtClean="0"/>
              <a:t>PO Box 8469</a:t>
            </a:r>
          </a:p>
          <a:p>
            <a:pPr marL="0" indent="0" algn="ctr">
              <a:buNone/>
            </a:pPr>
            <a:r>
              <a:rPr lang="en-US" b="1" dirty="0" smtClean="0"/>
              <a:t>Harrisburg, PA  17105-8469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Tel: 717-787-2163</a:t>
            </a:r>
          </a:p>
          <a:p>
            <a:pPr marL="0" indent="0" algn="ctr">
              <a:buNone/>
            </a:pPr>
            <a:r>
              <a:rPr lang="en-US" b="1" dirty="0" smtClean="0"/>
              <a:t>rjanati@pa.gov</a:t>
            </a:r>
            <a:endParaRPr lang="en-US" b="1" dirty="0"/>
          </a:p>
        </p:txBody>
      </p:sp>
      <p:pic>
        <p:nvPicPr>
          <p:cNvPr id="4" name="Picture 3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352800" y="6324600"/>
            <a:ext cx="2133600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endParaRPr lang="en-US" dirty="0"/>
          </a:p>
          <a:p>
            <a:pPr marL="3257550" lvl="8" indent="0">
              <a:buNone/>
            </a:pPr>
            <a:endParaRPr lang="en-US" dirty="0" smtClean="0"/>
          </a:p>
          <a:p>
            <a:pPr marL="2971800" lvl="8">
              <a:buFont typeface="Wingdings" panose="05000000000000000000" pitchFamily="2" charset="2"/>
              <a:buChar char="Ø"/>
            </a:pPr>
            <a:endParaRPr lang="en-US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dirty="0" smtClean="0"/>
              <a:t>States Responsible</a:t>
            </a:r>
          </a:p>
          <a:p>
            <a:pPr marL="3486150" lvl="8">
              <a:buNone/>
            </a:pPr>
            <a:endParaRPr lang="en-US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dirty="0" smtClean="0"/>
              <a:t> Compacts Encouraged</a:t>
            </a:r>
          </a:p>
          <a:p>
            <a:pPr marL="3486150" lvl="8">
              <a:buFont typeface="Wingdings" panose="05000000000000000000" pitchFamily="2" charset="2"/>
              <a:buChar char="Ø"/>
            </a:pPr>
            <a:endParaRPr lang="en-US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dirty="0" smtClean="0"/>
              <a:t>Exclusion of out-of-Compact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2743200" cy="3505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Federal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Low-Level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Radioactive Waste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Policy Act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625" y="31876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Background - Federal Legislation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73018"/>
            <a:ext cx="266700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2" y="152400"/>
            <a:ext cx="8872538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775"/>
            <a:ext cx="802005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         </a:t>
            </a:r>
          </a:p>
          <a:p>
            <a:pPr marL="0" indent="0">
              <a:buNone/>
            </a:pPr>
            <a:r>
              <a:rPr lang="en-US" sz="1800" dirty="0" smtClean="0"/>
              <a:t>	Statewide Screening		      1991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↓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	Regional Screening		   	      1993</a:t>
            </a:r>
          </a:p>
          <a:p>
            <a:pPr marL="0" indent="0">
              <a:buNone/>
            </a:pPr>
            <a:r>
              <a:rPr lang="en-US" sz="1800" dirty="0" smtClean="0"/>
              <a:t>                          </a:t>
            </a:r>
            <a:r>
              <a:rPr lang="en-US" sz="1800" dirty="0"/>
              <a:t> </a:t>
            </a:r>
            <a:r>
              <a:rPr lang="en-US" sz="1800" dirty="0" smtClean="0"/>
              <a:t>   ↓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</a:t>
            </a:r>
            <a:r>
              <a:rPr lang="en-US" sz="1800" dirty="0"/>
              <a:t> </a:t>
            </a:r>
            <a:r>
              <a:rPr lang="en-US" sz="1800" dirty="0" smtClean="0"/>
              <a:t>  Local Screening		   	      1994</a:t>
            </a:r>
          </a:p>
          <a:p>
            <a:pPr marL="0" indent="0" defTabSz="40005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	↓ 						            						 </a:t>
            </a:r>
          </a:p>
          <a:p>
            <a:pPr marL="0" indent="0" defTabSz="400050">
              <a:buNone/>
            </a:pPr>
            <a:r>
              <a:rPr lang="en-US" sz="1800" dirty="0"/>
              <a:t>	</a:t>
            </a:r>
            <a:r>
              <a:rPr lang="en-US" sz="1800" dirty="0" smtClean="0"/>
              <a:t> Community Partnering Process			         1996-1998					     			        ↓ 							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dirty="0" smtClean="0"/>
              <a:t>    Siting Process Suspended		   		      December 1998</a:t>
            </a:r>
            <a:endParaRPr lang="en-US" sz="1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00099" y="1674018"/>
            <a:ext cx="38100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5814" y="1674018"/>
            <a:ext cx="0" cy="452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10101" y="1683543"/>
            <a:ext cx="0" cy="44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9626" y="2362200"/>
            <a:ext cx="3800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9151" y="2971800"/>
            <a:ext cx="38290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85813" y="3581400"/>
            <a:ext cx="3895724" cy="15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9151" y="4205585"/>
            <a:ext cx="38861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9151" y="2362200"/>
            <a:ext cx="14292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10101" y="2362200"/>
            <a:ext cx="952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09625" y="3004168"/>
            <a:ext cx="9526" cy="34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48210" y="3004168"/>
            <a:ext cx="0" cy="34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9626" y="3607548"/>
            <a:ext cx="0" cy="42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00587" y="3566040"/>
            <a:ext cx="0" cy="467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33443" y="4250977"/>
            <a:ext cx="9533" cy="32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05349" y="4205585"/>
            <a:ext cx="0" cy="366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657477" y="389486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Eliminated 78% of Land in PA</a:t>
            </a:r>
            <a:endParaRPr lang="en-US" sz="1200" dirty="0"/>
          </a:p>
        </p:txBody>
      </p:sp>
      <p:pic>
        <p:nvPicPr>
          <p:cNvPr id="23" name="Picture 22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112" y="304800"/>
            <a:ext cx="864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Background – LLRW Disposal Facility Siting Process in PA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0" y="6373018"/>
            <a:ext cx="269081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" y="7620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069" y="1676400"/>
            <a:ext cx="6553200" cy="4114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 smtClean="0"/>
              <a:t>Significant reduction in the amount of LLRW due to high cost of disposal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 smtClean="0"/>
              <a:t>High cost of developing new facilities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Availability of out-of-state disposal facilities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458200" cy="8381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Background - Reasons for Suspension of PA siting Process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95800" y="6373018"/>
            <a:ext cx="304800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pic>
        <p:nvPicPr>
          <p:cNvPr id="7" name="Picture 6" descr="C:\Users\cmlaatsch\Desktop\llw-compac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87049"/>
            <a:ext cx="8880475" cy="515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177130"/>
            <a:ext cx="8837614" cy="8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4801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776" y="215277"/>
            <a:ext cx="876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3200" dirty="0" smtClean="0">
                <a:solidFill>
                  <a:schemeClr val="bg1"/>
                </a:solidFill>
              </a:rPr>
              <a:t>Status of LLRW Compacts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038600" y="6411956"/>
            <a:ext cx="914400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4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304800"/>
            <a:ext cx="8991600" cy="8382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altLang="en-US" sz="3200" dirty="0" smtClean="0">
                <a:solidFill>
                  <a:schemeClr val="bg1"/>
                </a:solidFill>
                <a:cs typeface="Arial" charset="0"/>
              </a:rPr>
              <a:t>Status of Commercial LLRW Disposal Facilities </a:t>
            </a:r>
            <a:br>
              <a:rPr lang="en-US" altLang="en-US" sz="3200" dirty="0" smtClean="0">
                <a:solidFill>
                  <a:schemeClr val="bg1"/>
                </a:solidFill>
                <a:cs typeface="Arial" charset="0"/>
              </a:rPr>
            </a:br>
            <a:endParaRPr lang="en-US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534400" cy="5257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Barnwell Disposal Facility in South Carolina (Regional Facility)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</a:t>
            </a:r>
            <a:r>
              <a:rPr lang="en-US" sz="2000" dirty="0" smtClean="0">
                <a:latin typeface="+mj-lt"/>
                <a:cs typeface="Arial" charset="0"/>
              </a:rPr>
              <a:t>wastes from the Atlantic Compact (CT, NJ, SC)</a:t>
            </a:r>
            <a:endParaRPr lang="en-US" sz="2000" dirty="0">
              <a:latin typeface="+mj-lt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Closed to generators outside the Atlantic Compact </a:t>
            </a:r>
            <a:r>
              <a:rPr lang="en-US" sz="2000" dirty="0" smtClean="0">
                <a:latin typeface="+mj-lt"/>
                <a:cs typeface="Arial" charset="0"/>
              </a:rPr>
              <a:t>as </a:t>
            </a:r>
            <a:r>
              <a:rPr lang="en-US" sz="2000" dirty="0">
                <a:latin typeface="+mj-lt"/>
                <a:cs typeface="Arial" charset="0"/>
              </a:rPr>
              <a:t>of </a:t>
            </a:r>
            <a:r>
              <a:rPr lang="en-US" sz="2000" dirty="0" smtClean="0">
                <a:latin typeface="+mj-lt"/>
                <a:cs typeface="Arial" charset="0"/>
              </a:rPr>
              <a:t>July </a:t>
            </a:r>
            <a:r>
              <a:rPr lang="en-US" sz="2000" dirty="0">
                <a:latin typeface="+mj-lt"/>
                <a:cs typeface="Arial" charset="0"/>
              </a:rPr>
              <a:t>1, </a:t>
            </a:r>
            <a:r>
              <a:rPr lang="en-US" sz="2000" dirty="0" smtClean="0">
                <a:latin typeface="+mj-lt"/>
                <a:cs typeface="Arial" charset="0"/>
              </a:rPr>
              <a:t>2008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+mj-lt"/>
                <a:cs typeface="Arial" charset="0"/>
              </a:rPr>
              <a:t>Current projected closure date is 2038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Richland </a:t>
            </a:r>
            <a:r>
              <a:rPr lang="en-US" sz="2000" b="1" dirty="0">
                <a:latin typeface="+mj-lt"/>
                <a:cs typeface="Arial" charset="0"/>
              </a:rPr>
              <a:t>Facility in Washington (Regional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Northwest and Rocky Mountain </a:t>
            </a:r>
            <a:r>
              <a:rPr lang="en-US" sz="2000" dirty="0" smtClean="0">
                <a:latin typeface="+mj-lt"/>
                <a:cs typeface="Arial" charset="0"/>
              </a:rPr>
              <a:t>Compacts (11 states in 2 compacts)</a:t>
            </a:r>
            <a:endParaRPr lang="en-US" sz="2000" dirty="0">
              <a:latin typeface="+mj-lt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</a:t>
            </a:r>
            <a:r>
              <a:rPr lang="en-US" sz="2000" dirty="0" smtClean="0">
                <a:latin typeface="+mj-lt"/>
                <a:cs typeface="Arial" charset="0"/>
              </a:rPr>
              <a:t>NORM/NARM waste from states throughout the nation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+mj-lt"/>
                <a:cs typeface="Arial" charset="0"/>
              </a:rPr>
              <a:t>Current projected closure date is 2056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Energy Solutions Facility in Utah (not a 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+mj-lt"/>
                <a:cs typeface="Arial" charset="0"/>
              </a:rPr>
              <a:t>Accepts </a:t>
            </a:r>
            <a:r>
              <a:rPr lang="en-US" sz="2000" dirty="0">
                <a:latin typeface="+mj-lt"/>
                <a:cs typeface="Arial" charset="0"/>
              </a:rPr>
              <a:t>Class A waste from the entire nation except the Northwest and Rocky Mountain </a:t>
            </a:r>
            <a:r>
              <a:rPr lang="en-US" sz="2000" dirty="0" smtClean="0">
                <a:latin typeface="+mj-lt"/>
                <a:cs typeface="Arial" charset="0"/>
              </a:rPr>
              <a:t>Compacts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+mj-lt"/>
                <a:cs typeface="Arial" charset="0"/>
              </a:rPr>
              <a:t>Provides for disposal of bulk waste, containerized waste, large components, and mixed waste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+mj-lt"/>
                <a:cs typeface="Arial" charset="0"/>
              </a:rPr>
              <a:t>Transports large components such as steam generators for disposal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–"/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pic>
        <p:nvPicPr>
          <p:cNvPr id="5" name="Picture 4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41316"/>
            <a:ext cx="2270760" cy="47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6455619"/>
            <a:ext cx="381000" cy="365125"/>
          </a:xfrm>
        </p:spPr>
        <p:txBody>
          <a:bodyPr/>
          <a:lstStyle/>
          <a:p>
            <a:pPr algn="ctr">
              <a:defRPr/>
            </a:pPr>
            <a:fld id="{38093733-0FAE-43B3-BCAC-105D6B8DED89}" type="slidenum">
              <a:rPr lang="en-US" smtClean="0"/>
              <a:pPr algn="ct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91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69" y="1295400"/>
            <a:ext cx="7848600" cy="4419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EnergySolutions</a:t>
            </a:r>
            <a:r>
              <a:rPr lang="en-US" sz="2000" dirty="0" smtClean="0"/>
              <a:t> Cont.)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Regulatory review for disposal of large quantities of depleted  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uranium (DU) underway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 Utah granted license variance for disposal of Class A sealed sources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   </a:t>
            </a:r>
            <a:r>
              <a:rPr lang="en-US" sz="2000" i="1" dirty="0" smtClean="0"/>
              <a:t>Received and managed 41,190 sealed sources between 2013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 and 2015 under the CRCPD Source Collection and Threat Reduction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i="1" dirty="0" smtClean="0"/>
              <a:t>(SCATR) Program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 Approval </a:t>
            </a:r>
            <a:r>
              <a:rPr lang="en-US" sz="2000" dirty="0"/>
              <a:t>for disposal of Class A sealed sources has been requested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and </a:t>
            </a:r>
            <a:r>
              <a:rPr lang="en-US" sz="2000" dirty="0"/>
              <a:t>is part of the </a:t>
            </a:r>
            <a:r>
              <a:rPr lang="en-US" sz="2000" dirty="0" smtClean="0"/>
              <a:t>permanent license amendment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 Current projected closure date is 2050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457200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072" y="7834"/>
            <a:ext cx="8946776" cy="838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Status of Commercial LLRW Disposal Facilities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6373018"/>
            <a:ext cx="457200" cy="365125"/>
          </a:xfrm>
        </p:spPr>
        <p:txBody>
          <a:bodyPr/>
          <a:lstStyle/>
          <a:p>
            <a:pPr algn="ctr"/>
            <a:fld id="{E87B86B5-851B-4346-A7DA-D981274D6738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2875"/>
            <a:ext cx="8915400" cy="11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38112" y="1327016"/>
            <a:ext cx="879157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4572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3937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900"/>
              </a:spcAft>
              <a:buFont typeface="Wingdings" pitchFamily="2" charset="2"/>
              <a:buChar char="Ø"/>
            </a:pPr>
            <a:r>
              <a:rPr lang="en-US" altLang="en-US" sz="2000" dirty="0" smtClean="0">
                <a:latin typeface="+mj-lt"/>
                <a:cs typeface="Times New Roman" pitchFamily="18" charset="0"/>
              </a:rPr>
              <a:t>WCS Disposal Facility in Texas (Regional Facility)</a:t>
            </a:r>
          </a:p>
          <a:p>
            <a:pPr marL="1143000" indent="-342900" eaLnBrk="1" hangingPunct="1">
              <a:spcAft>
                <a:spcPts val="900"/>
              </a:spcAft>
              <a:buFont typeface="Calibri" panose="020F0502020204030204" pitchFamily="34" charset="0"/>
              <a:buChar char="―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Two facilities:  one license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  <a:p>
            <a:pPr marL="1539875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Compact facility (initially licensed for 2.3 Mft³ and 3.9 </a:t>
            </a:r>
            <a:r>
              <a:rPr lang="en-US" altLang="en-US" sz="2000" b="0" dirty="0" err="1" smtClean="0">
                <a:latin typeface="+mj-lt"/>
                <a:cs typeface="Times New Roman" pitchFamily="18" charset="0"/>
              </a:rPr>
              <a:t>MCi</a:t>
            </a:r>
            <a:r>
              <a:rPr lang="en-US" altLang="en-US" sz="2000" b="0" dirty="0" smtClean="0">
                <a:latin typeface="+mj-lt"/>
                <a:cs typeface="Times New Roman" pitchFamily="18" charset="0"/>
              </a:rPr>
              <a:t>)</a:t>
            </a:r>
          </a:p>
          <a:p>
            <a:pPr marL="1539875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Federal </a:t>
            </a:r>
            <a:r>
              <a:rPr lang="en-US" altLang="en-US" sz="2000" b="0" dirty="0">
                <a:latin typeface="+mj-lt"/>
                <a:cs typeface="Times New Roman" pitchFamily="18" charset="0"/>
              </a:rPr>
              <a:t>facility </a:t>
            </a:r>
            <a:r>
              <a:rPr lang="en-US" altLang="en-US" sz="2000" b="0" dirty="0" smtClean="0">
                <a:latin typeface="+mj-lt"/>
                <a:cs typeface="Times New Roman" pitchFamily="18" charset="0"/>
              </a:rPr>
              <a:t>for DOE waste (26 Mft</a:t>
            </a:r>
            <a:r>
              <a:rPr lang="en-US" altLang="en-US" sz="2000" b="0" dirty="0">
                <a:latin typeface="+mj-lt"/>
                <a:cs typeface="Times New Roman" pitchFamily="18" charset="0"/>
              </a:rPr>
              <a:t>³ </a:t>
            </a:r>
            <a:r>
              <a:rPr lang="en-US" altLang="en-US" sz="2000" b="0" dirty="0" smtClean="0">
                <a:latin typeface="+mj-lt"/>
                <a:cs typeface="Times New Roman" pitchFamily="18" charset="0"/>
              </a:rPr>
              <a:t>and </a:t>
            </a:r>
            <a:r>
              <a:rPr lang="en-US" altLang="en-US" sz="2000" b="0" dirty="0">
                <a:latin typeface="+mj-lt"/>
                <a:cs typeface="Times New Roman" pitchFamily="18" charset="0"/>
              </a:rPr>
              <a:t>5.6 </a:t>
            </a:r>
            <a:r>
              <a:rPr lang="en-US" altLang="en-US" sz="2000" b="0" dirty="0" err="1" smtClean="0">
                <a:latin typeface="+mj-lt"/>
                <a:cs typeface="Times New Roman" pitchFamily="18" charset="0"/>
              </a:rPr>
              <a:t>MCi</a:t>
            </a:r>
            <a:r>
              <a:rPr lang="en-US" altLang="en-US" sz="2000" b="0" dirty="0">
                <a:latin typeface="+mj-lt"/>
                <a:cs typeface="Times New Roman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Accepts </a:t>
            </a:r>
            <a:r>
              <a:rPr lang="en-US" altLang="en-US" sz="2000" b="0" dirty="0">
                <a:latin typeface="+mj-lt"/>
                <a:cs typeface="Times New Roman" pitchFamily="18" charset="0"/>
              </a:rPr>
              <a:t>commercial LLRW (Class A, B and C) and federal LLRW and mixed waste 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Annual limit on radioactivity of out-of-compact waste is 275,000 Ci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No annual limit on volume of out-of-compact waste 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Volume expansion from 2.3 Mft³ to 9 Mft³ granted by TCEQ 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Disposal of Depleted Uranium (DU) and Greater-Than-Class C (GTCC) waste is being considered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Current projected closure date is 2045</a:t>
            </a:r>
          </a:p>
          <a:p>
            <a:pPr marL="228600" indent="0" eaLnBrk="1" hangingPunct="1">
              <a:spcAft>
                <a:spcPts val="1000"/>
              </a:spcAft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TCEQ – Texas Commission on Environmental Quality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47650" y="289537"/>
            <a:ext cx="85725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3200" b="0" dirty="0" smtClean="0">
                <a:solidFill>
                  <a:schemeClr val="bg1"/>
                </a:solidFill>
                <a:latin typeface="+mj-lt"/>
              </a:rPr>
              <a:t>Status of Commercial LLRW Disposal Facilities</a:t>
            </a:r>
            <a:endParaRPr lang="en-US" altLang="en-US" sz="3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8751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6464533"/>
            <a:ext cx="381001" cy="365125"/>
          </a:xfrm>
        </p:spPr>
        <p:txBody>
          <a:bodyPr/>
          <a:lstStyle/>
          <a:p>
            <a:pPr>
              <a:defRPr/>
            </a:pPr>
            <a:fld id="{38093733-0FAE-43B3-BCAC-105D6B8DED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099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593725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PA Nuclear Power Plants License Expiration Date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67750"/>
              </p:ext>
            </p:extLst>
          </p:nvPr>
        </p:nvGraphicFramePr>
        <p:xfrm>
          <a:off x="252972" y="1524000"/>
          <a:ext cx="8686801" cy="45720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715000"/>
                <a:gridCol w="1676400"/>
                <a:gridCol w="1295401"/>
              </a:tblGrid>
              <a:tr h="581025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b="1" dirty="0" smtClean="0"/>
                        <a:t>Power Plant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b="1" dirty="0" smtClean="0"/>
                        <a:t>Utility</a:t>
                      </a:r>
                      <a:endParaRPr 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License</a:t>
                      </a:r>
                    </a:p>
                    <a:p>
                      <a:pPr algn="ctr"/>
                      <a:r>
                        <a:rPr lang="en-US" sz="2000" b="1" dirty="0" smtClean="0"/>
                        <a:t>Expiration</a:t>
                      </a:r>
                    </a:p>
                    <a:p>
                      <a:pPr algn="ctr"/>
                      <a:r>
                        <a:rPr lang="en-US" sz="2000" b="1" dirty="0" smtClean="0"/>
                        <a:t>Date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Beaver Valley Power Station, Unit1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First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2036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Beaver Valley Power Station, Unit 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First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2047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Limerick Generating Station, Unit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Exelon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2044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Limerick Generating Station, Unit 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Exelon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2049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Peach Bottom Atomic Power Station, Unit 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Exelon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2033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Peach Bottom Atomic Power Station,</a:t>
                      </a:r>
                      <a:r>
                        <a:rPr lang="en-US" sz="2000" baseline="0" dirty="0" smtClean="0"/>
                        <a:t> Unit 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Exelon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  2034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Susquehanna Steam Electric Station, Unit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Talen</a:t>
                      </a:r>
                      <a:r>
                        <a:rPr lang="en-US" sz="2000" baseline="0" dirty="0" smtClean="0"/>
                        <a:t> 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2042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Susquehanna</a:t>
                      </a:r>
                      <a:r>
                        <a:rPr lang="en-US" sz="2000" baseline="0" dirty="0" smtClean="0"/>
                        <a:t> Steam Electric Station, Unit 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Talen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2044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Three Mile Island Nuclear Generating Station Unit</a:t>
                      </a:r>
                      <a:r>
                        <a:rPr lang="en-US" sz="2000" baseline="0" dirty="0" smtClean="0"/>
                        <a:t>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Exelon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2034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2484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Formerly PPL Susquehanna</a:t>
            </a:r>
            <a:endParaRPr lang="en-US" sz="1600" dirty="0"/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29" y="6140658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404391"/>
            <a:ext cx="381000" cy="365125"/>
          </a:xfrm>
        </p:spPr>
        <p:txBody>
          <a:bodyPr/>
          <a:lstStyle/>
          <a:p>
            <a:pPr algn="ctr">
              <a:defRPr/>
            </a:pPr>
            <a:fld id="{38093733-0FAE-43B3-BCAC-105D6B8DED89}" type="slidenum">
              <a:rPr lang="en-US" smtClean="0"/>
              <a:pPr algn="ct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764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1263</Words>
  <Application>Microsoft Office PowerPoint</Application>
  <PresentationFormat>On-screen Show (4:3)</PresentationFormat>
  <Paragraphs>177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Background - Reasons for Suspension of PA siting Process</vt:lpstr>
      <vt:lpstr>PowerPoint Presentation</vt:lpstr>
      <vt:lpstr>Status of Commercial LLRW Disposal Facilities  </vt:lpstr>
      <vt:lpstr>Status of Commercial LLRW Disposal Facilities</vt:lpstr>
      <vt:lpstr>PowerPoint Presentation</vt:lpstr>
      <vt:lpstr>PA Nuclear Power Plants License Expiration Date</vt:lpstr>
      <vt:lpstr>Recent Developments</vt:lpstr>
      <vt:lpstr>  NRC Issues Final EIS for Bell Bend Nuclear Power Plant (BBNPP)</vt:lpstr>
      <vt:lpstr>DOE Issues Final EIS on GTCC Waste Disposal</vt:lpstr>
      <vt:lpstr>SHINE Receives Construction Permit from NRC</vt:lpstr>
      <vt:lpstr>NRC Releases Results of Byproduct Material Financial Scoping Study</vt:lpstr>
      <vt:lpstr>Categories of Radioactive Sealed 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Build</cp:lastModifiedBy>
  <cp:revision>202</cp:revision>
  <cp:lastPrinted>2016-09-08T11:19:18Z</cp:lastPrinted>
  <dcterms:created xsi:type="dcterms:W3CDTF">2014-05-06T18:06:55Z</dcterms:created>
  <dcterms:modified xsi:type="dcterms:W3CDTF">2016-09-08T11:24:16Z</dcterms:modified>
</cp:coreProperties>
</file>