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9"/>
  </p:notesMasterIdLst>
  <p:handoutMasterIdLst>
    <p:handoutMasterId r:id="rId10"/>
  </p:handoutMasterIdLst>
  <p:sldIdLst>
    <p:sldId id="274" r:id="rId2"/>
    <p:sldId id="265" r:id="rId3"/>
    <p:sldId id="257" r:id="rId4"/>
    <p:sldId id="275" r:id="rId5"/>
    <p:sldId id="258" r:id="rId6"/>
    <p:sldId id="259" r:id="rId7"/>
    <p:sldId id="260" r:id="rId8"/>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C00"/>
    <a:srgbClr val="B3FFC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5361" autoAdjust="0"/>
    <p:restoredTop sz="94705" autoAdjust="0"/>
  </p:normalViewPr>
  <p:slideViewPr>
    <p:cSldViewPr>
      <p:cViewPr varScale="1">
        <p:scale>
          <a:sx n="85" d="100"/>
          <a:sy n="85" d="100"/>
        </p:scale>
        <p:origin x="-2021" y="-8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63" d="100"/>
          <a:sy n="63" d="100"/>
        </p:scale>
        <p:origin x="-3086" y="-77"/>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0"/>
            <a:ext cx="3038475" cy="465138"/>
          </a:xfrm>
          <a:prstGeom prst="rect">
            <a:avLst/>
          </a:prstGeom>
        </p:spPr>
        <p:txBody>
          <a:bodyPr vert="horz" lIns="91440" tIns="45720" rIns="91440" bIns="45720" rtlCol="0"/>
          <a:lstStyle>
            <a:lvl1pPr algn="l">
              <a:defRPr sz="1200"/>
            </a:lvl1pPr>
          </a:lstStyle>
          <a:p>
            <a:endParaRPr lang="en-US" dirty="0"/>
          </a:p>
        </p:txBody>
      </p:sp>
      <p:sp>
        <p:nvSpPr>
          <p:cNvPr id="4" name="Footer Placeholder 3"/>
          <p:cNvSpPr>
            <a:spLocks noGrp="1"/>
          </p:cNvSpPr>
          <p:nvPr>
            <p:ph type="ftr" sz="quarter" idx="2"/>
          </p:nvPr>
        </p:nvSpPr>
        <p:spPr>
          <a:xfrm>
            <a:off x="2" y="8829675"/>
            <a:ext cx="3038475" cy="465138"/>
          </a:xfrm>
          <a:prstGeom prst="rect">
            <a:avLst/>
          </a:prstGeom>
        </p:spPr>
        <p:txBody>
          <a:bodyPr vert="horz" lIns="91440" tIns="45720" rIns="91440" bIns="45720" rtlCol="0" anchor="b"/>
          <a:lstStyle>
            <a:lvl1pPr algn="l">
              <a:defRPr sz="1200"/>
            </a:lvl1pPr>
          </a:lstStyle>
          <a:p>
            <a:endParaRPr lang="en-US" dirty="0"/>
          </a:p>
        </p:txBody>
      </p:sp>
    </p:spTree>
    <p:extLst>
      <p:ext uri="{BB962C8B-B14F-4D97-AF65-F5344CB8AC3E}">
        <p14:creationId xmlns:p14="http://schemas.microsoft.com/office/powerpoint/2010/main" val="3119176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0"/>
            <a:ext cx="3038475" cy="465138"/>
          </a:xfrm>
          <a:prstGeom prst="rect">
            <a:avLst/>
          </a:prstGeom>
        </p:spPr>
        <p:txBody>
          <a:bodyPr vert="horz" lIns="91440" tIns="45720" rIns="91440" bIns="45720" rtlCol="0"/>
          <a:lstStyle>
            <a:lvl1pPr algn="l">
              <a:defRPr sz="1200"/>
            </a:lvl1pPr>
          </a:lstStyle>
          <a:p>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701675" y="4416426"/>
            <a:ext cx="5607050" cy="4183063"/>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2" y="8829675"/>
            <a:ext cx="3038475" cy="465138"/>
          </a:xfrm>
          <a:prstGeom prst="rect">
            <a:avLst/>
          </a:prstGeom>
        </p:spPr>
        <p:txBody>
          <a:bodyPr vert="horz" lIns="91440" tIns="45720" rIns="91440" bIns="45720" rtlCol="0" anchor="b"/>
          <a:lstStyle>
            <a:lvl1pPr algn="l">
              <a:defRPr sz="1200"/>
            </a:lvl1pPr>
          </a:lstStyle>
          <a:p>
            <a:endParaRPr lang="en-US" dirty="0"/>
          </a:p>
        </p:txBody>
      </p:sp>
    </p:spTree>
    <p:extLst>
      <p:ext uri="{BB962C8B-B14F-4D97-AF65-F5344CB8AC3E}">
        <p14:creationId xmlns:p14="http://schemas.microsoft.com/office/powerpoint/2010/main" val="3749434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5819961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F0B098B-D36F-4A7E-B988-A2212DC8092A}" type="datetime1">
              <a:rPr lang="en-US" smtClean="0"/>
              <a:t>9/14/2015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87B86B5-851B-4346-A7DA-D981274D6738}" type="slidenum">
              <a:rPr lang="en-US" smtClean="0"/>
              <a:t>‹#›</a:t>
            </a:fld>
            <a:endParaRPr lang="en-US" dirty="0"/>
          </a:p>
        </p:txBody>
      </p:sp>
    </p:spTree>
    <p:extLst>
      <p:ext uri="{BB962C8B-B14F-4D97-AF65-F5344CB8AC3E}">
        <p14:creationId xmlns:p14="http://schemas.microsoft.com/office/powerpoint/2010/main" val="5418062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37B2F10-6B7E-4225-A085-CF1639736833}" type="datetime1">
              <a:rPr lang="en-US" smtClean="0"/>
              <a:t>9/14/2015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87B86B5-851B-4346-A7DA-D981274D6738}" type="slidenum">
              <a:rPr lang="en-US" smtClean="0"/>
              <a:t>‹#›</a:t>
            </a:fld>
            <a:endParaRPr lang="en-US" dirty="0"/>
          </a:p>
        </p:txBody>
      </p:sp>
    </p:spTree>
    <p:extLst>
      <p:ext uri="{BB962C8B-B14F-4D97-AF65-F5344CB8AC3E}">
        <p14:creationId xmlns:p14="http://schemas.microsoft.com/office/powerpoint/2010/main" val="11263642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45E87C4-4FDB-4B87-AF89-627F48057841}" type="datetime1">
              <a:rPr lang="en-US" smtClean="0"/>
              <a:t>9/14/2015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87B86B5-851B-4346-A7DA-D981274D6738}" type="slidenum">
              <a:rPr lang="en-US" smtClean="0"/>
              <a:t>‹#›</a:t>
            </a:fld>
            <a:endParaRPr lang="en-US" dirty="0"/>
          </a:p>
        </p:txBody>
      </p:sp>
    </p:spTree>
    <p:extLst>
      <p:ext uri="{BB962C8B-B14F-4D97-AF65-F5344CB8AC3E}">
        <p14:creationId xmlns:p14="http://schemas.microsoft.com/office/powerpoint/2010/main" val="42839134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1618371-BAE7-46E8-AC4E-66F7F954E8C6}" type="datetime1">
              <a:rPr lang="en-US" smtClean="0"/>
              <a:t>9/14/2015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87B86B5-851B-4346-A7DA-D981274D6738}" type="slidenum">
              <a:rPr lang="en-US" smtClean="0"/>
              <a:t>‹#›</a:t>
            </a:fld>
            <a:endParaRPr lang="en-US" dirty="0"/>
          </a:p>
        </p:txBody>
      </p:sp>
    </p:spTree>
    <p:extLst>
      <p:ext uri="{BB962C8B-B14F-4D97-AF65-F5344CB8AC3E}">
        <p14:creationId xmlns:p14="http://schemas.microsoft.com/office/powerpoint/2010/main" val="2764590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537A5F2-3589-4275-8AC0-9F3E18436302}" type="datetime1">
              <a:rPr lang="en-US" smtClean="0"/>
              <a:t>9/14/2015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87B86B5-851B-4346-A7DA-D981274D6738}" type="slidenum">
              <a:rPr lang="en-US" smtClean="0"/>
              <a:t>‹#›</a:t>
            </a:fld>
            <a:endParaRPr lang="en-US" dirty="0"/>
          </a:p>
        </p:txBody>
      </p:sp>
    </p:spTree>
    <p:extLst>
      <p:ext uri="{BB962C8B-B14F-4D97-AF65-F5344CB8AC3E}">
        <p14:creationId xmlns:p14="http://schemas.microsoft.com/office/powerpoint/2010/main" val="20874023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33B2DBD-9C71-47B6-9D37-0541456C0CF1}" type="datetime1">
              <a:rPr lang="en-US" smtClean="0"/>
              <a:t>9/14/2015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87B86B5-851B-4346-A7DA-D981274D6738}" type="slidenum">
              <a:rPr lang="en-US" smtClean="0"/>
              <a:t>‹#›</a:t>
            </a:fld>
            <a:endParaRPr lang="en-US" dirty="0"/>
          </a:p>
        </p:txBody>
      </p:sp>
    </p:spTree>
    <p:extLst>
      <p:ext uri="{BB962C8B-B14F-4D97-AF65-F5344CB8AC3E}">
        <p14:creationId xmlns:p14="http://schemas.microsoft.com/office/powerpoint/2010/main" val="25901279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2DC4FCA-5B41-46CD-A21C-5D496C23499F}" type="datetime1">
              <a:rPr lang="en-US" smtClean="0"/>
              <a:t>9/14/2015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E87B86B5-851B-4346-A7DA-D981274D6738}" type="slidenum">
              <a:rPr lang="en-US" smtClean="0"/>
              <a:t>‹#›</a:t>
            </a:fld>
            <a:endParaRPr lang="en-US" dirty="0"/>
          </a:p>
        </p:txBody>
      </p:sp>
    </p:spTree>
    <p:extLst>
      <p:ext uri="{BB962C8B-B14F-4D97-AF65-F5344CB8AC3E}">
        <p14:creationId xmlns:p14="http://schemas.microsoft.com/office/powerpoint/2010/main" val="24239241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F6B4A8C-448C-4BBC-BB9F-F34C4C370C39}" type="datetime1">
              <a:rPr lang="en-US" smtClean="0"/>
              <a:t>9/14/2015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E87B86B5-851B-4346-A7DA-D981274D6738}" type="slidenum">
              <a:rPr lang="en-US" smtClean="0"/>
              <a:t>‹#›</a:t>
            </a:fld>
            <a:endParaRPr lang="en-US" dirty="0"/>
          </a:p>
        </p:txBody>
      </p:sp>
    </p:spTree>
    <p:extLst>
      <p:ext uri="{BB962C8B-B14F-4D97-AF65-F5344CB8AC3E}">
        <p14:creationId xmlns:p14="http://schemas.microsoft.com/office/powerpoint/2010/main" val="1570278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F4B25C9-55AE-4279-B533-52F944303A25}" type="datetime1">
              <a:rPr lang="en-US" smtClean="0"/>
              <a:t>9/14/2015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E87B86B5-851B-4346-A7DA-D981274D6738}" type="slidenum">
              <a:rPr lang="en-US" smtClean="0"/>
              <a:t>‹#›</a:t>
            </a:fld>
            <a:endParaRPr lang="en-US" dirty="0"/>
          </a:p>
        </p:txBody>
      </p:sp>
    </p:spTree>
    <p:extLst>
      <p:ext uri="{BB962C8B-B14F-4D97-AF65-F5344CB8AC3E}">
        <p14:creationId xmlns:p14="http://schemas.microsoft.com/office/powerpoint/2010/main" val="24984846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B0CAD6B-7B06-4F67-8B39-02BD9C456234}" type="datetime1">
              <a:rPr lang="en-US" smtClean="0"/>
              <a:t>9/14/2015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87B86B5-851B-4346-A7DA-D981274D6738}" type="slidenum">
              <a:rPr lang="en-US" smtClean="0"/>
              <a:t>‹#›</a:t>
            </a:fld>
            <a:endParaRPr lang="en-US" dirty="0"/>
          </a:p>
        </p:txBody>
      </p:sp>
    </p:spTree>
    <p:extLst>
      <p:ext uri="{BB962C8B-B14F-4D97-AF65-F5344CB8AC3E}">
        <p14:creationId xmlns:p14="http://schemas.microsoft.com/office/powerpoint/2010/main" val="42352845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E59925B-5714-4A81-9A69-7A7F32F6694D}" type="datetime1">
              <a:rPr lang="en-US" smtClean="0"/>
              <a:t>9/14/2015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87B86B5-851B-4346-A7DA-D981274D6738}" type="slidenum">
              <a:rPr lang="en-US" smtClean="0"/>
              <a:t>‹#›</a:t>
            </a:fld>
            <a:endParaRPr lang="en-US" dirty="0"/>
          </a:p>
        </p:txBody>
      </p:sp>
    </p:spTree>
    <p:extLst>
      <p:ext uri="{BB962C8B-B14F-4D97-AF65-F5344CB8AC3E}">
        <p14:creationId xmlns:p14="http://schemas.microsoft.com/office/powerpoint/2010/main" val="29474539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3F88733-19B4-4B73-938B-3F199704934E}" type="datetime1">
              <a:rPr lang="en-US" smtClean="0"/>
              <a:t>9/14/2015</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87B86B5-851B-4346-A7DA-D981274D6738}" type="slidenum">
              <a:rPr lang="en-US" smtClean="0"/>
              <a:t>‹#›</a:t>
            </a:fld>
            <a:endParaRPr lang="en-US" dirty="0"/>
          </a:p>
        </p:txBody>
      </p:sp>
    </p:spTree>
    <p:extLst>
      <p:ext uri="{BB962C8B-B14F-4D97-AF65-F5344CB8AC3E}">
        <p14:creationId xmlns:p14="http://schemas.microsoft.com/office/powerpoint/2010/main" val="108672798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www.regulations.gov/" TargetMode="External"/><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1752601"/>
            <a:ext cx="7543800" cy="3352800"/>
          </a:xfrm>
        </p:spPr>
        <p:txBody>
          <a:bodyPr>
            <a:normAutofit/>
          </a:bodyPr>
          <a:lstStyle/>
          <a:p>
            <a:r>
              <a:rPr lang="en-US" sz="3600" dirty="0" smtClean="0"/>
              <a:t>Update on </a:t>
            </a:r>
            <a:br>
              <a:rPr lang="en-US" sz="3600" dirty="0" smtClean="0"/>
            </a:br>
            <a:r>
              <a:rPr lang="en-US" sz="3600" dirty="0" smtClean="0"/>
              <a:t>NRC Low-Level Waste (LLW)</a:t>
            </a:r>
            <a:br>
              <a:rPr lang="en-US" sz="3600" dirty="0" smtClean="0"/>
            </a:br>
            <a:r>
              <a:rPr lang="en-US" sz="3600" dirty="0" smtClean="0"/>
              <a:t>Program Activities</a:t>
            </a:r>
            <a:endParaRPr lang="en-US" sz="3600" dirty="0"/>
          </a:p>
        </p:txBody>
      </p:sp>
      <p:sp>
        <p:nvSpPr>
          <p:cNvPr id="3" name="TextBox 2"/>
          <p:cNvSpPr txBox="1"/>
          <p:nvPr/>
        </p:nvSpPr>
        <p:spPr>
          <a:xfrm>
            <a:off x="646770" y="6321554"/>
            <a:ext cx="7963830" cy="307777"/>
          </a:xfrm>
          <a:prstGeom prst="rect">
            <a:avLst/>
          </a:prstGeom>
          <a:noFill/>
        </p:spPr>
        <p:txBody>
          <a:bodyPr wrap="square" rtlCol="0">
            <a:spAutoFit/>
          </a:bodyPr>
          <a:lstStyle/>
          <a:p>
            <a:r>
              <a:rPr lang="en-US" sz="1400" dirty="0" smtClean="0"/>
              <a:t>Tom Wolf, Governor		                                   		              John Quigley, Secretary</a:t>
            </a:r>
            <a:endParaRPr lang="en-US" sz="1400" dirty="0"/>
          </a:p>
        </p:txBody>
      </p:sp>
      <p:pic>
        <p:nvPicPr>
          <p:cNvPr id="5" name="Picture 4" descr="P:\BRP Director\Allard's pic folder\BRP_new-ppt-banner_svd_11Feb2014.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525" y="0"/>
            <a:ext cx="9153525" cy="12204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537351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Aging banne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600" y="177130"/>
            <a:ext cx="8720138" cy="11944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228600" y="177130"/>
            <a:ext cx="8686800" cy="889669"/>
          </a:xfrm>
        </p:spPr>
        <p:txBody>
          <a:bodyPr/>
          <a:lstStyle/>
          <a:p>
            <a:r>
              <a:rPr lang="en-US" sz="3200" b="1" dirty="0">
                <a:solidFill>
                  <a:schemeClr val="bg1"/>
                </a:solidFill>
              </a:rPr>
              <a:t>Low-Level Waste Disposal Proposed </a:t>
            </a:r>
            <a:r>
              <a:rPr lang="en-US" sz="3200" b="1" dirty="0" smtClean="0">
                <a:solidFill>
                  <a:schemeClr val="bg1"/>
                </a:solidFill>
              </a:rPr>
              <a:t/>
            </a:r>
            <a:br>
              <a:rPr lang="en-US" sz="3200" b="1" dirty="0" smtClean="0">
                <a:solidFill>
                  <a:schemeClr val="bg1"/>
                </a:solidFill>
              </a:rPr>
            </a:br>
            <a:r>
              <a:rPr lang="en-US" sz="3200" b="1" dirty="0" smtClean="0">
                <a:solidFill>
                  <a:schemeClr val="bg1"/>
                </a:solidFill>
              </a:rPr>
              <a:t>Rule-10 </a:t>
            </a:r>
            <a:r>
              <a:rPr lang="en-US" sz="3200" b="1" dirty="0">
                <a:solidFill>
                  <a:schemeClr val="bg1"/>
                </a:solidFill>
              </a:rPr>
              <a:t>CFR Part 61</a:t>
            </a:r>
            <a:endParaRPr lang="en-US" sz="3200" dirty="0">
              <a:solidFill>
                <a:schemeClr val="bg1"/>
              </a:solidFill>
            </a:endParaRPr>
          </a:p>
        </p:txBody>
      </p:sp>
      <p:sp>
        <p:nvSpPr>
          <p:cNvPr id="3" name="Content Placeholder 2"/>
          <p:cNvSpPr>
            <a:spLocks noGrp="1"/>
          </p:cNvSpPr>
          <p:nvPr>
            <p:ph idx="1"/>
          </p:nvPr>
        </p:nvSpPr>
        <p:spPr>
          <a:xfrm>
            <a:off x="990600" y="1828801"/>
            <a:ext cx="7315200" cy="4343400"/>
          </a:xfrm>
        </p:spPr>
        <p:txBody>
          <a:bodyPr>
            <a:normAutofit lnSpcReduction="10000"/>
          </a:bodyPr>
          <a:lstStyle/>
          <a:p>
            <a:pPr lvl="0">
              <a:lnSpc>
                <a:spcPct val="110000"/>
              </a:lnSpc>
              <a:spcBef>
                <a:spcPts val="0"/>
              </a:spcBef>
              <a:spcAft>
                <a:spcPts val="600"/>
              </a:spcAft>
            </a:pPr>
            <a:r>
              <a:rPr lang="en-US" sz="2200" dirty="0"/>
              <a:t>Commission issued SRM in SECY-13-0075 on February 12, 2014 </a:t>
            </a:r>
          </a:p>
          <a:p>
            <a:pPr lvl="0">
              <a:lnSpc>
                <a:spcPct val="110000"/>
              </a:lnSpc>
              <a:spcBef>
                <a:spcPts val="0"/>
              </a:spcBef>
            </a:pPr>
            <a:r>
              <a:rPr lang="en-US" sz="2200" dirty="0"/>
              <a:t>Approved publication of proposed rule and draft guidance for public comment subject to several changes involving:</a:t>
            </a:r>
          </a:p>
          <a:p>
            <a:pPr marL="0" indent="0">
              <a:buNone/>
            </a:pPr>
            <a:endParaRPr lang="en-US" sz="1000" dirty="0"/>
          </a:p>
          <a:p>
            <a:pPr marL="1087438" lvl="0">
              <a:buFont typeface="Calibri" panose="020F0502020204030204" pitchFamily="34" charset="0"/>
              <a:buChar char="–"/>
            </a:pPr>
            <a:r>
              <a:rPr lang="en-US" sz="2200" smtClean="0"/>
              <a:t>Period </a:t>
            </a:r>
            <a:r>
              <a:rPr lang="en-US" sz="2200" dirty="0"/>
              <a:t>of Performance</a:t>
            </a:r>
          </a:p>
          <a:p>
            <a:pPr marL="1087438" lvl="0">
              <a:buFont typeface="Calibri" panose="020F0502020204030204" pitchFamily="34" charset="0"/>
              <a:buChar char="–"/>
            </a:pPr>
            <a:r>
              <a:rPr lang="en-US" sz="2200" smtClean="0"/>
              <a:t>Intruder </a:t>
            </a:r>
            <a:r>
              <a:rPr lang="en-US" sz="2200" dirty="0"/>
              <a:t>Assessment</a:t>
            </a:r>
          </a:p>
          <a:p>
            <a:pPr marL="1087438" lvl="0">
              <a:buFont typeface="Calibri" panose="020F0502020204030204" pitchFamily="34" charset="0"/>
              <a:buChar char="–"/>
            </a:pPr>
            <a:r>
              <a:rPr lang="en-US" sz="2200" dirty="0"/>
              <a:t>Agreement State Compatibility</a:t>
            </a:r>
          </a:p>
          <a:p>
            <a:pPr marL="1087438" lvl="0">
              <a:buFont typeface="Calibri" panose="020F0502020204030204" pitchFamily="34" charset="0"/>
              <a:buChar char="–"/>
            </a:pPr>
            <a:r>
              <a:rPr lang="en-US" sz="2200" dirty="0" smtClean="0"/>
              <a:t>Defense-in-Depth</a:t>
            </a:r>
            <a:endParaRPr lang="en-US" sz="2200" dirty="0"/>
          </a:p>
          <a:p>
            <a:pPr marL="1087438" lvl="0">
              <a:buFont typeface="Calibri" panose="020F0502020204030204" pitchFamily="34" charset="0"/>
              <a:buChar char="–"/>
            </a:pPr>
            <a:r>
              <a:rPr lang="en-US" sz="2200" dirty="0" smtClean="0"/>
              <a:t>Outreach</a:t>
            </a:r>
            <a:endParaRPr lang="en-US" sz="2200" dirty="0"/>
          </a:p>
          <a:p>
            <a:pPr marL="0" indent="0">
              <a:buNone/>
            </a:pPr>
            <a:endParaRPr lang="en-US" sz="2200" dirty="0"/>
          </a:p>
          <a:p>
            <a:pPr marL="0" lvl="1" indent="0">
              <a:buNone/>
            </a:pPr>
            <a:r>
              <a:rPr lang="en-US" sz="2200" dirty="0"/>
              <a:t> </a:t>
            </a:r>
            <a:r>
              <a:rPr lang="en-US" sz="2200" dirty="0" smtClean="0"/>
              <a:t>     SRM – Staff Requirements Memorandum</a:t>
            </a:r>
          </a:p>
          <a:p>
            <a:pPr marL="457200" lvl="1" indent="0">
              <a:buNone/>
            </a:pPr>
            <a:endParaRPr lang="en-US" sz="2200" dirty="0" smtClean="0"/>
          </a:p>
          <a:p>
            <a:pPr marL="0" indent="0">
              <a:buNone/>
            </a:pPr>
            <a:endParaRPr lang="en-US" sz="2200" dirty="0"/>
          </a:p>
        </p:txBody>
      </p:sp>
    </p:spTree>
    <p:extLst>
      <p:ext uri="{BB962C8B-B14F-4D97-AF65-F5344CB8AC3E}">
        <p14:creationId xmlns:p14="http://schemas.microsoft.com/office/powerpoint/2010/main" val="6371404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Aging banne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600" y="177130"/>
            <a:ext cx="8720138" cy="11944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itle 1"/>
          <p:cNvSpPr>
            <a:spLocks noGrp="1"/>
          </p:cNvSpPr>
          <p:nvPr>
            <p:ph type="ctrTitle"/>
          </p:nvPr>
        </p:nvSpPr>
        <p:spPr>
          <a:xfrm>
            <a:off x="91888" y="89646"/>
            <a:ext cx="8915400" cy="1053353"/>
          </a:xfrm>
        </p:spPr>
        <p:txBody>
          <a:bodyPr>
            <a:noAutofit/>
          </a:bodyPr>
          <a:lstStyle/>
          <a:p>
            <a:r>
              <a:rPr lang="en-US" sz="3200" b="1" dirty="0" smtClean="0">
                <a:solidFill>
                  <a:schemeClr val="bg1"/>
                </a:solidFill>
              </a:rPr>
              <a:t>  Proposed </a:t>
            </a:r>
            <a:r>
              <a:rPr lang="en-US" sz="3200" b="1" dirty="0">
                <a:solidFill>
                  <a:schemeClr val="bg1"/>
                </a:solidFill>
              </a:rPr>
              <a:t>Schedule for </a:t>
            </a:r>
            <a:r>
              <a:rPr lang="en-US" sz="3200" b="1" dirty="0" smtClean="0">
                <a:solidFill>
                  <a:schemeClr val="bg1"/>
                </a:solidFill>
              </a:rPr>
              <a:t/>
            </a:r>
            <a:br>
              <a:rPr lang="en-US" sz="3200" b="1" dirty="0" smtClean="0">
                <a:solidFill>
                  <a:schemeClr val="bg1"/>
                </a:solidFill>
              </a:rPr>
            </a:br>
            <a:r>
              <a:rPr lang="en-US" sz="3200" b="1" dirty="0" smtClean="0">
                <a:solidFill>
                  <a:schemeClr val="bg1"/>
                </a:solidFill>
              </a:rPr>
              <a:t>10 </a:t>
            </a:r>
            <a:r>
              <a:rPr lang="en-US" sz="3200" b="1" dirty="0">
                <a:solidFill>
                  <a:schemeClr val="bg1"/>
                </a:solidFill>
              </a:rPr>
              <a:t>CFR Part 61 Rulemaking</a:t>
            </a:r>
            <a:endParaRPr lang="en-US" sz="3600" dirty="0">
              <a:solidFill>
                <a:schemeClr val="bg1"/>
              </a:solidFill>
            </a:endParaRPr>
          </a:p>
        </p:txBody>
      </p:sp>
      <p:sp>
        <p:nvSpPr>
          <p:cNvPr id="2" name="Rectangle 1"/>
          <p:cNvSpPr/>
          <p:nvPr/>
        </p:nvSpPr>
        <p:spPr>
          <a:xfrm>
            <a:off x="495300" y="1600200"/>
            <a:ext cx="8077200" cy="4832092"/>
          </a:xfrm>
          <a:prstGeom prst="rect">
            <a:avLst/>
          </a:prstGeom>
        </p:spPr>
        <p:txBody>
          <a:bodyPr wrap="square">
            <a:spAutoFit/>
          </a:bodyPr>
          <a:lstStyle/>
          <a:p>
            <a:pPr marL="457200" lvl="0" indent="-390525">
              <a:buFont typeface="Arial" panose="020B0604020202020204" pitchFamily="34" charset="0"/>
              <a:buChar char="•"/>
            </a:pPr>
            <a:r>
              <a:rPr lang="en-US" sz="2200" dirty="0"/>
              <a:t>Proposed Rule published in Federal Register – March 26, 2015</a:t>
            </a:r>
          </a:p>
          <a:p>
            <a:pPr marL="457200" indent="-390525"/>
            <a:r>
              <a:rPr lang="en-US" sz="2200" dirty="0"/>
              <a:t> </a:t>
            </a:r>
          </a:p>
          <a:p>
            <a:pPr marL="457200" lvl="0" indent="-390525">
              <a:buFont typeface="Arial" panose="020B0604020202020204" pitchFamily="34" charset="0"/>
              <a:buChar char="•"/>
            </a:pPr>
            <a:r>
              <a:rPr lang="en-US" sz="2200" dirty="0"/>
              <a:t>Comment Period Ended – </a:t>
            </a:r>
            <a:r>
              <a:rPr lang="en-US" sz="2200" dirty="0" smtClean="0"/>
              <a:t>September 21, </a:t>
            </a:r>
            <a:r>
              <a:rPr lang="en-US" sz="2200" dirty="0"/>
              <a:t>2015</a:t>
            </a:r>
          </a:p>
          <a:p>
            <a:pPr marL="457200" indent="-390525"/>
            <a:r>
              <a:rPr lang="en-US" sz="2200" dirty="0"/>
              <a:t> </a:t>
            </a:r>
          </a:p>
          <a:p>
            <a:pPr marL="457200" lvl="0" indent="-390525">
              <a:buFont typeface="Arial" panose="020B0604020202020204" pitchFamily="34" charset="0"/>
              <a:buChar char="•"/>
            </a:pPr>
            <a:r>
              <a:rPr lang="en-US" sz="2200" dirty="0"/>
              <a:t>Expected Publication Date of Final Rule – July 2016</a:t>
            </a:r>
          </a:p>
          <a:p>
            <a:pPr marL="457200" indent="-390525"/>
            <a:r>
              <a:rPr lang="en-US" sz="2200" dirty="0"/>
              <a:t> </a:t>
            </a:r>
          </a:p>
          <a:p>
            <a:pPr marL="457200" lvl="0" indent="-390525">
              <a:buFont typeface="Arial" panose="020B0604020202020204" pitchFamily="34" charset="0"/>
              <a:buChar char="•"/>
            </a:pPr>
            <a:r>
              <a:rPr lang="en-US" sz="2200" dirty="0"/>
              <a:t>Final Rule Effective Date – July 2017</a:t>
            </a:r>
          </a:p>
          <a:p>
            <a:pPr marL="457200" indent="-390525"/>
            <a:r>
              <a:rPr lang="en-US" sz="2200" dirty="0"/>
              <a:t> </a:t>
            </a:r>
          </a:p>
          <a:p>
            <a:pPr marL="457200" lvl="0" indent="-390525">
              <a:buFont typeface="Arial" panose="020B0604020202020204" pitchFamily="34" charset="0"/>
              <a:buChar char="•"/>
            </a:pPr>
            <a:r>
              <a:rPr lang="en-US" sz="2200" dirty="0"/>
              <a:t>Compatible Regulations by Agreement States – July 2020</a:t>
            </a:r>
          </a:p>
          <a:p>
            <a:r>
              <a:rPr lang="en-US" sz="2200" b="1" dirty="0"/>
              <a:t> </a:t>
            </a:r>
            <a:endParaRPr lang="en-US" sz="2200" dirty="0"/>
          </a:p>
          <a:p>
            <a:r>
              <a:rPr lang="en-US" sz="2200" b="1" dirty="0"/>
              <a:t>Note: </a:t>
            </a:r>
            <a:r>
              <a:rPr lang="en-US" sz="2200" b="1" dirty="0" smtClean="0"/>
              <a:t> </a:t>
            </a:r>
            <a:r>
              <a:rPr lang="en-US" sz="2200" dirty="0" smtClean="0"/>
              <a:t>If </a:t>
            </a:r>
            <a:r>
              <a:rPr lang="en-US" sz="2200" dirty="0"/>
              <a:t>there are no plans for the development of a LLRW disposal facility, Agreement States would NOT be required to meet the criteria for a compatible LLRW disposal program.</a:t>
            </a:r>
          </a:p>
          <a:p>
            <a:r>
              <a:rPr lang="en-US" sz="2200" dirty="0"/>
              <a:t> </a:t>
            </a:r>
          </a:p>
        </p:txBody>
      </p:sp>
    </p:spTree>
    <p:extLst>
      <p:ext uri="{BB962C8B-B14F-4D97-AF65-F5344CB8AC3E}">
        <p14:creationId xmlns:p14="http://schemas.microsoft.com/office/powerpoint/2010/main" val="38088034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57200" y="1676400"/>
            <a:ext cx="8153400" cy="4343400"/>
          </a:xfrm>
        </p:spPr>
        <p:txBody>
          <a:bodyPr>
            <a:normAutofit/>
          </a:bodyPr>
          <a:lstStyle/>
          <a:p>
            <a:pPr marL="342900" indent="-342900" algn="l">
              <a:buFont typeface="Arial" panose="020B0604020202020204" pitchFamily="34" charset="0"/>
              <a:buChar char="•"/>
            </a:pPr>
            <a:r>
              <a:rPr lang="en-US" sz="2200" dirty="0" smtClean="0">
                <a:solidFill>
                  <a:schemeClr val="tx1"/>
                </a:solidFill>
              </a:rPr>
              <a:t>Brad Broussard – Radioactive Materials Division, Texas Commission on Environmental Quality (sited state)</a:t>
            </a:r>
          </a:p>
          <a:p>
            <a:pPr marL="342900" indent="-342900" algn="l">
              <a:buFont typeface="Arial" panose="020B0604020202020204" pitchFamily="34" charset="0"/>
              <a:buChar char="•"/>
            </a:pPr>
            <a:r>
              <a:rPr lang="en-US" sz="2200" dirty="0" smtClean="0">
                <a:solidFill>
                  <a:schemeClr val="tx1"/>
                </a:solidFill>
              </a:rPr>
              <a:t>Earl Fordham – Washington State Department of Health (sited state)</a:t>
            </a:r>
          </a:p>
          <a:p>
            <a:pPr marL="342900" indent="-342900" algn="l">
              <a:buFont typeface="Arial" panose="020B0604020202020204" pitchFamily="34" charset="0"/>
              <a:buChar char="•"/>
            </a:pPr>
            <a:r>
              <a:rPr lang="en-US" sz="2200" dirty="0" smtClean="0">
                <a:solidFill>
                  <a:schemeClr val="tx1"/>
                </a:solidFill>
              </a:rPr>
              <a:t>Rich Janati – Pennsylvania Department of Environmental Protection (</a:t>
            </a:r>
            <a:r>
              <a:rPr lang="en-US" sz="2200" b="1" dirty="0" smtClean="0">
                <a:solidFill>
                  <a:schemeClr val="tx1"/>
                </a:solidFill>
              </a:rPr>
              <a:t>non-sited state</a:t>
            </a:r>
            <a:r>
              <a:rPr lang="en-US" sz="2200" dirty="0" smtClean="0">
                <a:solidFill>
                  <a:schemeClr val="tx1"/>
                </a:solidFill>
              </a:rPr>
              <a:t>)</a:t>
            </a:r>
          </a:p>
          <a:p>
            <a:pPr marL="342900" indent="-342900" algn="l">
              <a:buFont typeface="Arial" panose="020B0604020202020204" pitchFamily="34" charset="0"/>
              <a:buChar char="•"/>
            </a:pPr>
            <a:r>
              <a:rPr lang="en-US" sz="2200" dirty="0" smtClean="0">
                <a:solidFill>
                  <a:schemeClr val="tx1"/>
                </a:solidFill>
              </a:rPr>
              <a:t>Susan Jenkins – South Carolina Department of Health and Environmental Control (sited state)</a:t>
            </a:r>
          </a:p>
          <a:p>
            <a:pPr marL="342900" indent="-342900" algn="l">
              <a:buFont typeface="Arial" panose="020B0604020202020204" pitchFamily="34" charset="0"/>
              <a:buChar char="•"/>
            </a:pPr>
            <a:r>
              <a:rPr lang="en-US" sz="2200" dirty="0" smtClean="0">
                <a:solidFill>
                  <a:schemeClr val="tx1"/>
                </a:solidFill>
              </a:rPr>
              <a:t>Rusty Lundberg – Division of Radiation Control, Utah Department of Environmental Quality (sited state)</a:t>
            </a:r>
            <a:endParaRPr lang="en-US" sz="2200" dirty="0">
              <a:solidFill>
                <a:schemeClr val="tx1"/>
              </a:solidFill>
            </a:endParaRPr>
          </a:p>
        </p:txBody>
      </p:sp>
      <p:pic>
        <p:nvPicPr>
          <p:cNvPr id="4" name="Picture 3" descr="Aging banne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600" y="177130"/>
            <a:ext cx="8720138" cy="11944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4"/>
          <p:cNvSpPr/>
          <p:nvPr/>
        </p:nvSpPr>
        <p:spPr>
          <a:xfrm>
            <a:off x="457200" y="304800"/>
            <a:ext cx="8262938" cy="60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t> LLW Forum 10 CFR Part 61 </a:t>
            </a:r>
          </a:p>
          <a:p>
            <a:pPr algn="ctr"/>
            <a:r>
              <a:rPr lang="en-US" sz="3200" dirty="0" smtClean="0"/>
              <a:t>Working Group Members</a:t>
            </a:r>
            <a:endParaRPr lang="en-US" sz="3200" dirty="0"/>
          </a:p>
        </p:txBody>
      </p:sp>
    </p:spTree>
    <p:extLst>
      <p:ext uri="{BB962C8B-B14F-4D97-AF65-F5344CB8AC3E}">
        <p14:creationId xmlns:p14="http://schemas.microsoft.com/office/powerpoint/2010/main" val="3869778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ging banne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28600" y="177130"/>
            <a:ext cx="8720138" cy="12706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324365" y="304800"/>
            <a:ext cx="8419070" cy="1066800"/>
          </a:xfrm>
        </p:spPr>
        <p:txBody>
          <a:bodyPr>
            <a:noAutofit/>
          </a:bodyPr>
          <a:lstStyle/>
          <a:p>
            <a:r>
              <a:rPr lang="en-US" sz="3200" dirty="0" smtClean="0">
                <a:solidFill>
                  <a:schemeClr val="bg1"/>
                </a:solidFill>
              </a:rPr>
              <a:t/>
            </a:r>
            <a:br>
              <a:rPr lang="en-US" sz="3200" dirty="0" smtClean="0">
                <a:solidFill>
                  <a:schemeClr val="bg1"/>
                </a:solidFill>
              </a:rPr>
            </a:br>
            <a:r>
              <a:rPr lang="en-US" sz="3200" b="1" dirty="0">
                <a:solidFill>
                  <a:schemeClr val="bg1"/>
                </a:solidFill>
              </a:rPr>
              <a:t>Revised Branch Technical Position (BTP) on Concentration Averaging</a:t>
            </a:r>
            <a:r>
              <a:rPr lang="en-US" sz="3200" dirty="0"/>
              <a:t/>
            </a:r>
            <a:br>
              <a:rPr lang="en-US" sz="3200" dirty="0"/>
            </a:br>
            <a:r>
              <a:rPr lang="en-US" sz="2800" dirty="0">
                <a:solidFill>
                  <a:schemeClr val="bg1"/>
                </a:solidFill>
              </a:rPr>
              <a:t/>
            </a:r>
            <a:br>
              <a:rPr lang="en-US" sz="2800" dirty="0">
                <a:solidFill>
                  <a:schemeClr val="bg1"/>
                </a:solidFill>
              </a:rPr>
            </a:br>
            <a:endParaRPr lang="en-US" sz="2800" dirty="0">
              <a:solidFill>
                <a:schemeClr val="bg1"/>
              </a:solidFill>
            </a:endParaRPr>
          </a:p>
        </p:txBody>
      </p:sp>
      <p:sp>
        <p:nvSpPr>
          <p:cNvPr id="3" name="Content Placeholder 2"/>
          <p:cNvSpPr>
            <a:spLocks noGrp="1"/>
          </p:cNvSpPr>
          <p:nvPr>
            <p:ph idx="1"/>
          </p:nvPr>
        </p:nvSpPr>
        <p:spPr>
          <a:xfrm>
            <a:off x="473868" y="1676400"/>
            <a:ext cx="8474870" cy="4525963"/>
          </a:xfrm>
        </p:spPr>
        <p:txBody>
          <a:bodyPr>
            <a:noAutofit/>
          </a:bodyPr>
          <a:lstStyle/>
          <a:p>
            <a:pPr lvl="0">
              <a:spcBef>
                <a:spcPts val="0"/>
              </a:spcBef>
              <a:spcAft>
                <a:spcPts val="600"/>
              </a:spcAft>
            </a:pPr>
            <a:r>
              <a:rPr lang="en-US" sz="2200" dirty="0"/>
              <a:t>BTP provides guidance in complying with 10 CFR Part 61.55 (a)(8), “Determination of Concentrations in Waste”, as it applies to classification of waste for </a:t>
            </a:r>
            <a:r>
              <a:rPr lang="en-US" sz="2200" dirty="0" smtClean="0"/>
              <a:t>disposal</a:t>
            </a:r>
            <a:endParaRPr lang="en-US" sz="2200" dirty="0"/>
          </a:p>
          <a:p>
            <a:pPr lvl="0">
              <a:spcBef>
                <a:spcPts val="0"/>
              </a:spcBef>
              <a:spcAft>
                <a:spcPts val="600"/>
              </a:spcAft>
            </a:pPr>
            <a:r>
              <a:rPr lang="en-US" sz="2200" dirty="0"/>
              <a:t>Final revised BTP was issued on February 25, </a:t>
            </a:r>
            <a:r>
              <a:rPr lang="en-US" sz="2200" dirty="0" smtClean="0"/>
              <a:t>2015 </a:t>
            </a:r>
          </a:p>
          <a:p>
            <a:pPr lvl="0">
              <a:spcBef>
                <a:spcPts val="0"/>
              </a:spcBef>
              <a:spcAft>
                <a:spcPts val="600"/>
              </a:spcAft>
            </a:pPr>
            <a:r>
              <a:rPr lang="en-US" sz="2200" dirty="0" smtClean="0"/>
              <a:t>Key </a:t>
            </a:r>
            <a:r>
              <a:rPr lang="en-US" sz="2200" dirty="0"/>
              <a:t>revisions involve improved readability, more realistic exposure scenario for sealed sources, blending of waste, and alternative </a:t>
            </a:r>
            <a:r>
              <a:rPr lang="en-US" sz="2200" dirty="0" smtClean="0"/>
              <a:t>approaches</a:t>
            </a:r>
            <a:endParaRPr lang="en-US" sz="2200" dirty="0"/>
          </a:p>
          <a:p>
            <a:pPr lvl="0">
              <a:spcBef>
                <a:spcPts val="0"/>
              </a:spcBef>
              <a:spcAft>
                <a:spcPts val="600"/>
              </a:spcAft>
            </a:pPr>
            <a:r>
              <a:rPr lang="en-US" sz="2200" dirty="0"/>
              <a:t>Revised BTP has the potential to allow disposal of more LLRW, while maintaining public health and safety. </a:t>
            </a:r>
          </a:p>
          <a:p>
            <a:pPr marL="0" indent="0" defTabSz="114300">
              <a:buNone/>
              <a:tabLst>
                <a:tab pos="57150" algn="l"/>
              </a:tabLst>
            </a:pPr>
            <a:r>
              <a:rPr lang="en-US" sz="2200" b="1" dirty="0" smtClean="0"/>
              <a:t>Note</a:t>
            </a:r>
            <a:r>
              <a:rPr lang="en-US" sz="2200" b="1" dirty="0"/>
              <a:t>:</a:t>
            </a:r>
            <a:r>
              <a:rPr lang="en-US" sz="2200" dirty="0"/>
              <a:t> Disposal continues to be the preferred method for </a:t>
            </a:r>
            <a:r>
              <a:rPr lang="en-US" sz="2200" dirty="0" smtClean="0"/>
              <a:t>management            	of </a:t>
            </a:r>
            <a:r>
              <a:rPr lang="en-US" sz="2200" dirty="0"/>
              <a:t>LLRW </a:t>
            </a:r>
          </a:p>
          <a:p>
            <a:endParaRPr lang="en-US" sz="2200" dirty="0"/>
          </a:p>
        </p:txBody>
      </p:sp>
    </p:spTree>
    <p:extLst>
      <p:ext uri="{BB962C8B-B14F-4D97-AF65-F5344CB8AC3E}">
        <p14:creationId xmlns:p14="http://schemas.microsoft.com/office/powerpoint/2010/main" val="37709128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Aging banne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600" y="177130"/>
            <a:ext cx="8720138" cy="10420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876300" y="190500"/>
            <a:ext cx="7239000" cy="838200"/>
          </a:xfrm>
        </p:spPr>
        <p:txBody>
          <a:bodyPr>
            <a:noAutofit/>
          </a:bodyPr>
          <a:lstStyle/>
          <a:p>
            <a:r>
              <a:rPr lang="en-US" sz="3200" dirty="0"/>
              <a:t/>
            </a:r>
            <a:br>
              <a:rPr lang="en-US" sz="3200" dirty="0"/>
            </a:br>
            <a:endParaRPr lang="en-US" sz="3200" b="1" dirty="0"/>
          </a:p>
        </p:txBody>
      </p:sp>
      <p:sp>
        <p:nvSpPr>
          <p:cNvPr id="3" name="Content Placeholder 2"/>
          <p:cNvSpPr>
            <a:spLocks noGrp="1"/>
          </p:cNvSpPr>
          <p:nvPr>
            <p:ph idx="1"/>
          </p:nvPr>
        </p:nvSpPr>
        <p:spPr>
          <a:xfrm>
            <a:off x="304800" y="1524000"/>
            <a:ext cx="8496300" cy="5410200"/>
          </a:xfrm>
        </p:spPr>
        <p:txBody>
          <a:bodyPr>
            <a:noAutofit/>
          </a:bodyPr>
          <a:lstStyle/>
          <a:p>
            <a:pPr lvl="0">
              <a:spcBef>
                <a:spcPts val="0"/>
              </a:spcBef>
              <a:spcAft>
                <a:spcPts val="1200"/>
              </a:spcAft>
            </a:pPr>
            <a:r>
              <a:rPr lang="en-US" sz="2200" dirty="0"/>
              <a:t>NRC issued RIS 2015-02 on February 18, </a:t>
            </a:r>
            <a:r>
              <a:rPr lang="en-US" sz="2200" dirty="0" smtClean="0"/>
              <a:t>2015</a:t>
            </a:r>
            <a:r>
              <a:rPr lang="en-US" sz="2200" dirty="0"/>
              <a:t> </a:t>
            </a:r>
          </a:p>
          <a:p>
            <a:pPr lvl="0">
              <a:spcBef>
                <a:spcPts val="0"/>
              </a:spcBef>
              <a:spcAft>
                <a:spcPts val="1200"/>
              </a:spcAft>
            </a:pPr>
            <a:r>
              <a:rPr lang="en-US" sz="2200" dirty="0"/>
              <a:t>Informs licensees of the option to use “indirect methods” to determine the activity of H-3, C-14, Tc-99 and I-129; i.e., use of scaling factors and material accountability or computer </a:t>
            </a:r>
            <a:r>
              <a:rPr lang="en-US" sz="2200" dirty="0" smtClean="0"/>
              <a:t>codes</a:t>
            </a:r>
            <a:endParaRPr lang="en-US" sz="2200" dirty="0"/>
          </a:p>
          <a:p>
            <a:pPr lvl="0">
              <a:spcBef>
                <a:spcPts val="0"/>
              </a:spcBef>
              <a:spcAft>
                <a:spcPts val="1200"/>
              </a:spcAft>
            </a:pPr>
            <a:r>
              <a:rPr lang="en-US" sz="2200" dirty="0"/>
              <a:t>Cautions that overestimation of disposal site inventory could lead to premature loss of disposal capacity, while under-estimation of inventory could lead to public health and safety </a:t>
            </a:r>
            <a:r>
              <a:rPr lang="en-US" sz="2200" dirty="0" smtClean="0"/>
              <a:t>concerns</a:t>
            </a:r>
            <a:endParaRPr lang="en-US" sz="2200" dirty="0"/>
          </a:p>
          <a:p>
            <a:pPr lvl="0">
              <a:spcBef>
                <a:spcPts val="0"/>
              </a:spcBef>
              <a:spcAft>
                <a:spcPts val="1200"/>
              </a:spcAft>
            </a:pPr>
            <a:r>
              <a:rPr lang="en-US" sz="2200" dirty="0"/>
              <a:t>Allows current method of reporting LLD-based activity values on the uniform </a:t>
            </a:r>
            <a:r>
              <a:rPr lang="en-US" sz="2200" dirty="0" smtClean="0"/>
              <a:t>manifest</a:t>
            </a:r>
            <a:endParaRPr lang="en-US" sz="2200" dirty="0"/>
          </a:p>
          <a:p>
            <a:pPr lvl="0">
              <a:spcBef>
                <a:spcPts val="0"/>
              </a:spcBef>
              <a:spcAft>
                <a:spcPts val="1200"/>
              </a:spcAft>
            </a:pPr>
            <a:r>
              <a:rPr lang="en-US" sz="2200" dirty="0"/>
              <a:t>Encourages the use of improved analytical methods to achieve a lower detection </a:t>
            </a:r>
            <a:r>
              <a:rPr lang="en-US" sz="2200" dirty="0" smtClean="0"/>
              <a:t>limit</a:t>
            </a:r>
            <a:endParaRPr lang="en-US" sz="2200" dirty="0"/>
          </a:p>
        </p:txBody>
      </p:sp>
      <p:sp>
        <p:nvSpPr>
          <p:cNvPr id="7" name="Rectangle 6"/>
          <p:cNvSpPr/>
          <p:nvPr/>
        </p:nvSpPr>
        <p:spPr>
          <a:xfrm>
            <a:off x="304800" y="228600"/>
            <a:ext cx="8686800" cy="584775"/>
          </a:xfrm>
          <a:prstGeom prst="rect">
            <a:avLst/>
          </a:prstGeom>
        </p:spPr>
        <p:txBody>
          <a:bodyPr wrap="square">
            <a:spAutoFit/>
          </a:bodyPr>
          <a:lstStyle/>
          <a:p>
            <a:pPr lvl="0" algn="ctr"/>
            <a:r>
              <a:rPr lang="en-US" sz="3200" b="1" dirty="0">
                <a:solidFill>
                  <a:schemeClr val="bg1"/>
                </a:solidFill>
              </a:rPr>
              <a:t>NRC RIS for Reporting of Phantom 4 Isotopes </a:t>
            </a:r>
            <a:endParaRPr lang="en-US" sz="3200" b="1" dirty="0" smtClean="0">
              <a:solidFill>
                <a:schemeClr val="bg1"/>
              </a:solidFill>
            </a:endParaRPr>
          </a:p>
        </p:txBody>
      </p:sp>
    </p:spTree>
    <p:extLst>
      <p:ext uri="{BB962C8B-B14F-4D97-AF65-F5344CB8AC3E}">
        <p14:creationId xmlns:p14="http://schemas.microsoft.com/office/powerpoint/2010/main" val="5821941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Aging banne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600" y="177130"/>
            <a:ext cx="8720138" cy="10420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885825" y="609600"/>
            <a:ext cx="7239000" cy="381000"/>
          </a:xfrm>
        </p:spPr>
        <p:txBody>
          <a:bodyPr>
            <a:noAutofit/>
          </a:bodyPr>
          <a:lstStyle/>
          <a:p>
            <a:r>
              <a:rPr lang="en-US" sz="3200" b="1" dirty="0">
                <a:solidFill>
                  <a:schemeClr val="bg1"/>
                </a:solidFill>
              </a:rPr>
              <a:t>NRC LLW Programmatic Assessment</a:t>
            </a:r>
            <a:r>
              <a:rPr lang="en-US" sz="3200" dirty="0">
                <a:solidFill>
                  <a:schemeClr val="bg1"/>
                </a:solidFill>
              </a:rPr>
              <a:t/>
            </a:r>
            <a:br>
              <a:rPr lang="en-US" sz="3200" dirty="0">
                <a:solidFill>
                  <a:schemeClr val="bg1"/>
                </a:solidFill>
              </a:rPr>
            </a:br>
            <a:endParaRPr lang="en-US" sz="3200" dirty="0">
              <a:solidFill>
                <a:schemeClr val="bg1"/>
              </a:solidFill>
            </a:endParaRPr>
          </a:p>
        </p:txBody>
      </p:sp>
      <p:sp>
        <p:nvSpPr>
          <p:cNvPr id="3" name="Content Placeholder 2"/>
          <p:cNvSpPr>
            <a:spLocks noGrp="1"/>
          </p:cNvSpPr>
          <p:nvPr>
            <p:ph idx="1"/>
          </p:nvPr>
        </p:nvSpPr>
        <p:spPr>
          <a:xfrm>
            <a:off x="304800" y="1371600"/>
            <a:ext cx="8319247" cy="5029200"/>
          </a:xfrm>
        </p:spPr>
        <p:txBody>
          <a:bodyPr>
            <a:noAutofit/>
          </a:bodyPr>
          <a:lstStyle/>
          <a:p>
            <a:pPr lvl="0">
              <a:spcBef>
                <a:spcPts val="0"/>
              </a:spcBef>
              <a:spcAft>
                <a:spcPts val="1200"/>
              </a:spcAft>
            </a:pPr>
            <a:r>
              <a:rPr lang="en-US" sz="2200" dirty="0"/>
              <a:t>Objective of the Updated Assessment: Identify and prioritize tasks that the NRC staff can undertake to ensure safe, reliable, and acceptable regulatory framework for effective LLRW management, while considering future needs and changes that may occur in the nation’s commercial LLRW management </a:t>
            </a:r>
            <a:r>
              <a:rPr lang="en-US" sz="2200" dirty="0" smtClean="0"/>
              <a:t>system</a:t>
            </a:r>
            <a:endParaRPr lang="en-US" sz="2200" dirty="0"/>
          </a:p>
          <a:p>
            <a:pPr lvl="0">
              <a:spcBef>
                <a:spcPts val="0"/>
              </a:spcBef>
              <a:spcAft>
                <a:spcPts val="1200"/>
              </a:spcAft>
            </a:pPr>
            <a:r>
              <a:rPr lang="en-US" sz="2200" dirty="0"/>
              <a:t>NRC published a draft list of prioritized LLRW tasks on March 13, 2015 to receive comments from stakeholders </a:t>
            </a:r>
          </a:p>
          <a:p>
            <a:pPr lvl="0">
              <a:spcBef>
                <a:spcPts val="0"/>
              </a:spcBef>
              <a:spcAft>
                <a:spcPts val="1200"/>
              </a:spcAft>
            </a:pPr>
            <a:r>
              <a:rPr lang="en-US" sz="2200" dirty="0"/>
              <a:t>NRC used the list of 20 previous items from the 2007 strategic assessment as starting </a:t>
            </a:r>
            <a:r>
              <a:rPr lang="en-US" sz="2200" dirty="0" smtClean="0"/>
              <a:t>point</a:t>
            </a:r>
            <a:endParaRPr lang="en-US" sz="2200" dirty="0"/>
          </a:p>
          <a:p>
            <a:pPr lvl="0"/>
            <a:r>
              <a:rPr lang="en-US" sz="2200" dirty="0"/>
              <a:t>The updated list contains 7 high priority tasks, 4 medium priority tasks and 3 low priority tasks </a:t>
            </a:r>
            <a:endParaRPr lang="en-US" sz="2200" dirty="0" smtClean="0"/>
          </a:p>
          <a:p>
            <a:pPr marL="0" lvl="0" indent="0">
              <a:buNone/>
            </a:pPr>
            <a:r>
              <a:rPr lang="en-US" sz="2200" dirty="0" smtClean="0">
                <a:hlinkClick r:id="rId3"/>
              </a:rPr>
              <a:t>http://www.regulations.gov</a:t>
            </a:r>
            <a:r>
              <a:rPr lang="en-US" sz="2200" dirty="0" smtClean="0"/>
              <a:t>  Search Docket ID:  </a:t>
            </a:r>
            <a:r>
              <a:rPr lang="en-US" sz="2200" u="sng" dirty="0" smtClean="0"/>
              <a:t>NRC-2014-0080</a:t>
            </a:r>
            <a:r>
              <a:rPr lang="en-US" sz="2200" dirty="0" smtClean="0"/>
              <a:t>			</a:t>
            </a:r>
            <a:endParaRPr lang="en-US" sz="2200" dirty="0"/>
          </a:p>
        </p:txBody>
      </p:sp>
    </p:spTree>
    <p:extLst>
      <p:ext uri="{BB962C8B-B14F-4D97-AF65-F5344CB8AC3E}">
        <p14:creationId xmlns:p14="http://schemas.microsoft.com/office/powerpoint/2010/main" val="75259333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1964</TotalTime>
  <Words>320</Words>
  <Application>Microsoft Office PowerPoint</Application>
  <PresentationFormat>On-screen Show (4:3)</PresentationFormat>
  <Paragraphs>52</Paragraphs>
  <Slides>7</Slides>
  <Notes>1</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Update on  NRC Low-Level Waste (LLW) Program Activities</vt:lpstr>
      <vt:lpstr>Low-Level Waste Disposal Proposed  Rule-10 CFR Part 61</vt:lpstr>
      <vt:lpstr>  Proposed Schedule for  10 CFR Part 61 Rulemaking</vt:lpstr>
      <vt:lpstr>PowerPoint Presentation</vt:lpstr>
      <vt:lpstr> Revised Branch Technical Position (BTP) on Concentration Averaging  </vt:lpstr>
      <vt:lpstr> </vt:lpstr>
      <vt:lpstr>NRC LLW Programmatic Assessment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Build</dc:creator>
  <cp:lastModifiedBy>Build</cp:lastModifiedBy>
  <cp:revision>133</cp:revision>
  <cp:lastPrinted>2015-08-28T18:13:58Z</cp:lastPrinted>
  <dcterms:created xsi:type="dcterms:W3CDTF">2014-05-06T18:06:55Z</dcterms:created>
  <dcterms:modified xsi:type="dcterms:W3CDTF">2015-09-14T15:18:19Z</dcterms:modified>
</cp:coreProperties>
</file>