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60" r:id="rId3"/>
    <p:sldId id="261" r:id="rId4"/>
    <p:sldId id="262" r:id="rId5"/>
    <p:sldId id="266" r:id="rId6"/>
    <p:sldId id="267" r:id="rId7"/>
    <p:sldId id="270" r:id="rId8"/>
    <p:sldId id="269" r:id="rId9"/>
    <p:sldId id="273" r:id="rId10"/>
    <p:sldId id="275" r:id="rId11"/>
    <p:sldId id="276" r:id="rId12"/>
    <p:sldId id="27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B3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vertBarState="minimized" horzBarState="maximized">
    <p:restoredLeft sz="15674" autoAdjust="0"/>
    <p:restoredTop sz="94705" autoAdjust="0"/>
  </p:normalViewPr>
  <p:slideViewPr>
    <p:cSldViewPr>
      <p:cViewPr varScale="1">
        <p:scale>
          <a:sx n="85" d="100"/>
          <a:sy n="85" d="100"/>
        </p:scale>
        <p:origin x="-202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3B5B1-2059-4466-BF5A-6D12F14DFEA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A187F8-F52F-4A15-9DC5-6563EB19980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098B-D36F-4A7E-B988-A2212DC8092A}" type="datetime1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2F10-6B7E-4225-A085-CF1639736833}" type="datetime1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87C4-4FDB-4B87-AF89-627F48057841}" type="datetime1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33-0FAE-43B3-BCAC-105D6B8D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0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8371-BAE7-46E8-AC4E-66F7F954E8C6}" type="datetime1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A5F2-3589-4275-8AC0-9F3E18436302}" type="datetime1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2DBD-9C71-47B6-9D37-0541456C0CF1}" type="datetime1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FCA-5B41-46CD-A21C-5D496C23499F}" type="datetime1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4A8C-448C-4BBC-BB9F-F34C4C370C39}" type="datetime1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5C9-55AE-4279-B533-52F944303A25}" type="datetime1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AD6B-7B06-4F67-8B39-02BD9C456234}" type="datetime1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25B-5714-4A81-9A69-7A7F32F6694D}" type="datetime1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8733-19B4-4B73-938B-3F199704934E}" type="datetime1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770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Status of Low-Level Radioactive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Waste (LLRW) Compacts and update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 Commercial LLRW Disposal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Facilities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:\BRP Director\Allard's pic folder\BRP_new-ppt-banner_svd_11Feb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12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4488" y="6324600"/>
            <a:ext cx="853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Tom Wolf, </a:t>
            </a:r>
            <a:r>
              <a:rPr lang="en-US" sz="1400" dirty="0">
                <a:solidFill>
                  <a:schemeClr val="tx1"/>
                </a:solidFill>
              </a:rPr>
              <a:t>Governor                                                                                       </a:t>
            </a:r>
            <a:r>
              <a:rPr lang="en-US" sz="1400" dirty="0" smtClean="0">
                <a:solidFill>
                  <a:schemeClr val="tx1"/>
                </a:solidFill>
              </a:rPr>
              <a:t>John Quigley , Secretary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177130"/>
            <a:ext cx="8991600" cy="96587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en-US" sz="3200" dirty="0" smtClean="0">
                <a:solidFill>
                  <a:schemeClr val="bg1"/>
                </a:solidFill>
                <a:cs typeface="Arial" charset="0"/>
              </a:rPr>
              <a:t>Status of Commercial LLRW Disposal Facilities </a:t>
            </a:r>
            <a:br>
              <a:rPr lang="en-US" altLang="en-US" sz="3200" dirty="0" smtClean="0">
                <a:solidFill>
                  <a:schemeClr val="bg1"/>
                </a:solidFill>
                <a:cs typeface="Arial" charset="0"/>
              </a:rPr>
            </a:b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534400" cy="5257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Barnwell Disposal Facility in South Carolina (Regional Facility)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</a:t>
            </a:r>
            <a:r>
              <a:rPr lang="en-US" sz="2000" dirty="0" smtClean="0">
                <a:latin typeface="+mj-lt"/>
                <a:cs typeface="Arial" charset="0"/>
              </a:rPr>
              <a:t>wastes from the Atlantic Compact (CT, NJ, SC)</a:t>
            </a: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+mj-lt"/>
                <a:cs typeface="Arial" charset="0"/>
              </a:rPr>
              <a:t>Closed to generators outside the Atlantic Compact </a:t>
            </a:r>
            <a:r>
              <a:rPr lang="en-US" sz="2000" dirty="0" smtClean="0">
                <a:latin typeface="+mj-lt"/>
                <a:cs typeface="Arial" charset="0"/>
              </a:rPr>
              <a:t>as </a:t>
            </a:r>
            <a:r>
              <a:rPr lang="en-US" sz="2000" dirty="0">
                <a:latin typeface="+mj-lt"/>
                <a:cs typeface="Arial" charset="0"/>
              </a:rPr>
              <a:t>of </a:t>
            </a:r>
            <a:r>
              <a:rPr lang="en-US" sz="2000" dirty="0" smtClean="0">
                <a:latin typeface="+mj-lt"/>
                <a:cs typeface="Arial" charset="0"/>
              </a:rPr>
              <a:t>July </a:t>
            </a:r>
            <a:r>
              <a:rPr lang="en-US" sz="2000" dirty="0">
                <a:latin typeface="+mj-lt"/>
                <a:cs typeface="Arial" charset="0"/>
              </a:rPr>
              <a:t>1, </a:t>
            </a:r>
            <a:r>
              <a:rPr lang="en-US" sz="2000" dirty="0" smtClean="0">
                <a:latin typeface="+mj-lt"/>
                <a:cs typeface="Arial" charset="0"/>
              </a:rPr>
              <a:t>2008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2038</a:t>
            </a:r>
            <a:endParaRPr lang="en-US" sz="2000" dirty="0">
              <a:latin typeface="+mj-lt"/>
              <a:cs typeface="Arial" charset="0"/>
            </a:endParaRP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Richland </a:t>
            </a:r>
            <a:r>
              <a:rPr lang="en-US" sz="2000" b="1" dirty="0">
                <a:latin typeface="+mj-lt"/>
                <a:cs typeface="Arial" charset="0"/>
              </a:rPr>
              <a:t>Facility in Washington (Regional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Northwest and Rocky Mountain </a:t>
            </a:r>
            <a:r>
              <a:rPr lang="en-US" sz="2000" dirty="0" smtClean="0">
                <a:latin typeface="+mj-lt"/>
                <a:cs typeface="Arial" charset="0"/>
              </a:rPr>
              <a:t>Compacts (11 states in 2 compacts)</a:t>
            </a:r>
            <a:endParaRPr lang="en-US" sz="2000" dirty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+mj-lt"/>
                <a:cs typeface="Arial" charset="0"/>
              </a:rPr>
              <a:t>Accepts radium sources </a:t>
            </a:r>
            <a:r>
              <a:rPr lang="en-US" sz="2000" dirty="0" smtClean="0">
                <a:latin typeface="+mj-lt"/>
                <a:cs typeface="Arial" charset="0"/>
              </a:rPr>
              <a:t>for disposal from other compacts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2056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+mj-lt"/>
                <a:cs typeface="Arial" charset="0"/>
              </a:rPr>
              <a:t>Energy Solutions Facility in Utah (not a 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Accepts </a:t>
            </a:r>
            <a:r>
              <a:rPr lang="en-US" sz="2000" dirty="0">
                <a:latin typeface="+mj-lt"/>
                <a:cs typeface="Arial" charset="0"/>
              </a:rPr>
              <a:t>Class A waste from the entire nation except the Northwest and Rocky Mountain </a:t>
            </a:r>
            <a:r>
              <a:rPr lang="en-US" sz="2000" dirty="0" smtClean="0">
                <a:latin typeface="+mj-lt"/>
                <a:cs typeface="Arial" charset="0"/>
              </a:rPr>
              <a:t>Compacts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Approval for disposal of Class A radioactive sealed sources expected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j-lt"/>
                <a:cs typeface="Arial" charset="0"/>
              </a:rPr>
              <a:t>Current projected closure date is 2050</a:t>
            </a:r>
            <a:endParaRPr lang="en-US" sz="2000" dirty="0">
              <a:latin typeface="+mj-lt"/>
              <a:cs typeface="Arial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>
              <a:latin typeface="+mj-lt"/>
              <a:cs typeface="Arial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pic>
        <p:nvPicPr>
          <p:cNvPr id="7" name="Picture 6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91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2875"/>
            <a:ext cx="8915400" cy="11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47650" y="1427946"/>
            <a:ext cx="86677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4572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3937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en-US" sz="2000" dirty="0" smtClean="0">
                <a:latin typeface="+mn-lt"/>
                <a:cs typeface="Times New Roman" pitchFamily="18" charset="0"/>
              </a:rPr>
              <a:t>WCS Disposal Facility in Texas (Regional Facility)</a:t>
            </a:r>
          </a:p>
          <a:p>
            <a:pPr marL="1143000" indent="-342900" eaLnBrk="1" hangingPunct="1">
              <a:spcAft>
                <a:spcPts val="900"/>
              </a:spcAft>
              <a:buFont typeface="Calibri" panose="020F0502020204030204" pitchFamily="34" charset="0"/>
              <a:buChar char="―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Two facilities:  one license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marL="1539875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Compact facility (initially licensed for 2.3 Mft</a:t>
            </a:r>
            <a:r>
              <a:rPr lang="en-US" altLang="en-US" sz="2000" b="0" dirty="0" smtClean="0">
                <a:cs typeface="Times New Roman" pitchFamily="18" charset="0"/>
              </a:rPr>
              <a:t>³ and 3.9 </a:t>
            </a:r>
            <a:r>
              <a:rPr lang="en-US" altLang="en-US" sz="2000" b="0" dirty="0" err="1" smtClean="0">
                <a:cs typeface="Times New Roman" pitchFamily="18" charset="0"/>
              </a:rPr>
              <a:t>MCi</a:t>
            </a:r>
            <a:r>
              <a:rPr lang="en-US" altLang="en-US" sz="2000" b="0" dirty="0" smtClean="0">
                <a:cs typeface="Times New Roman" pitchFamily="18" charset="0"/>
              </a:rPr>
              <a:t>)</a:t>
            </a:r>
          </a:p>
          <a:p>
            <a:pPr marL="1539875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Federal </a:t>
            </a:r>
            <a:r>
              <a:rPr lang="en-US" altLang="en-US" sz="2000" b="0" dirty="0">
                <a:latin typeface="+mn-lt"/>
                <a:cs typeface="Times New Roman" pitchFamily="18" charset="0"/>
              </a:rPr>
              <a:t>facility </a:t>
            </a:r>
            <a:r>
              <a:rPr lang="en-US" altLang="en-US" sz="2000" b="0" dirty="0" smtClean="0">
                <a:latin typeface="+mn-lt"/>
                <a:cs typeface="Times New Roman" pitchFamily="18" charset="0"/>
              </a:rPr>
              <a:t>for DOE waste (26 Mft</a:t>
            </a:r>
            <a:r>
              <a:rPr lang="en-US" altLang="en-US" sz="2000" b="0" dirty="0">
                <a:cs typeface="Times New Roman" pitchFamily="18" charset="0"/>
              </a:rPr>
              <a:t>³ </a:t>
            </a:r>
            <a:r>
              <a:rPr lang="en-US" altLang="en-US" sz="2000" b="0" dirty="0" smtClean="0">
                <a:latin typeface="+mn-lt"/>
                <a:cs typeface="Times New Roman" pitchFamily="18" charset="0"/>
              </a:rPr>
              <a:t>and </a:t>
            </a:r>
            <a:r>
              <a:rPr lang="en-US" altLang="en-US" sz="2000" b="0" dirty="0">
                <a:latin typeface="+mn-lt"/>
                <a:cs typeface="Times New Roman" pitchFamily="18" charset="0"/>
              </a:rPr>
              <a:t>5.6 </a:t>
            </a:r>
            <a:r>
              <a:rPr lang="en-US" altLang="en-US" sz="2000" b="0" dirty="0" err="1" smtClean="0">
                <a:latin typeface="+mn-lt"/>
                <a:cs typeface="Times New Roman" pitchFamily="18" charset="0"/>
              </a:rPr>
              <a:t>MCi</a:t>
            </a:r>
            <a:r>
              <a:rPr lang="en-US" altLang="en-US" sz="2000" b="0" dirty="0">
                <a:latin typeface="+mn-lt"/>
                <a:cs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Accepts </a:t>
            </a:r>
            <a:r>
              <a:rPr lang="en-US" altLang="en-US" sz="2000" b="0" dirty="0">
                <a:latin typeface="+mn-lt"/>
                <a:cs typeface="Times New Roman" pitchFamily="18" charset="0"/>
              </a:rPr>
              <a:t>commercial LLRW (Class A, B and C) and federal LLRW and mixed waste </a:t>
            </a: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Annual limit on radioactivity of out-of-compact waste is 275,000 Ci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No annual limit on volume of out-of-compact waste 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Volume expansion from 2.3 Mft</a:t>
            </a:r>
            <a:r>
              <a:rPr lang="en-US" altLang="en-US" sz="2000" b="0" dirty="0" smtClean="0">
                <a:cs typeface="Times New Roman" pitchFamily="18" charset="0"/>
              </a:rPr>
              <a:t>³ to 9 Mft³ granted by TCEQ 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Disposal of Depleted Uranium (DU) and Greater-Than-Class C (GTCC) waste is being considered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Current projected closure date is 2045</a:t>
            </a:r>
          </a:p>
          <a:p>
            <a:pPr marL="228600" indent="0" eaLnBrk="1" hangingPunct="1">
              <a:spcAft>
                <a:spcPts val="1000"/>
              </a:spcAft>
            </a:pPr>
            <a:r>
              <a:rPr lang="en-US" altLang="en-US" sz="2000" b="0" dirty="0" smtClean="0">
                <a:latin typeface="+mn-lt"/>
                <a:cs typeface="Times New Roman" pitchFamily="18" charset="0"/>
              </a:rPr>
              <a:t>TCEQ – Texas Commission on Environmental Quality</a:t>
            </a:r>
            <a:endParaRPr lang="en-US" altLang="en-US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7650" y="289537"/>
            <a:ext cx="85725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200" b="0" dirty="0" smtClean="0">
                <a:solidFill>
                  <a:schemeClr val="bg1"/>
                </a:solidFill>
                <a:latin typeface="+mj-lt"/>
              </a:rPr>
              <a:t>Status of Commercial LLRW Disposal Facilities</a:t>
            </a:r>
            <a:endParaRPr lang="en-US" altLang="en-US" sz="3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87515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099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10500" cy="593725"/>
          </a:xfrm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PA NUCLEAR POWER REACTORS LICENSE EXPIRATION DATE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1072"/>
              </p:ext>
            </p:extLst>
          </p:nvPr>
        </p:nvGraphicFramePr>
        <p:xfrm>
          <a:off x="252972" y="1524000"/>
          <a:ext cx="8686801" cy="4572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715000"/>
                <a:gridCol w="1676400"/>
                <a:gridCol w="1295401"/>
              </a:tblGrid>
              <a:tr h="581025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b="1" dirty="0" smtClean="0"/>
                        <a:t>Power Plant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b="1" dirty="0" smtClean="0"/>
                        <a:t>Utility</a:t>
                      </a:r>
                      <a:endParaRPr 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License</a:t>
                      </a:r>
                    </a:p>
                    <a:p>
                      <a:pPr algn="ctr"/>
                      <a:r>
                        <a:rPr lang="en-US" sz="2000" b="1" dirty="0" smtClean="0"/>
                        <a:t>Expiration</a:t>
                      </a:r>
                    </a:p>
                    <a:p>
                      <a:pPr algn="ctr"/>
                      <a:r>
                        <a:rPr lang="en-US" sz="2000" b="1" dirty="0" smtClean="0"/>
                        <a:t>Date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Beaver Valley Power Station, Unit1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First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2036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Beaver Valley Power Station, Unit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First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Limerick Generating Station, Unit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2044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Limerick Generating Station, Unit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2049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Peach Bottom Atomic Power Station, Unit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2033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Peach Bottom Atomic Power Station,</a:t>
                      </a:r>
                      <a:r>
                        <a:rPr lang="en-US" sz="2000" baseline="0" dirty="0" smtClean="0"/>
                        <a:t> Unit 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  2034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Susquehanna Steam Electric Station, Unit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Talen</a:t>
                      </a:r>
                      <a:r>
                        <a:rPr lang="en-US" sz="2000" baseline="0" dirty="0" smtClean="0"/>
                        <a:t> 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2042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Susquehanna</a:t>
                      </a:r>
                      <a:r>
                        <a:rPr lang="en-US" sz="2000" baseline="0" dirty="0" smtClean="0"/>
                        <a:t> Steam Electric Station, Unit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Talen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2044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Three Mile Island Nuclear Generating Station Unit</a:t>
                      </a:r>
                      <a:r>
                        <a:rPr lang="en-US" sz="2000" baseline="0" dirty="0" smtClean="0"/>
                        <a:t>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Exelon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2034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2484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Formerly PPL Susquehanna</a:t>
            </a:r>
            <a:endParaRPr lang="en-US" sz="1600" dirty="0"/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29" y="6140658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764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10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69" y="431465"/>
            <a:ext cx="72390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Federal and State Legislation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057401"/>
            <a:ext cx="6959600" cy="3886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1980 	-	Federal LLRW Policy Act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1985 	-	Federal LLRW Amendment Act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1985	-	Appalachian States LLRW Act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1988	-	Pennsylvania LLRW Act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000" dirty="0" smtClean="0"/>
              <a:t>1990 	- 	Pennsylvania </a:t>
            </a:r>
            <a:r>
              <a:rPr lang="en-US" sz="2000" smtClean="0"/>
              <a:t>LLRW Regional </a:t>
            </a:r>
            <a:r>
              <a:rPr lang="en-US" sz="2000" dirty="0" smtClean="0"/>
              <a:t>Facility Act			</a:t>
            </a:r>
            <a:endParaRPr lang="en-US" sz="2000" dirty="0"/>
          </a:p>
        </p:txBody>
      </p:sp>
      <p:pic>
        <p:nvPicPr>
          <p:cNvPr id="5" name="Picture 4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9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endParaRPr lang="en-US" dirty="0"/>
          </a:p>
          <a:p>
            <a:pPr marL="3257550" lvl="8" indent="0">
              <a:buNone/>
            </a:pPr>
            <a:endParaRPr lang="en-US" dirty="0" smtClean="0"/>
          </a:p>
          <a:p>
            <a:pPr marL="2971800" lvl="8">
              <a:buFont typeface="Wingdings" panose="05000000000000000000" pitchFamily="2" charset="2"/>
              <a:buChar char="Ø"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States Responsible</a:t>
            </a:r>
          </a:p>
          <a:p>
            <a:pPr marL="3486150" lvl="8">
              <a:buNone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 Compacts Encouraged</a:t>
            </a:r>
          </a:p>
          <a:p>
            <a:pPr marL="3486150" lvl="8">
              <a:buFont typeface="Wingdings" panose="05000000000000000000" pitchFamily="2" charset="2"/>
              <a:buChar char="Ø"/>
            </a:pPr>
            <a:endParaRPr lang="en-US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dirty="0" smtClean="0"/>
              <a:t>Exclusion of out-of-Compact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2743200" cy="3505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Federal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Low-Level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Radioactive Waste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Policy Act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100" y="304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Federal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Legislation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9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Pennsylvania Responded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cmlaatsch\Desktop\middleatlantic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582"/>
            <a:ext cx="2774576" cy="27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86050" y="1447800"/>
            <a:ext cx="6477000" cy="4830763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Passed Appalachian States LLRW Compact Act in 1985  and  formed a compact with Maryland, Delaware and West Virginia.</a:t>
            </a:r>
          </a:p>
          <a:p>
            <a:pPr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Is initial host state for facility.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Can legally exclude out-of-compact waste.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Passed Pennsylvania LLRW Disposal Act in 1988.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lnSpc>
                <a:spcPts val="31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Passed PA LLRW Regional Facility Act in 1990.</a:t>
            </a:r>
            <a:endParaRPr lang="en-US" sz="2000" dirty="0"/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10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591050"/>
          </a:xfrm>
        </p:spPr>
        <p:txBody>
          <a:bodyPr>
            <a:normAutofit/>
          </a:bodyPr>
          <a:lstStyle/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Provides for the regional management and disposal of LLRW.</a:t>
            </a:r>
          </a:p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Appalachian States LLRW Compact Act of 1985 established the compact.</a:t>
            </a:r>
          </a:p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Congress consented to the compact in May 1988.</a:t>
            </a:r>
          </a:p>
          <a:p>
            <a:pPr defTabSz="395288">
              <a:lnSpc>
                <a:spcPts val="35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Commission consists of 10 members – PA (4), MD (2), DE (2), WV (2).</a:t>
            </a:r>
          </a:p>
          <a:p>
            <a:pPr defTabSz="395288">
              <a:lnSpc>
                <a:spcPts val="31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Commission became operational in June 1990.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Appalachian States LLRW Compact Commission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5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2005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       </a:t>
            </a:r>
          </a:p>
          <a:p>
            <a:pPr marL="0" indent="0">
              <a:buNone/>
            </a:pPr>
            <a:r>
              <a:rPr lang="en-US" sz="2000" dirty="0" smtClean="0"/>
              <a:t>	Statewide Screening		   	1991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↓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	Regional Screening		   	1993</a:t>
            </a:r>
          </a:p>
          <a:p>
            <a:pPr marL="0" indent="0">
              <a:buNone/>
            </a:pPr>
            <a:r>
              <a:rPr lang="en-US" sz="2000" dirty="0" smtClean="0"/>
              <a:t>                          </a:t>
            </a:r>
            <a:r>
              <a:rPr lang="en-US" sz="2000" dirty="0"/>
              <a:t> </a:t>
            </a:r>
            <a:r>
              <a:rPr lang="en-US" sz="2000" dirty="0" smtClean="0"/>
              <a:t> ↓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</a:t>
            </a:r>
            <a:r>
              <a:rPr lang="en-US" sz="2000" dirty="0"/>
              <a:t> </a:t>
            </a:r>
            <a:r>
              <a:rPr lang="en-US" sz="2000" dirty="0" smtClean="0"/>
              <a:t>  Local Screening		   		1994</a:t>
            </a:r>
          </a:p>
          <a:p>
            <a:pPr marL="0" indent="0" defTabSz="40005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	↓ 						            						 </a:t>
            </a:r>
          </a:p>
          <a:p>
            <a:pPr marL="0" indent="0" defTabSz="400050">
              <a:buNone/>
            </a:pPr>
            <a:r>
              <a:rPr lang="en-US" sz="2000" dirty="0"/>
              <a:t>	</a:t>
            </a:r>
            <a:r>
              <a:rPr lang="en-US" sz="2000" dirty="0" smtClean="0"/>
              <a:t>  Community Partnering Process					1996-1998					       		↓ 							</a:t>
            </a:r>
          </a:p>
          <a:p>
            <a:pPr marL="0" indent="0" defTabSz="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    Siting Process Suspended		   			December 1998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LLRW Disposal Facility Siting Process in PA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3902" y="1674018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476" y="1674018"/>
            <a:ext cx="0" cy="452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0101" y="1683543"/>
            <a:ext cx="0" cy="44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8676" y="2438400"/>
            <a:ext cx="3800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9151" y="3200400"/>
            <a:ext cx="381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8676" y="3967460"/>
            <a:ext cx="3895724" cy="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76" y="4648200"/>
            <a:ext cx="3981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8201" y="2438400"/>
            <a:ext cx="0" cy="47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38675" y="2447925"/>
            <a:ext cx="0" cy="47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47727" y="3200400"/>
            <a:ext cx="9523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648205" y="3200400"/>
            <a:ext cx="1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9626" y="3983385"/>
            <a:ext cx="9525" cy="48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33925" y="3962400"/>
            <a:ext cx="0" cy="46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52476" y="4648200"/>
            <a:ext cx="0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24400" y="4648200"/>
            <a:ext cx="0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67002" y="3509575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Eliminated 78% of Land in PA</a:t>
            </a:r>
            <a:endParaRPr lang="en-US" sz="1200" dirty="0"/>
          </a:p>
        </p:txBody>
      </p:sp>
      <p:pic>
        <p:nvPicPr>
          <p:cNvPr id="23" name="Picture 22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08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069" y="1676400"/>
            <a:ext cx="6553200" cy="4114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 smtClean="0"/>
              <a:t>Significant reduction in the amount of LLRW due to high cost of disposal.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2000" dirty="0" smtClean="0"/>
              <a:t>High cost of developing new facilities.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Availability of out-of-state disposal facilities.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Reasons for Suspension of PA siting Process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3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130"/>
            <a:ext cx="8915400" cy="10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975" name="Object 5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38026"/>
              </p:ext>
            </p:extLst>
          </p:nvPr>
        </p:nvGraphicFramePr>
        <p:xfrm>
          <a:off x="470058" y="1346626"/>
          <a:ext cx="8001000" cy="464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4" imgW="9144000" imgH="7259400" progId="Word.Document.8">
                  <p:embed/>
                </p:oleObj>
              </mc:Choice>
              <mc:Fallback>
                <p:oleObj name="Document" r:id="rId4" imgW="9144000" imgH="7259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" y="1346626"/>
                        <a:ext cx="8001000" cy="4648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776" y="215277"/>
            <a:ext cx="876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3200" dirty="0" smtClean="0">
                <a:solidFill>
                  <a:schemeClr val="bg1"/>
                </a:solidFill>
              </a:rPr>
              <a:t>Appalachian Compact LLRW Generation Trend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702" name="Rectangle 270"/>
          <p:cNvSpPr>
            <a:spLocks noChangeArrowheads="1"/>
          </p:cNvSpPr>
          <p:nvPr/>
        </p:nvSpPr>
        <p:spPr bwMode="auto">
          <a:xfrm>
            <a:off x="304800" y="5867400"/>
            <a:ext cx="8839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 dirty="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en-US" sz="1400" dirty="0">
                <a:latin typeface="Arial" charset="0"/>
                <a:cs typeface="Arial" charset="0"/>
              </a:rPr>
              <a:t>This data is from the Manifest Information Management System – </a:t>
            </a:r>
            <a:endParaRPr lang="en-US" altLang="en-US" sz="1400" dirty="0" smtClean="0">
              <a:latin typeface="Arial" charset="0"/>
              <a:cs typeface="Arial" charset="0"/>
            </a:endParaRPr>
          </a:p>
          <a:p>
            <a:pPr eaLnBrk="0" hangingPunct="0"/>
            <a:r>
              <a:rPr lang="en-US" altLang="en-US" sz="1400" dirty="0" smtClean="0">
                <a:latin typeface="Arial" charset="0"/>
                <a:cs typeface="Arial" charset="0"/>
              </a:rPr>
              <a:t>The </a:t>
            </a:r>
            <a:r>
              <a:rPr lang="en-US" altLang="en-US" sz="1400" dirty="0">
                <a:latin typeface="Arial" charset="0"/>
                <a:cs typeface="Arial" charset="0"/>
              </a:rPr>
              <a:t>Idaho National Engineering and Environmental Laboratory.  </a:t>
            </a:r>
            <a:endParaRPr lang="en-US" altLang="en-US" sz="1400" dirty="0" smtClean="0">
              <a:latin typeface="Arial" charset="0"/>
              <a:cs typeface="Arial" charset="0"/>
            </a:endParaRPr>
          </a:p>
          <a:p>
            <a:pPr eaLnBrk="0" hangingPunct="0"/>
            <a:r>
              <a:rPr lang="en-US" altLang="en-US" sz="1400" dirty="0" smtClean="0">
                <a:latin typeface="Arial" charset="0"/>
                <a:cs typeface="Arial" charset="0"/>
              </a:rPr>
              <a:t>Volume </a:t>
            </a:r>
            <a:r>
              <a:rPr lang="en-US" altLang="en-US" sz="1400" dirty="0">
                <a:latin typeface="Arial" charset="0"/>
                <a:cs typeface="Arial" charset="0"/>
              </a:rPr>
              <a:t>is in cubic feet</a:t>
            </a:r>
            <a:endParaRPr lang="en-US" altLang="en-US" sz="1400" dirty="0">
              <a:cs typeface="Times New Roman" pitchFamily="18" charset="0"/>
            </a:endParaRPr>
          </a:p>
          <a:p>
            <a:pPr eaLnBrk="0" hangingPunct="0"/>
            <a:endParaRPr lang="en-US" altLang="en-US" sz="1400" dirty="0"/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912018" y="1370826"/>
            <a:ext cx="7117081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pic>
        <p:nvPicPr>
          <p:cNvPr id="7" name="Picture 6" descr="C:\Users\cmlaatsch\Desktop\llw-compac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87049"/>
            <a:ext cx="8880475" cy="51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77130"/>
            <a:ext cx="8837614" cy="8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4801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776" y="215277"/>
            <a:ext cx="876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3200" dirty="0" smtClean="0">
                <a:solidFill>
                  <a:schemeClr val="bg1"/>
                </a:solidFill>
              </a:rPr>
              <a:t>Status of LLRW Compacts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601</Words>
  <Application>Microsoft Office PowerPoint</Application>
  <PresentationFormat>On-screen Show (4:3)</PresentationFormat>
  <Paragraphs>124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PowerPoint Presentation</vt:lpstr>
      <vt:lpstr>Federal and State Legislation </vt:lpstr>
      <vt:lpstr>PowerPoint Presentation</vt:lpstr>
      <vt:lpstr>Pennsylvania Responded  </vt:lpstr>
      <vt:lpstr>PowerPoint Presentation</vt:lpstr>
      <vt:lpstr>PowerPoint Presentation</vt:lpstr>
      <vt:lpstr>Reasons for Suspension of PA siting Process</vt:lpstr>
      <vt:lpstr>PowerPoint Presentation</vt:lpstr>
      <vt:lpstr>PowerPoint Presentation</vt:lpstr>
      <vt:lpstr>Status of Commercial LLRW Disposal Facilities  </vt:lpstr>
      <vt:lpstr>PowerPoint Presentation</vt:lpstr>
      <vt:lpstr>PA NUCLEAR POWER REACTORS LICENSE EXPIRATION DATE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Build</cp:lastModifiedBy>
  <cp:revision>140</cp:revision>
  <cp:lastPrinted>2015-09-14T15:23:42Z</cp:lastPrinted>
  <dcterms:created xsi:type="dcterms:W3CDTF">2014-05-06T18:06:55Z</dcterms:created>
  <dcterms:modified xsi:type="dcterms:W3CDTF">2015-09-14T15:23:54Z</dcterms:modified>
</cp:coreProperties>
</file>