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  <p:sldMasterId id="2147483661" r:id="rId5"/>
    <p:sldMasterId id="2147483674" r:id="rId6"/>
  </p:sldMasterIdLst>
  <p:notesMasterIdLst>
    <p:notesMasterId r:id="rId13"/>
  </p:notesMasterIdLst>
  <p:handoutMasterIdLst>
    <p:handoutMasterId r:id="rId14"/>
  </p:handoutMasterIdLst>
  <p:sldIdLst>
    <p:sldId id="256" r:id="rId7"/>
    <p:sldId id="264" r:id="rId8"/>
    <p:sldId id="300" r:id="rId9"/>
    <p:sldId id="315" r:id="rId10"/>
    <p:sldId id="313" r:id="rId11"/>
    <p:sldId id="297" r:id="rId1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503D19D-E0B9-4B1A-B91E-C0EA974EE6A3}" v="2" dt="2024-09-30T12:10:03.5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78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3AFA0B4-6744-48A8-AC7B-C65767F80CA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6BABDB-3B9B-4C3A-9AEF-629683304BB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4302D9-665F-46A9-892F-4AFF417AB83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1C1E3D-0BA6-4A7F-A7A2-6A145A79A52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42F047-DECA-4822-9872-FCA920BCA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672043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notes format</a:t>
            </a:r>
          </a:p>
        </p:txBody>
      </p:sp>
      <p:sp>
        <p:nvSpPr>
          <p:cNvPr id="145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&lt;header&gt;</a:t>
            </a:r>
          </a:p>
        </p:txBody>
      </p:sp>
      <p:sp>
        <p:nvSpPr>
          <p:cNvPr id="146" name="PlaceHolder 3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endParaRPr lang="en-US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47" name="PlaceHolder 4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sz="1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&lt;footer&gt;</a:t>
            </a:r>
          </a:p>
        </p:txBody>
      </p:sp>
      <p:sp>
        <p:nvSpPr>
          <p:cNvPr id="148" name="PlaceHolder 5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70BEE7C6-B0A6-45A3-A189-AB38F8A8C4C7}" type="slidenum">
              <a:rPr lang="en-US" sz="1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‹#›</a:t>
            </a:fld>
            <a:endParaRPr lang="en-US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70BEE7C6-B0A6-45A3-A189-AB38F8A8C4C7}" type="slidenum">
              <a:rPr lang="en-US" sz="140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</a:t>
            </a:fld>
            <a:endParaRPr lang="en-US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A14956-D449-4C0C-BA89-9F933481A6EB}"/>
              </a:ext>
            </a:extLst>
          </p:cNvPr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pPr algn="r"/>
            <a:endParaRPr lang="en-US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164678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body"/>
          </p:nvPr>
        </p:nvSpPr>
        <p:spPr>
          <a:xfrm>
            <a:off x="701640" y="4416480"/>
            <a:ext cx="5601600" cy="41778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4" name="CustomShape 2"/>
          <p:cNvSpPr/>
          <p:nvPr/>
        </p:nvSpPr>
        <p:spPr>
          <a:xfrm>
            <a:off x="3970440" y="8829720"/>
            <a:ext cx="3033000" cy="45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10FB70-3C3E-4E00-8232-E1A76CFE9952}"/>
              </a:ext>
            </a:extLst>
          </p:cNvPr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pPr algn="r"/>
            <a:endParaRPr lang="en-US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body"/>
          </p:nvPr>
        </p:nvSpPr>
        <p:spPr>
          <a:xfrm>
            <a:off x="701640" y="4416480"/>
            <a:ext cx="5601600" cy="41778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6" name="CustomShape 2"/>
          <p:cNvSpPr/>
          <p:nvPr/>
        </p:nvSpPr>
        <p:spPr>
          <a:xfrm>
            <a:off x="3970440" y="8829720"/>
            <a:ext cx="3033000" cy="45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184216-B945-481B-BDA3-742F365806FC}"/>
              </a:ext>
            </a:extLst>
          </p:cNvPr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pPr algn="r"/>
            <a:endParaRPr lang="en-US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pPr algn="r"/>
            <a:endParaRPr lang="en-US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70BEE7C6-B0A6-45A3-A189-AB38F8A8C4C7}" type="slidenum">
              <a:rPr lang="en-US" sz="140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4</a:t>
            </a:fld>
            <a:endParaRPr lang="en-US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58591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>
            <a:extLst>
              <a:ext uri="{FF2B5EF4-FFF2-40B4-BE49-F238E27FC236}">
                <a16:creationId xmlns:a16="http://schemas.microsoft.com/office/drawing/2014/main" id="{0CF5A34B-5306-4314-AB27-1191AFA8F5B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>
            <a:extLst>
              <a:ext uri="{FF2B5EF4-FFF2-40B4-BE49-F238E27FC236}">
                <a16:creationId xmlns:a16="http://schemas.microsoft.com/office/drawing/2014/main" id="{2F211EED-0855-4989-8140-11A74EF5AAC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5844" name="Slide Number Placeholder 3">
            <a:extLst>
              <a:ext uri="{FF2B5EF4-FFF2-40B4-BE49-F238E27FC236}">
                <a16:creationId xmlns:a16="http://schemas.microsoft.com/office/drawing/2014/main" id="{88B0D946-C369-428D-A0A0-A73588B39E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761C246-8821-4DDC-ACBE-244ABFD4EEDF}" type="slidenum">
              <a:rPr lang="en-US" altLang="en-US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5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4" name="Picture 33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5" name="Picture 34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0" name="Picture 69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71" name="Picture 70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EBE91-1A69-4075-9A55-0C6AE36F9B1A}" type="datetime1">
              <a:rPr lang="en-US" smtClean="0"/>
              <a:t>10/3/2024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6B5-851B-4346-A7DA-D981274D6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0973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6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6" name="Picture 105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07" name="Picture 106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4371223-E6D2-42F8-917E-DA223790D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F16F4A-3926-42C0-84D2-E2DCC2329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C1BB86D-AE17-4055-AC8D-E1A502D9C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4A6C1C-A6E6-41D9-813D-6E91F7F44A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55345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700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702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CustomShape 1"/>
          <p:cNvSpPr/>
          <p:nvPr/>
        </p:nvSpPr>
        <p:spPr>
          <a:xfrm>
            <a:off x="1219320" y="1752480"/>
            <a:ext cx="6471720" cy="46582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Appalachian States Low-Level Radioactive Waste Commission</a:t>
            </a:r>
          </a:p>
          <a:p>
            <a:pPr algn="ctr"/>
            <a:endParaRPr lang="en-US" sz="3200" b="1" strike="noStrike" spc="-1" dirty="0">
              <a:solidFill>
                <a:schemeClr val="tx2"/>
              </a:solidFill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  <a:p>
            <a:pPr algn="ctr">
              <a:lnSpc>
                <a:spcPct val="100000"/>
              </a:lnSpc>
            </a:pPr>
            <a:r>
              <a:rPr lang="en-US" sz="4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Update on Clive and WCS LLRW Disposal Facilities </a:t>
            </a:r>
            <a:endParaRPr lang="en-US" sz="40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40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4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Appalachian Compact Commission Annual Meeting </a:t>
            </a:r>
            <a:endParaRPr lang="en-US" sz="40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4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r>
              <a:rPr lang="en-US" sz="4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November 1, 2024</a:t>
            </a:r>
            <a:endParaRPr lang="en-US" sz="40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2" name="CustomShape 3"/>
          <p:cNvSpPr/>
          <p:nvPr/>
        </p:nvSpPr>
        <p:spPr>
          <a:xfrm>
            <a:off x="7010280" y="6492960"/>
            <a:ext cx="2128320" cy="35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endParaRPr lang="en-US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" name="image1.jpeg">
            <a:extLst>
              <a:ext uri="{FF2B5EF4-FFF2-40B4-BE49-F238E27FC236}">
                <a16:creationId xmlns:a16="http://schemas.microsoft.com/office/drawing/2014/main" id="{BD272711-8CA3-400B-A933-F80FB89297A6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23423" y="0"/>
            <a:ext cx="3515819" cy="1265938"/>
          </a:xfrm>
          <a:prstGeom prst="rect">
            <a:avLst/>
          </a:prstGeom>
        </p:spPr>
      </p:pic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18B8E4E1-6625-4E7E-BB6E-93395283F86F}"/>
              </a:ext>
            </a:extLst>
          </p:cNvPr>
          <p:cNvSpPr txBox="1">
            <a:spLocks/>
          </p:cNvSpPr>
          <p:nvPr/>
        </p:nvSpPr>
        <p:spPr>
          <a:xfrm>
            <a:off x="7005000" y="6569723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Picture 5"/>
          <p:cNvPicPr/>
          <p:nvPr/>
        </p:nvPicPr>
        <p:blipFill>
          <a:blip r:embed="rId3"/>
          <a:stretch/>
        </p:blipFill>
        <p:spPr>
          <a:xfrm>
            <a:off x="271269" y="173041"/>
            <a:ext cx="8529120" cy="956292"/>
          </a:xfrm>
          <a:prstGeom prst="rect">
            <a:avLst/>
          </a:prstGeom>
          <a:ln>
            <a:noFill/>
          </a:ln>
        </p:spPr>
      </p:pic>
      <p:sp>
        <p:nvSpPr>
          <p:cNvPr id="168" name="CustomShape 1"/>
          <p:cNvSpPr/>
          <p:nvPr/>
        </p:nvSpPr>
        <p:spPr>
          <a:xfrm>
            <a:off x="457201" y="234000"/>
            <a:ext cx="8240486" cy="60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r>
              <a:rPr lang="en-US" sz="32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                 Clive </a:t>
            </a:r>
            <a:r>
              <a:rPr lang="en-US" sz="32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LLRW Disposal Facility </a:t>
            </a:r>
            <a:endParaRPr lang="en-US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ts val="0"/>
              </a:lnSpc>
            </a:pPr>
            <a:endParaRPr lang="en-US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9" name="CustomShape 2"/>
          <p:cNvSpPr/>
          <p:nvPr/>
        </p:nvSpPr>
        <p:spPr>
          <a:xfrm>
            <a:off x="457200" y="1371600"/>
            <a:ext cx="8529120" cy="6339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685800" indent="-45180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en-US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Clive Facility is approximately 80 miles west of Salt Lake City, Utah.</a:t>
            </a:r>
            <a:endParaRPr lang="en-US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  <a:p>
            <a:pPr marL="685800" indent="-45180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en-US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Holds a license from the State of Utah for disposal of Class A LLRW and mixed waste</a:t>
            </a:r>
          </a:p>
          <a:p>
            <a:pPr marL="685800" indent="-45180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en-US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Provides for disposal of bulk waste, containerized waste, and large components</a:t>
            </a:r>
            <a:endParaRPr lang="en-US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  <a:p>
            <a:pPr marL="685800" indent="-45180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Approximately 62 percent of LLRW by Volume from the Appalachian Compact was disposed of at Clive in 2023</a:t>
            </a:r>
            <a:endParaRPr lang="en-US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  <a:p>
            <a:pPr marL="685800" indent="-45180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Received approval for disposal of Class A sealed sources</a:t>
            </a:r>
          </a:p>
          <a:p>
            <a:pPr marL="685800" indent="-45180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Seeking approval for license renewal of Class A waste, licensing of a federal cell and exempted waste cell </a:t>
            </a:r>
            <a:endParaRPr lang="en-US" sz="24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0" name="CustomShape 3"/>
          <p:cNvSpPr/>
          <p:nvPr/>
        </p:nvSpPr>
        <p:spPr>
          <a:xfrm>
            <a:off x="7010280" y="6477120"/>
            <a:ext cx="2128320" cy="35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77CE52E0-0309-4E4A-9E80-E32F4387D3A3}"/>
              </a:ext>
            </a:extLst>
          </p:cNvPr>
          <p:cNvSpPr txBox="1">
            <a:spLocks/>
          </p:cNvSpPr>
          <p:nvPr/>
        </p:nvSpPr>
        <p:spPr>
          <a:xfrm>
            <a:off x="7010400" y="6501143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Picture 5"/>
          <p:cNvPicPr/>
          <p:nvPr/>
        </p:nvPicPr>
        <p:blipFill>
          <a:blip r:embed="rId3"/>
          <a:stretch/>
        </p:blipFill>
        <p:spPr>
          <a:xfrm>
            <a:off x="117000" y="132044"/>
            <a:ext cx="8910000" cy="954000"/>
          </a:xfrm>
          <a:prstGeom prst="rect">
            <a:avLst/>
          </a:prstGeom>
          <a:ln>
            <a:noFill/>
          </a:ln>
        </p:spPr>
      </p:pic>
      <p:sp>
        <p:nvSpPr>
          <p:cNvPr id="173" name="CustomShape 1"/>
          <p:cNvSpPr/>
          <p:nvPr/>
        </p:nvSpPr>
        <p:spPr>
          <a:xfrm>
            <a:off x="288360" y="1194808"/>
            <a:ext cx="8314620" cy="565779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1143000" lvl="1" indent="-451800">
              <a:buClr>
                <a:srgbClr val="000000"/>
              </a:buClr>
              <a:buFont typeface="Wingdings" charset="2"/>
              <a:buChar char=""/>
            </a:pP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WCS is approximately 30 miles from the city of Andrews in Texas. </a:t>
            </a:r>
          </a:p>
          <a:p>
            <a:pPr marL="1143000" lvl="1" indent="-451800">
              <a:buClr>
                <a:srgbClr val="000000"/>
              </a:buClr>
              <a:buFont typeface="Wingdings" charset="2"/>
              <a:buChar char=""/>
            </a:pP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Holds a license from the State of Texas for the disposal of Class A, B and C LLRW and mixed waste</a:t>
            </a:r>
          </a:p>
          <a:p>
            <a:pPr marL="1143000" lvl="1" indent="-451800">
              <a:buClr>
                <a:srgbClr val="000000"/>
              </a:buClr>
              <a:buFont typeface="Wingdings" charset="2"/>
              <a:buChar char=""/>
            </a:pP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Provides for disposal of bulk waste, containerized waste and large components </a:t>
            </a:r>
          </a:p>
          <a:p>
            <a:pPr marL="1143000" lvl="1" indent="-451800">
              <a:buClr>
                <a:srgbClr val="000000"/>
              </a:buClr>
              <a:buFont typeface="Wingdings" charset="2"/>
              <a:buChar char=""/>
            </a:pP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Approximately 38 percent of LLRW by volume from the Appalachian Compact was disposed of at WCS in 2023</a:t>
            </a:r>
          </a:p>
          <a:p>
            <a:pPr marL="1143000" lvl="1" indent="-451800">
              <a:buClr>
                <a:srgbClr val="000000"/>
              </a:buClr>
              <a:buFont typeface="Wingdings" charset="2"/>
              <a:buChar char=""/>
            </a:pP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License renewal application review in progress</a:t>
            </a:r>
          </a:p>
          <a:p>
            <a:pPr marL="1143000" lvl="1" indent="-451800">
              <a:buClr>
                <a:srgbClr val="000000"/>
              </a:buClr>
              <a:buFont typeface="Wingdings" charset="2"/>
              <a:buChar char=""/>
            </a:pP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Construction of a new disposal cell completed and operational </a:t>
            </a:r>
          </a:p>
          <a:p>
            <a:pPr marL="691200" lvl="1">
              <a:buClr>
                <a:srgbClr val="000000"/>
              </a:buClr>
            </a:pP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5" name="CustomShape 3"/>
          <p:cNvSpPr/>
          <p:nvPr/>
        </p:nvSpPr>
        <p:spPr>
          <a:xfrm>
            <a:off x="6949440" y="6035040"/>
            <a:ext cx="2189160" cy="817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FC4615-A58B-728A-E75E-2F1BBC92DA2F}"/>
              </a:ext>
            </a:extLst>
          </p:cNvPr>
          <p:cNvSpPr txBox="1"/>
          <p:nvPr/>
        </p:nvSpPr>
        <p:spPr>
          <a:xfrm>
            <a:off x="288360" y="304800"/>
            <a:ext cx="85943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Waste Control Specialists (WCS) LLRW Disposal Facility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5B152-7E95-467E-80D7-BA4AA7995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272" y="876297"/>
            <a:ext cx="8454708" cy="69951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2FA51B-7009-475F-A83C-ECD261CB1E6F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502920" y="227880"/>
            <a:ext cx="8183700" cy="267420"/>
          </a:xfrm>
        </p:spPr>
        <p:txBody>
          <a:bodyPr/>
          <a:lstStyle/>
          <a:p>
            <a:r>
              <a:rPr lang="en-US" sz="1600" b="1" dirty="0"/>
              <a:t>                            </a:t>
            </a:r>
            <a:r>
              <a:rPr lang="en-US" sz="2400" b="1" dirty="0"/>
              <a:t>Energy Solutions Clive Facility, Utah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8DBB5B-6C9C-4D82-B105-C763ECAC2C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986" y="654494"/>
            <a:ext cx="8708994" cy="5850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78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1DE2252A-7349-4202-803F-E0FED258A7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19834"/>
            <a:ext cx="6810703" cy="661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57132" tIns="57132" rIns="0" bIns="171396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/>
              <a:t>                 </a:t>
            </a:r>
            <a:r>
              <a:rPr lang="en-US" altLang="en-US" sz="2400" b="1" dirty="0"/>
              <a:t>WCS Facility in Andrews County, Texas </a:t>
            </a:r>
          </a:p>
        </p:txBody>
      </p:sp>
      <p:pic>
        <p:nvPicPr>
          <p:cNvPr id="34819" name="Picture 1" descr="Description: http://www.wcstexas.com/images/Facility%20Layout%202012.JPG">
            <a:extLst>
              <a:ext uri="{FF2B5EF4-FFF2-40B4-BE49-F238E27FC236}">
                <a16:creationId xmlns:a16="http://schemas.microsoft.com/office/drawing/2014/main" id="{2319B594-21F7-4C32-9107-1C2D72C32F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6357"/>
            <a:ext cx="9144000" cy="42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3D00303B-EABE-47C4-8C7D-EC7AA989B9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" y="4664790"/>
            <a:ext cx="9029700" cy="3246970"/>
          </a:xfrm>
          <a:prstGeom prst="rect">
            <a:avLst/>
          </a:prstGeom>
          <a:noFill/>
          <a:ln>
            <a:noFill/>
          </a:ln>
          <a:effectLst/>
        </p:spPr>
        <p:txBody>
          <a:bodyPr lIns="57132" tIns="57132" rIns="0" bIns="171396" numCol="2" anchor="ctr">
            <a:spAutoFit/>
          </a:bodyPr>
          <a:lstStyle/>
          <a:p>
            <a:pPr marL="168275" indent="-168275" eaLnBrk="1" hangingPunct="1">
              <a:lnSpc>
                <a:spcPts val="1200"/>
              </a:lnSpc>
              <a:spcAft>
                <a:spcPts val="600"/>
              </a:spcAft>
              <a:defRPr/>
            </a:pPr>
            <a:r>
              <a:rPr lang="en-US" sz="1200" dirty="0">
                <a:solidFill>
                  <a:srgbClr val="08215C"/>
                </a:solidFill>
                <a:ea typeface="Arial Unicode MS" pitchFamily="34" charset="-128"/>
                <a:cs typeface="Times New Roman" pitchFamily="18" charset="0"/>
              </a:rPr>
              <a:t> 1.   Access road to 1,338-acre fenced site (guard house entrance) </a:t>
            </a:r>
            <a:endParaRPr lang="en-US" sz="1200" dirty="0">
              <a:solidFill>
                <a:srgbClr val="08215C"/>
              </a:solidFill>
              <a:ea typeface="Times New Roman" pitchFamily="18" charset="0"/>
              <a:cs typeface="Times New Roman" pitchFamily="18" charset="0"/>
            </a:endParaRPr>
          </a:p>
          <a:p>
            <a:pPr marL="228600" indent="-168275" eaLnBrk="1" hangingPunct="1">
              <a:lnSpc>
                <a:spcPts val="1200"/>
              </a:lnSpc>
              <a:spcAft>
                <a:spcPts val="600"/>
              </a:spcAft>
              <a:defRPr/>
            </a:pPr>
            <a:r>
              <a:rPr lang="en-US" sz="1200" dirty="0">
                <a:solidFill>
                  <a:srgbClr val="08215C"/>
                </a:solidFill>
                <a:ea typeface="Arial Unicode MS" pitchFamily="34" charset="-128"/>
                <a:cs typeface="Times New Roman" pitchFamily="18" charset="0"/>
              </a:rPr>
              <a:t>2.  On-site rail spur and rail-unloading facility                                              </a:t>
            </a:r>
            <a:endParaRPr lang="en-US" sz="1200" dirty="0">
              <a:solidFill>
                <a:srgbClr val="08215C"/>
              </a:solidFill>
              <a:ea typeface="Times New Roman" pitchFamily="18" charset="0"/>
              <a:cs typeface="Times New Roman" pitchFamily="18" charset="0"/>
            </a:endParaRPr>
          </a:p>
          <a:p>
            <a:pPr marL="228600" indent="-168275" eaLnBrk="1" hangingPunct="1">
              <a:lnSpc>
                <a:spcPts val="1200"/>
              </a:lnSpc>
              <a:spcAft>
                <a:spcPts val="600"/>
              </a:spcAft>
              <a:defRPr/>
            </a:pPr>
            <a:r>
              <a:rPr lang="en-US" sz="1200" dirty="0">
                <a:solidFill>
                  <a:srgbClr val="08215C"/>
                </a:solidFill>
                <a:ea typeface="Arial Unicode MS" pitchFamily="34" charset="-128"/>
                <a:cs typeface="Times New Roman" pitchFamily="18" charset="0"/>
              </a:rPr>
              <a:t>3.  Maintenance building </a:t>
            </a:r>
            <a:endParaRPr lang="en-US" sz="1200" dirty="0">
              <a:solidFill>
                <a:srgbClr val="08215C"/>
              </a:solidFill>
              <a:ea typeface="Times New Roman" pitchFamily="18" charset="0"/>
              <a:cs typeface="Times New Roman" pitchFamily="18" charset="0"/>
            </a:endParaRPr>
          </a:p>
          <a:p>
            <a:pPr marL="288925" indent="-228600" eaLnBrk="1" hangingPunct="1">
              <a:lnSpc>
                <a:spcPts val="12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200" dirty="0">
                <a:solidFill>
                  <a:srgbClr val="08215C"/>
                </a:solidFill>
                <a:ea typeface="Arial Unicode MS" pitchFamily="34" charset="-128"/>
                <a:cs typeface="Times New Roman" pitchFamily="18" charset="0"/>
              </a:rPr>
              <a:t>4.  Administration buildings with analytical and radiological              laboratories </a:t>
            </a:r>
            <a:endParaRPr lang="en-US" sz="1200" dirty="0">
              <a:solidFill>
                <a:srgbClr val="08215C"/>
              </a:solidFill>
              <a:ea typeface="Times New Roman" pitchFamily="18" charset="0"/>
              <a:cs typeface="Times New Roman" pitchFamily="18" charset="0"/>
            </a:endParaRPr>
          </a:p>
          <a:p>
            <a:pPr marL="228600" indent="-168275" eaLnBrk="1" hangingPunct="1">
              <a:lnSpc>
                <a:spcPts val="1200"/>
              </a:lnSpc>
              <a:spcAft>
                <a:spcPts val="600"/>
              </a:spcAft>
              <a:defRPr/>
            </a:pPr>
            <a:r>
              <a:rPr lang="en-US" sz="1200" dirty="0">
                <a:solidFill>
                  <a:srgbClr val="08215C"/>
                </a:solidFill>
                <a:ea typeface="Arial Unicode MS" pitchFamily="34" charset="-128"/>
                <a:cs typeface="Times New Roman" pitchFamily="18" charset="0"/>
              </a:rPr>
              <a:t>5.  Container Storage Building (CSB) </a:t>
            </a:r>
            <a:endParaRPr lang="en-US" sz="1200" dirty="0">
              <a:solidFill>
                <a:srgbClr val="08215C"/>
              </a:solidFill>
              <a:ea typeface="Times New Roman" pitchFamily="18" charset="0"/>
              <a:cs typeface="Times New Roman" pitchFamily="18" charset="0"/>
            </a:endParaRPr>
          </a:p>
          <a:p>
            <a:pPr marL="228600" indent="-168275" eaLnBrk="1" hangingPunct="1">
              <a:lnSpc>
                <a:spcPts val="1200"/>
              </a:lnSpc>
              <a:spcAft>
                <a:spcPts val="600"/>
              </a:spcAft>
              <a:defRPr/>
            </a:pPr>
            <a:r>
              <a:rPr lang="en-US" sz="1200" dirty="0">
                <a:solidFill>
                  <a:srgbClr val="08215C"/>
                </a:solidFill>
                <a:ea typeface="Arial Unicode MS" pitchFamily="34" charset="-128"/>
                <a:cs typeface="Times New Roman" pitchFamily="18" charset="0"/>
              </a:rPr>
              <a:t>6.  Stabilization Building (SB) (West portion) and Mixed Waste  Treatment Facility (MWTF) (East portion) </a:t>
            </a:r>
            <a:endParaRPr lang="en-US" sz="1200" dirty="0">
              <a:solidFill>
                <a:srgbClr val="08215C"/>
              </a:solidFill>
              <a:ea typeface="Times New Roman" pitchFamily="18" charset="0"/>
              <a:cs typeface="Times New Roman" pitchFamily="18" charset="0"/>
            </a:endParaRPr>
          </a:p>
          <a:p>
            <a:pPr marL="228600" indent="-168275" eaLnBrk="1" hangingPunct="1">
              <a:lnSpc>
                <a:spcPts val="1200"/>
              </a:lnSpc>
              <a:defRPr/>
            </a:pPr>
            <a:r>
              <a:rPr lang="en-US" sz="1200" dirty="0">
                <a:solidFill>
                  <a:srgbClr val="08215C"/>
                </a:solidFill>
                <a:ea typeface="Arial Unicode MS" pitchFamily="34" charset="-128"/>
                <a:cs typeface="Times New Roman" pitchFamily="18" charset="0"/>
              </a:rPr>
              <a:t>7.  Bulk/Bin Storage Units (BSUs)1-3 (bin storage area [BSA-1] is     covered)</a:t>
            </a:r>
            <a:endParaRPr lang="en-US" sz="1200" dirty="0">
              <a:solidFill>
                <a:srgbClr val="08215C"/>
              </a:solidFill>
              <a:ea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ts val="1200"/>
              </a:lnSpc>
              <a:defRPr/>
            </a:pPr>
            <a:endParaRPr lang="en-US" sz="1200" dirty="0">
              <a:solidFill>
                <a:srgbClr val="08215C"/>
              </a:solidFill>
              <a:ea typeface="Arial Unicode MS" pitchFamily="34" charset="-128"/>
              <a:cs typeface="Times New Roman" pitchFamily="18" charset="0"/>
            </a:endParaRPr>
          </a:p>
          <a:p>
            <a:pPr defTabSz="854075" eaLnBrk="1" hangingPunct="1">
              <a:lnSpc>
                <a:spcPts val="1200"/>
              </a:lnSpc>
              <a:defRPr/>
            </a:pPr>
            <a:r>
              <a:rPr lang="en-US" sz="1200" dirty="0">
                <a:solidFill>
                  <a:srgbClr val="08215C"/>
                </a:solidFill>
                <a:ea typeface="Arial Unicode MS" pitchFamily="34" charset="-128"/>
                <a:cs typeface="Times New Roman" pitchFamily="18" charset="0"/>
              </a:rPr>
              <a:t>																</a:t>
            </a:r>
          </a:p>
          <a:p>
            <a:pPr marL="228600" indent="-228600" eaLnBrk="1" hangingPunct="1">
              <a:lnSpc>
                <a:spcPts val="1200"/>
              </a:lnSpc>
              <a:spcAft>
                <a:spcPts val="600"/>
              </a:spcAft>
              <a:defRPr/>
            </a:pPr>
            <a:endParaRPr lang="en-US" sz="1200" dirty="0">
              <a:solidFill>
                <a:srgbClr val="08215C"/>
              </a:solidFill>
              <a:ea typeface="Arial Unicode MS" pitchFamily="34" charset="-128"/>
              <a:cs typeface="Times New Roman" pitchFamily="18" charset="0"/>
            </a:endParaRPr>
          </a:p>
          <a:p>
            <a:pPr marL="228600" indent="-228600" eaLnBrk="1" hangingPunct="1">
              <a:lnSpc>
                <a:spcPts val="1200"/>
              </a:lnSpc>
              <a:spcAft>
                <a:spcPts val="0"/>
              </a:spcAft>
              <a:defRPr/>
            </a:pPr>
            <a:r>
              <a:rPr lang="en-US" sz="1200" dirty="0">
                <a:solidFill>
                  <a:srgbClr val="08215C"/>
                </a:solidFill>
                <a:ea typeface="Arial Unicode MS" pitchFamily="34" charset="-128"/>
                <a:cs typeface="Times New Roman" pitchFamily="18" charset="0"/>
              </a:rPr>
              <a:t>8.   RCRA Subtitle C landfill will expand to the East, with closed</a:t>
            </a:r>
          </a:p>
          <a:p>
            <a:pPr marL="228600" indent="-228600" eaLnBrk="1" hangingPunct="1">
              <a:lnSpc>
                <a:spcPts val="1200"/>
              </a:lnSpc>
              <a:spcAft>
                <a:spcPts val="600"/>
              </a:spcAft>
              <a:defRPr/>
            </a:pPr>
            <a:r>
              <a:rPr lang="en-US" sz="1200" dirty="0">
                <a:solidFill>
                  <a:srgbClr val="08215C"/>
                </a:solidFill>
                <a:ea typeface="Arial Unicode MS" pitchFamily="34" charset="-128"/>
                <a:cs typeface="Times New Roman" pitchFamily="18" charset="0"/>
              </a:rPr>
              <a:t>      cells to the West</a:t>
            </a:r>
            <a:endParaRPr lang="en-US" sz="1200" dirty="0">
              <a:solidFill>
                <a:srgbClr val="08215C"/>
              </a:solidFill>
              <a:ea typeface="Times New Roman" pitchFamily="18" charset="0"/>
              <a:cs typeface="Times New Roman" pitchFamily="18" charset="0"/>
            </a:endParaRPr>
          </a:p>
          <a:p>
            <a:pPr marL="228600" indent="-228600" eaLnBrk="1" hangingPunct="1">
              <a:lnSpc>
                <a:spcPts val="1200"/>
              </a:lnSpc>
              <a:spcAft>
                <a:spcPts val="600"/>
              </a:spcAft>
              <a:defRPr/>
            </a:pPr>
            <a:r>
              <a:rPr lang="en-US" sz="1200" dirty="0">
                <a:solidFill>
                  <a:srgbClr val="08215C"/>
                </a:solidFill>
                <a:ea typeface="Arial Unicode MS" pitchFamily="34" charset="-128"/>
                <a:cs typeface="Times New Roman" pitchFamily="18" charset="0"/>
              </a:rPr>
              <a:t>9.   11e (2) Byproduct material landfill </a:t>
            </a:r>
            <a:endParaRPr lang="en-US" sz="1200" dirty="0">
              <a:solidFill>
                <a:srgbClr val="08215C"/>
              </a:solidFill>
              <a:ea typeface="Times New Roman" pitchFamily="18" charset="0"/>
              <a:cs typeface="Times New Roman" pitchFamily="18" charset="0"/>
            </a:endParaRPr>
          </a:p>
          <a:p>
            <a:pPr marL="228600" indent="-228600" eaLnBrk="1" hangingPunct="1">
              <a:lnSpc>
                <a:spcPts val="1200"/>
              </a:lnSpc>
              <a:spcAft>
                <a:spcPts val="600"/>
              </a:spcAft>
              <a:defRPr/>
            </a:pPr>
            <a:r>
              <a:rPr lang="en-US" sz="1200" dirty="0">
                <a:solidFill>
                  <a:srgbClr val="08215C"/>
                </a:solidFill>
                <a:ea typeface="Arial Unicode MS" pitchFamily="34" charset="-128"/>
                <a:cs typeface="Times New Roman" pitchFamily="18" charset="0"/>
              </a:rPr>
              <a:t>10. Federal Waste Disposal Facility (FWF) for LLW and LLMW will   expand to the West </a:t>
            </a:r>
            <a:endParaRPr lang="en-US" sz="1200" dirty="0">
              <a:solidFill>
                <a:srgbClr val="08215C"/>
              </a:solidFill>
              <a:ea typeface="Times New Roman" pitchFamily="18" charset="0"/>
              <a:cs typeface="Times New Roman" pitchFamily="18" charset="0"/>
            </a:endParaRPr>
          </a:p>
          <a:p>
            <a:pPr marL="228600" indent="-228600" eaLnBrk="1" hangingPunct="1">
              <a:lnSpc>
                <a:spcPts val="1200"/>
              </a:lnSpc>
              <a:spcAft>
                <a:spcPts val="600"/>
              </a:spcAft>
              <a:defRPr/>
            </a:pPr>
            <a:r>
              <a:rPr lang="en-US" sz="1200" dirty="0">
                <a:solidFill>
                  <a:srgbClr val="08215C"/>
                </a:solidFill>
                <a:ea typeface="Arial Unicode MS" pitchFamily="34" charset="-128"/>
                <a:cs typeface="Times New Roman" pitchFamily="18" charset="0"/>
              </a:rPr>
              <a:t>11. Compact Waste Disposal Facility (CWF) for LLW will expand to the East </a:t>
            </a:r>
            <a:endParaRPr lang="en-US" sz="1200" dirty="0">
              <a:solidFill>
                <a:srgbClr val="08215C"/>
              </a:solidFill>
              <a:ea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ts val="1200"/>
              </a:lnSpc>
              <a:spcAft>
                <a:spcPts val="600"/>
              </a:spcAft>
              <a:defRPr/>
            </a:pPr>
            <a:r>
              <a:rPr lang="en-US" sz="1200" dirty="0">
                <a:solidFill>
                  <a:srgbClr val="08215C"/>
                </a:solidFill>
                <a:ea typeface="Arial Unicode MS" pitchFamily="34" charset="-128"/>
                <a:cs typeface="Times New Roman" pitchFamily="18" charset="0"/>
              </a:rPr>
              <a:t>12. Ten-acre storage area for low-specific-activity (LSA) waste </a:t>
            </a:r>
            <a:endParaRPr lang="en-US" sz="1200" dirty="0">
              <a:solidFill>
                <a:srgbClr val="08215C"/>
              </a:solidFill>
              <a:ea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ts val="1200"/>
              </a:lnSpc>
              <a:spcAft>
                <a:spcPts val="600"/>
              </a:spcAft>
              <a:defRPr/>
            </a:pPr>
            <a:r>
              <a:rPr lang="en-US" sz="1200" dirty="0">
                <a:solidFill>
                  <a:srgbClr val="08215C"/>
                </a:solidFill>
                <a:ea typeface="Arial Unicode MS" pitchFamily="34" charset="-128"/>
                <a:cs typeface="Times New Roman" pitchFamily="18" charset="0"/>
              </a:rPr>
              <a:t>13. Low-level disposal operations administration building </a:t>
            </a:r>
            <a:endParaRPr lang="en-US" sz="1200" dirty="0">
              <a:solidFill>
                <a:srgbClr val="08215C"/>
              </a:solidFill>
              <a:ea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ts val="1200"/>
              </a:lnSpc>
              <a:defRPr/>
            </a:pPr>
            <a:r>
              <a:rPr lang="en-US" sz="1200" dirty="0">
                <a:solidFill>
                  <a:srgbClr val="08215C"/>
                </a:solidFill>
                <a:ea typeface="Arial Unicode MS" pitchFamily="34" charset="-128"/>
                <a:cs typeface="Times New Roman" pitchFamily="18" charset="0"/>
              </a:rPr>
              <a:t>14. Rail unloading building for emptying gondola cars </a:t>
            </a:r>
            <a:endParaRPr lang="en-US" sz="1200" u="sng" dirty="0">
              <a:ea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br>
              <a:rPr lang="en-US" sz="1000" u="sng" dirty="0">
                <a:ea typeface="Times New Roman" pitchFamily="18" charset="0"/>
              </a:rPr>
            </a:br>
            <a:endParaRPr lang="en-US" sz="800" dirty="0">
              <a:solidFill>
                <a:srgbClr val="08215C"/>
              </a:solidFill>
              <a:latin typeface="Trebuchet MS" pitchFamily="34" charset="0"/>
              <a:ea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en-US" dirty="0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D857B9-2AD0-4C69-9CF3-955962E10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736080"/>
            <a:ext cx="2133600" cy="121920"/>
          </a:xfrm>
        </p:spPr>
        <p:txBody>
          <a:bodyPr/>
          <a:lstStyle/>
          <a:p>
            <a:pPr algn="r"/>
            <a:r>
              <a:rPr lang="en-US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21EB0982-AB81-4F52-AD5B-C862AF0E996A}"/>
              </a:ext>
            </a:extLst>
          </p:cNvPr>
          <p:cNvSpPr txBox="1">
            <a:spLocks/>
          </p:cNvSpPr>
          <p:nvPr/>
        </p:nvSpPr>
        <p:spPr>
          <a:xfrm>
            <a:off x="609600" y="2674620"/>
            <a:ext cx="7824448" cy="2819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Rich Janati, M.S.</a:t>
            </a:r>
          </a:p>
          <a:p>
            <a:pPr marL="0" indent="0" algn="ctr">
              <a:buNone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Administrator</a:t>
            </a:r>
          </a:p>
          <a:p>
            <a:pPr marL="0" indent="0" algn="ctr">
              <a:buNone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Appalachian Compact Commission</a:t>
            </a:r>
          </a:p>
          <a:p>
            <a:pPr marL="0" indent="0" algn="ctr">
              <a:buNone/>
            </a:pP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Phone: 717-787-2163</a:t>
            </a:r>
          </a:p>
          <a:p>
            <a:pPr marL="0" indent="0" algn="ctr">
              <a:buNone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rjanati@pa.gov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DB680432-B1DA-48B1-86E2-37E0E698F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024" y="12192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b="1" dirty="0"/>
              <a:t>Questions?</a:t>
            </a:r>
          </a:p>
        </p:txBody>
      </p:sp>
      <p:pic>
        <p:nvPicPr>
          <p:cNvPr id="11" name="Picture 10" descr="Aging bann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48" y="304800"/>
            <a:ext cx="872013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402449" y="218173"/>
            <a:ext cx="23391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2482591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2c4ce481-308e-4d33-8dd0-a5170e0e174b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6EFB6B251F6ED4BAAF3E370FA87762F" ma:contentTypeVersion="14" ma:contentTypeDescription="Create a new document." ma:contentTypeScope="" ma:versionID="bab4ce59b71c07a9d9220b19000c86a2">
  <xsd:schema xmlns:xsd="http://www.w3.org/2001/XMLSchema" xmlns:xs="http://www.w3.org/2001/XMLSchema" xmlns:p="http://schemas.microsoft.com/office/2006/metadata/properties" xmlns:ns3="2c4ce481-308e-4d33-8dd0-a5170e0e174b" xmlns:ns4="2616c68a-5233-4d70-881b-55e4d75e0662" targetNamespace="http://schemas.microsoft.com/office/2006/metadata/properties" ma:root="true" ma:fieldsID="f7cf5eee794a7961781f581778c5cb5b" ns3:_="" ns4:_="">
    <xsd:import namespace="2c4ce481-308e-4d33-8dd0-a5170e0e174b"/>
    <xsd:import namespace="2616c68a-5233-4d70-881b-55e4d75e066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SearchProperties" minOccurs="0"/>
                <xsd:element ref="ns3:MediaServiceSystemTags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4ce481-308e-4d33-8dd0-a5170e0e174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1" nillable="true" ma:displayName="_activity" ma:hidden="true" ma:internalName="_activity">
      <xsd:simpleType>
        <xsd:restriction base="dms:Note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earchProperties" ma:index="1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SystemTags" ma:index="17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16c68a-5233-4d70-881b-55e4d75e066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1729636-038A-468D-A724-9AB70CD4DE5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F058295-9170-4B4F-BC46-8E8AD25D05CB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2c4ce481-308e-4d33-8dd0-a5170e0e174b"/>
    <ds:schemaRef ds:uri="2616c68a-5233-4d70-881b-55e4d75e0662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BC5B0F2-6195-4D76-A250-EBEF11CBA7C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4ce481-308e-4d33-8dd0-a5170e0e174b"/>
    <ds:schemaRef ds:uri="2616c68a-5233-4d70-881b-55e4d75e066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4291</TotalTime>
  <Words>443</Words>
  <Application>Microsoft Office PowerPoint</Application>
  <PresentationFormat>On-screen Show (4:3)</PresentationFormat>
  <Paragraphs>53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Arial</vt:lpstr>
      <vt:lpstr>Calibri</vt:lpstr>
      <vt:lpstr>Symbol</vt:lpstr>
      <vt:lpstr>Times New Roman</vt:lpstr>
      <vt:lpstr>Trebuchet MS</vt:lpstr>
      <vt:lpstr>Wingdings</vt:lpstr>
      <vt:lpstr>Office Theme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Build</dc:creator>
  <cp:lastModifiedBy>Janati, Rich</cp:lastModifiedBy>
  <cp:revision>424</cp:revision>
  <cp:lastPrinted>2018-05-01T14:46:07Z</cp:lastPrinted>
  <dcterms:created xsi:type="dcterms:W3CDTF">2014-05-06T18:06:55Z</dcterms:created>
  <dcterms:modified xsi:type="dcterms:W3CDTF">2024-10-03T15:07:13Z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2</vt:i4>
  </property>
  <property fmtid="{D5CDD505-2E9C-101B-9397-08002B2CF9AE}" pid="8" name="PresentationFormat">
    <vt:lpwstr>On-screen Show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8</vt:i4>
  </property>
  <property fmtid="{D5CDD505-2E9C-101B-9397-08002B2CF9AE}" pid="12" name="ContentTypeId">
    <vt:lpwstr>0x01010046EFB6B251F6ED4BAAF3E370FA87762F</vt:lpwstr>
  </property>
</Properties>
</file>