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1.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1"/>
  </p:notesMasterIdLst>
  <p:handoutMasterIdLst>
    <p:handoutMasterId r:id="rId22"/>
  </p:handoutMasterIdLst>
  <p:sldIdLst>
    <p:sldId id="274" r:id="rId5"/>
    <p:sldId id="260" r:id="rId6"/>
    <p:sldId id="286" r:id="rId7"/>
    <p:sldId id="287" r:id="rId8"/>
    <p:sldId id="288" r:id="rId9"/>
    <p:sldId id="289" r:id="rId10"/>
    <p:sldId id="290" r:id="rId11"/>
    <p:sldId id="291" r:id="rId12"/>
    <p:sldId id="292" r:id="rId13"/>
    <p:sldId id="298" r:id="rId14"/>
    <p:sldId id="285" r:id="rId15"/>
    <p:sldId id="293" r:id="rId16"/>
    <p:sldId id="301" r:id="rId17"/>
    <p:sldId id="299" r:id="rId18"/>
    <p:sldId id="300" r:id="rId19"/>
    <p:sldId id="297"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verna, Andrew" initials="TA" lastIdx="1" clrIdx="0">
    <p:extLst>
      <p:ext uri="{19B8F6BF-5375-455C-9EA6-DF929625EA0E}">
        <p15:presenceInfo xmlns:p15="http://schemas.microsoft.com/office/powerpoint/2012/main" userId="Taverna, Andre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FF"/>
    <a:srgbClr val="008000"/>
    <a:srgbClr val="009900"/>
    <a:srgbClr val="006C00"/>
    <a:srgbClr val="B3FFCE"/>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60" autoAdjust="0"/>
    <p:restoredTop sz="94712" autoAdjust="0"/>
  </p:normalViewPr>
  <p:slideViewPr>
    <p:cSldViewPr>
      <p:cViewPr varScale="1">
        <p:scale>
          <a:sx n="99" d="100"/>
          <a:sy n="99" d="100"/>
        </p:scale>
        <p:origin x="215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3" d="100"/>
          <a:sy n="63" d="100"/>
        </p:scale>
        <p:origin x="-3134"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pagov-my.sharepoint.com/personal/hfarid_pa_gov/Documents/Documents/LLRW/2020/Copy%20of%20Monthly%20Reports%20-%20All_Shipments2020%20--%20Added%20Global%20Advanced%20Metals%20Back%20I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pagov-my.sharepoint.com/personal/hfarid_pa_gov/Documents/Documents/LLRW/2020/Copy%20of%20Monthly%20Reports%20-%20All_Shipments2020%20--%20Added%20Global%20Advanced%20Metals%20Back%20I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pagov-my.sharepoint.com/personal/hfarid_pa_gov/Documents/Documents/LLRW/2020/Copy%20of%20Monthly%20Reports%20-%20All_Shipments2020%20--%20Added%20Global%20Advanced%20Metals%20Back%20I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pagov-my.sharepoint.com/personal/hfarid_pa_gov/Documents/Documents/LLRW/2020/Copy%20of%20Monthly%20Reports%20-%20All_Shipments2020%20--%20Added%20Global%20Advanced%20Metals%20Back%20I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pagov-my.sharepoint.com/personal/hfarid_pa_gov/Documents/Documents/LLRW/2020/Copy%20of%20Monthly%20Reports%20-%20All_Shipments2020%20--%20Added%20Global%20Advanced%20Metals%20Back%20In.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3" Type="http://schemas.openxmlformats.org/officeDocument/2006/relationships/oleObject" Target="https://pagov-my.sharepoint.com/personal/hfarid_pa_gov/Documents/Documents/LLRW/2020/Copy%20of%20Monthly%20Reports%20-%20All_Shipments2020%20--%20Added%20Global%20Advanced%20Metals%20Back%20I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pagov-my.sharepoint.com/personal/hfarid_pa_gov/Documents/Documents/LLRW/2020/Copy%20of%20Monthly%20Reports%20-%20All_Shipments2020%20--%20Added%20Global%20Advanced%20Metals%20Back%20In.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pagov-my.sharepoint.com/personal/hfarid_pa_gov/Documents/Documents/LLRW/2020/Copy%20of%20Monthly%20Reports%20-%20All_Shipments2020%20--%20Added%20Global%20Advanced%20Metals%20Back%20In.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20"/>
      <c:depthPercent val="100"/>
      <c:rAngAx val="1"/>
    </c:view3D>
    <c:floor>
      <c:thickness val="0"/>
      <c:spPr>
        <a:noFill/>
        <a:ln>
          <a:noFill/>
        </a:ln>
        <a:effectLst/>
        <a:scene3d>
          <a:camera prst="orthographicFront"/>
          <a:lightRig rig="threePt" dir="t"/>
        </a:scene3d>
        <a:sp3d/>
      </c:spPr>
    </c:floor>
    <c:sideWall>
      <c:thickness val="0"/>
      <c:spPr>
        <a:solidFill>
          <a:schemeClr val="bg1">
            <a:lumMod val="75000"/>
          </a:schemeClr>
        </a:solidFill>
        <a:ln>
          <a:noFill/>
        </a:ln>
        <a:effectLst/>
        <a:sp3d/>
      </c:spPr>
    </c:sideWall>
    <c:backWall>
      <c:thickness val="0"/>
      <c:spPr>
        <a:solidFill>
          <a:schemeClr val="bg1">
            <a:lumMod val="75000"/>
          </a:schemeClr>
        </a:solidFill>
        <a:ln>
          <a:noFill/>
        </a:ln>
        <a:effectLst/>
        <a:sp3d/>
      </c:spPr>
    </c:backWall>
    <c:plotArea>
      <c:layout>
        <c:manualLayout>
          <c:layoutTarget val="inner"/>
          <c:xMode val="edge"/>
          <c:yMode val="edge"/>
          <c:x val="0.12247661655929372"/>
          <c:y val="9.6400259909031838E-2"/>
          <c:w val="0.81669637318062505"/>
          <c:h val="0.78385084905322511"/>
        </c:manualLayout>
      </c:layout>
      <c:bar3DChart>
        <c:barDir val="col"/>
        <c:grouping val="standard"/>
        <c:varyColors val="0"/>
        <c:ser>
          <c:idx val="0"/>
          <c:order val="0"/>
          <c:tx>
            <c:strRef>
              <c:f>'Charts &amp; Tables'!$C$4</c:f>
              <c:strCache>
                <c:ptCount val="1"/>
                <c:pt idx="0">
                  <c:v>WV</c:v>
                </c:pt>
              </c:strCache>
            </c:strRef>
          </c:tx>
          <c:spPr>
            <a:solidFill>
              <a:schemeClr val="accent2">
                <a:lumMod val="50000"/>
              </a:schemeClr>
            </a:solidFill>
            <a:ln>
              <a:noFill/>
            </a:ln>
            <a:effectLst/>
            <a:sp3d/>
          </c:spPr>
          <c:invertIfNegative val="0"/>
          <c:dPt>
            <c:idx val="0"/>
            <c:invertIfNegative val="0"/>
            <c:bubble3D val="0"/>
            <c:spPr>
              <a:solidFill>
                <a:schemeClr val="accent2">
                  <a:lumMod val="50000"/>
                </a:schemeClr>
              </a:solidFill>
              <a:ln>
                <a:noFill/>
              </a:ln>
              <a:effectLst/>
              <a:sp3d/>
            </c:spPr>
            <c:extLst>
              <c:ext xmlns:c16="http://schemas.microsoft.com/office/drawing/2014/chart" uri="{C3380CC4-5D6E-409C-BE32-E72D297353CC}">
                <c16:uniqueId val="{00000001-C4A6-4F0A-9828-27F2810457D5}"/>
              </c:ext>
            </c:extLst>
          </c:dPt>
          <c:dPt>
            <c:idx val="1"/>
            <c:invertIfNegative val="0"/>
            <c:bubble3D val="0"/>
            <c:spPr>
              <a:noFill/>
              <a:ln>
                <a:noFill/>
              </a:ln>
              <a:effectLst/>
              <a:sp3d/>
            </c:spPr>
            <c:extLst>
              <c:ext xmlns:c16="http://schemas.microsoft.com/office/drawing/2014/chart" uri="{C3380CC4-5D6E-409C-BE32-E72D297353CC}">
                <c16:uniqueId val="{00000003-C4A6-4F0A-9828-27F2810457D5}"/>
              </c:ext>
            </c:extLst>
          </c:dPt>
          <c:dPt>
            <c:idx val="2"/>
            <c:invertIfNegative val="0"/>
            <c:bubble3D val="0"/>
            <c:spPr>
              <a:noFill/>
              <a:ln>
                <a:noFill/>
              </a:ln>
              <a:effectLst/>
              <a:sp3d/>
            </c:spPr>
            <c:extLst>
              <c:ext xmlns:c16="http://schemas.microsoft.com/office/drawing/2014/chart" uri="{C3380CC4-5D6E-409C-BE32-E72D297353CC}">
                <c16:uniqueId val="{00000005-C4A6-4F0A-9828-27F2810457D5}"/>
              </c:ext>
            </c:extLst>
          </c:dPt>
          <c:dPt>
            <c:idx val="3"/>
            <c:invertIfNegative val="0"/>
            <c:bubble3D val="0"/>
            <c:spPr>
              <a:noFill/>
              <a:ln>
                <a:noFill/>
              </a:ln>
              <a:effectLst/>
              <a:sp3d/>
            </c:spPr>
            <c:extLst>
              <c:ext xmlns:c16="http://schemas.microsoft.com/office/drawing/2014/chart" uri="{C3380CC4-5D6E-409C-BE32-E72D297353CC}">
                <c16:uniqueId val="{00000007-C4A6-4F0A-9828-27F2810457D5}"/>
              </c:ext>
            </c:extLst>
          </c:dPt>
          <c:dPt>
            <c:idx val="4"/>
            <c:invertIfNegative val="0"/>
            <c:bubble3D val="0"/>
            <c:spPr>
              <a:noFill/>
              <a:ln>
                <a:noFill/>
              </a:ln>
              <a:effectLst/>
              <a:sp3d/>
            </c:spPr>
            <c:extLst>
              <c:ext xmlns:c16="http://schemas.microsoft.com/office/drawing/2014/chart" uri="{C3380CC4-5D6E-409C-BE32-E72D297353CC}">
                <c16:uniqueId val="{00000009-C4A6-4F0A-9828-27F2810457D5}"/>
              </c:ext>
            </c:extLst>
          </c:dPt>
          <c:dPt>
            <c:idx val="5"/>
            <c:invertIfNegative val="0"/>
            <c:bubble3D val="0"/>
            <c:spPr>
              <a:solidFill>
                <a:schemeClr val="accent2">
                  <a:lumMod val="50000"/>
                </a:schemeClr>
              </a:solidFill>
              <a:ln>
                <a:noFill/>
              </a:ln>
              <a:effectLst/>
              <a:sp3d/>
            </c:spPr>
            <c:extLst>
              <c:ext xmlns:c16="http://schemas.microsoft.com/office/drawing/2014/chart" uri="{C3380CC4-5D6E-409C-BE32-E72D297353CC}">
                <c16:uniqueId val="{0000000B-C4A6-4F0A-9828-27F2810457D5}"/>
              </c:ext>
            </c:extLst>
          </c:dPt>
          <c:cat>
            <c:strRef>
              <c:f>[1]TablesCharts!$B$3:$B$8</c:f>
              <c:strCache>
                <c:ptCount val="6"/>
                <c:pt idx="0">
                  <c:v>Academic</c:v>
                </c:pt>
                <c:pt idx="1">
                  <c:v>Government</c:v>
                </c:pt>
                <c:pt idx="2">
                  <c:v>Industry</c:v>
                </c:pt>
                <c:pt idx="3">
                  <c:v>Medical</c:v>
                </c:pt>
                <c:pt idx="4">
                  <c:v>Utility</c:v>
                </c:pt>
                <c:pt idx="5">
                  <c:v>Total</c:v>
                </c:pt>
              </c:strCache>
            </c:strRef>
          </c:cat>
          <c:val>
            <c:numRef>
              <c:f>'Charts &amp; Tables'!$C$5:$C$10</c:f>
              <c:numCache>
                <c:formatCode>#,##0</c:formatCode>
                <c:ptCount val="6"/>
                <c:pt idx="0">
                  <c:v>21.7</c:v>
                </c:pt>
                <c:pt idx="1">
                  <c:v>0</c:v>
                </c:pt>
                <c:pt idx="2">
                  <c:v>0</c:v>
                </c:pt>
                <c:pt idx="3">
                  <c:v>0</c:v>
                </c:pt>
                <c:pt idx="4">
                  <c:v>0</c:v>
                </c:pt>
                <c:pt idx="5">
                  <c:v>21.7</c:v>
                </c:pt>
              </c:numCache>
            </c:numRef>
          </c:val>
          <c:extLst>
            <c:ext xmlns:c16="http://schemas.microsoft.com/office/drawing/2014/chart" uri="{C3380CC4-5D6E-409C-BE32-E72D297353CC}">
              <c16:uniqueId val="{0000000C-C4A6-4F0A-9828-27F2810457D5}"/>
            </c:ext>
          </c:extLst>
        </c:ser>
        <c:ser>
          <c:idx val="1"/>
          <c:order val="1"/>
          <c:tx>
            <c:strRef>
              <c:f>'Charts &amp; Tables'!$D$4</c:f>
              <c:strCache>
                <c:ptCount val="1"/>
                <c:pt idx="0">
                  <c:v>DE</c:v>
                </c:pt>
              </c:strCache>
            </c:strRef>
          </c:tx>
          <c:spPr>
            <a:solidFill>
              <a:srgbClr val="92D050"/>
            </a:solidFill>
            <a:ln>
              <a:noFill/>
            </a:ln>
            <a:effectLst/>
            <a:sp3d/>
          </c:spPr>
          <c:invertIfNegative val="0"/>
          <c:dPt>
            <c:idx val="1"/>
            <c:invertIfNegative val="0"/>
            <c:bubble3D val="0"/>
            <c:spPr>
              <a:noFill/>
              <a:ln>
                <a:noFill/>
              </a:ln>
              <a:effectLst/>
              <a:sp3d/>
            </c:spPr>
            <c:extLst>
              <c:ext xmlns:c16="http://schemas.microsoft.com/office/drawing/2014/chart" uri="{C3380CC4-5D6E-409C-BE32-E72D297353CC}">
                <c16:uniqueId val="{0000000E-C4A6-4F0A-9828-27F2810457D5}"/>
              </c:ext>
            </c:extLst>
          </c:dPt>
          <c:dPt>
            <c:idx val="2"/>
            <c:invertIfNegative val="0"/>
            <c:bubble3D val="0"/>
            <c:spPr>
              <a:noFill/>
              <a:ln>
                <a:noFill/>
              </a:ln>
              <a:effectLst/>
              <a:sp3d/>
            </c:spPr>
            <c:extLst>
              <c:ext xmlns:c16="http://schemas.microsoft.com/office/drawing/2014/chart" uri="{C3380CC4-5D6E-409C-BE32-E72D297353CC}">
                <c16:uniqueId val="{00000010-C4A6-4F0A-9828-27F2810457D5}"/>
              </c:ext>
            </c:extLst>
          </c:dPt>
          <c:dPt>
            <c:idx val="3"/>
            <c:invertIfNegative val="0"/>
            <c:bubble3D val="0"/>
            <c:spPr>
              <a:noFill/>
              <a:ln>
                <a:noFill/>
              </a:ln>
              <a:effectLst/>
              <a:sp3d/>
            </c:spPr>
            <c:extLst>
              <c:ext xmlns:c16="http://schemas.microsoft.com/office/drawing/2014/chart" uri="{C3380CC4-5D6E-409C-BE32-E72D297353CC}">
                <c16:uniqueId val="{00000012-C4A6-4F0A-9828-27F2810457D5}"/>
              </c:ext>
            </c:extLst>
          </c:dPt>
          <c:dPt>
            <c:idx val="4"/>
            <c:invertIfNegative val="0"/>
            <c:bubble3D val="0"/>
            <c:spPr>
              <a:noFill/>
              <a:ln>
                <a:noFill/>
              </a:ln>
              <a:effectLst/>
              <a:sp3d/>
            </c:spPr>
            <c:extLst>
              <c:ext xmlns:c16="http://schemas.microsoft.com/office/drawing/2014/chart" uri="{C3380CC4-5D6E-409C-BE32-E72D297353CC}">
                <c16:uniqueId val="{00000014-C4A6-4F0A-9828-27F2810457D5}"/>
              </c:ext>
            </c:extLst>
          </c:dPt>
          <c:cat>
            <c:strRef>
              <c:f>[1]TablesCharts!$B$3:$B$8</c:f>
              <c:strCache>
                <c:ptCount val="6"/>
                <c:pt idx="0">
                  <c:v>Academic</c:v>
                </c:pt>
                <c:pt idx="1">
                  <c:v>Government</c:v>
                </c:pt>
                <c:pt idx="2">
                  <c:v>Industry</c:v>
                </c:pt>
                <c:pt idx="3">
                  <c:v>Medical</c:v>
                </c:pt>
                <c:pt idx="4">
                  <c:v>Utility</c:v>
                </c:pt>
                <c:pt idx="5">
                  <c:v>Total</c:v>
                </c:pt>
              </c:strCache>
            </c:strRef>
          </c:cat>
          <c:val>
            <c:numRef>
              <c:f>'Charts &amp; Tables'!$D$5:$D$10</c:f>
              <c:numCache>
                <c:formatCode>#,##0</c:formatCode>
                <c:ptCount val="6"/>
                <c:pt idx="0">
                  <c:v>2.7</c:v>
                </c:pt>
                <c:pt idx="1">
                  <c:v>0</c:v>
                </c:pt>
                <c:pt idx="2">
                  <c:v>0</c:v>
                </c:pt>
                <c:pt idx="3">
                  <c:v>0</c:v>
                </c:pt>
                <c:pt idx="4">
                  <c:v>0</c:v>
                </c:pt>
                <c:pt idx="5">
                  <c:v>2.7</c:v>
                </c:pt>
              </c:numCache>
            </c:numRef>
          </c:val>
          <c:extLst>
            <c:ext xmlns:c16="http://schemas.microsoft.com/office/drawing/2014/chart" uri="{C3380CC4-5D6E-409C-BE32-E72D297353CC}">
              <c16:uniqueId val="{00000015-C4A6-4F0A-9828-27F2810457D5}"/>
            </c:ext>
          </c:extLst>
        </c:ser>
        <c:ser>
          <c:idx val="2"/>
          <c:order val="2"/>
          <c:tx>
            <c:strRef>
              <c:f>'Charts &amp; Tables'!$E$4</c:f>
              <c:strCache>
                <c:ptCount val="1"/>
                <c:pt idx="0">
                  <c:v>MD</c:v>
                </c:pt>
              </c:strCache>
            </c:strRef>
          </c:tx>
          <c:spPr>
            <a:solidFill>
              <a:srgbClr val="FFC000"/>
            </a:solidFill>
            <a:ln>
              <a:noFill/>
            </a:ln>
            <a:effectLst/>
            <a:sp3d/>
          </c:spPr>
          <c:invertIfNegative val="0"/>
          <c:cat>
            <c:strRef>
              <c:f>[1]TablesCharts!$B$3:$B$8</c:f>
              <c:strCache>
                <c:ptCount val="6"/>
                <c:pt idx="0">
                  <c:v>Academic</c:v>
                </c:pt>
                <c:pt idx="1">
                  <c:v>Government</c:v>
                </c:pt>
                <c:pt idx="2">
                  <c:v>Industry</c:v>
                </c:pt>
                <c:pt idx="3">
                  <c:v>Medical</c:v>
                </c:pt>
                <c:pt idx="4">
                  <c:v>Utility</c:v>
                </c:pt>
                <c:pt idx="5">
                  <c:v>Total</c:v>
                </c:pt>
              </c:strCache>
            </c:strRef>
          </c:cat>
          <c:val>
            <c:numRef>
              <c:f>'Charts &amp; Tables'!$E$5:$E$10</c:f>
              <c:numCache>
                <c:formatCode>#,##0</c:formatCode>
                <c:ptCount val="6"/>
                <c:pt idx="0">
                  <c:v>11.3</c:v>
                </c:pt>
                <c:pt idx="1">
                  <c:v>100.4</c:v>
                </c:pt>
                <c:pt idx="2">
                  <c:v>12027.5</c:v>
                </c:pt>
                <c:pt idx="3">
                  <c:v>64</c:v>
                </c:pt>
                <c:pt idx="4">
                  <c:v>3506</c:v>
                </c:pt>
                <c:pt idx="5">
                  <c:v>15709.2</c:v>
                </c:pt>
              </c:numCache>
            </c:numRef>
          </c:val>
          <c:extLst>
            <c:ext xmlns:c16="http://schemas.microsoft.com/office/drawing/2014/chart" uri="{C3380CC4-5D6E-409C-BE32-E72D297353CC}">
              <c16:uniqueId val="{00000016-C4A6-4F0A-9828-27F2810457D5}"/>
            </c:ext>
          </c:extLst>
        </c:ser>
        <c:ser>
          <c:idx val="3"/>
          <c:order val="3"/>
          <c:tx>
            <c:strRef>
              <c:f>'Charts &amp; Tables'!$F$4</c:f>
              <c:strCache>
                <c:ptCount val="1"/>
                <c:pt idx="0">
                  <c:v>PA</c:v>
                </c:pt>
              </c:strCache>
            </c:strRef>
          </c:tx>
          <c:spPr>
            <a:solidFill>
              <a:schemeClr val="accent1">
                <a:lumMod val="75000"/>
              </a:schemeClr>
            </a:solidFill>
            <a:ln>
              <a:noFill/>
            </a:ln>
            <a:effectLst/>
            <a:sp3d/>
          </c:spPr>
          <c:invertIfNegative val="0"/>
          <c:dPt>
            <c:idx val="3"/>
            <c:invertIfNegative val="0"/>
            <c:bubble3D val="0"/>
            <c:spPr>
              <a:noFill/>
              <a:ln>
                <a:noFill/>
              </a:ln>
              <a:effectLst/>
              <a:sp3d/>
            </c:spPr>
            <c:extLst>
              <c:ext xmlns:c16="http://schemas.microsoft.com/office/drawing/2014/chart" uri="{C3380CC4-5D6E-409C-BE32-E72D297353CC}">
                <c16:uniqueId val="{00000018-C4A6-4F0A-9828-27F2810457D5}"/>
              </c:ext>
            </c:extLst>
          </c:dPt>
          <c:cat>
            <c:strRef>
              <c:f>[1]TablesCharts!$B$3:$B$8</c:f>
              <c:strCache>
                <c:ptCount val="6"/>
                <c:pt idx="0">
                  <c:v>Academic</c:v>
                </c:pt>
                <c:pt idx="1">
                  <c:v>Government</c:v>
                </c:pt>
                <c:pt idx="2">
                  <c:v>Industry</c:v>
                </c:pt>
                <c:pt idx="3">
                  <c:v>Medical</c:v>
                </c:pt>
                <c:pt idx="4">
                  <c:v>Utility</c:v>
                </c:pt>
                <c:pt idx="5">
                  <c:v>Total</c:v>
                </c:pt>
              </c:strCache>
            </c:strRef>
          </c:cat>
          <c:val>
            <c:numRef>
              <c:f>'Charts &amp; Tables'!$F$5:$F$10</c:f>
              <c:numCache>
                <c:formatCode>#,##0</c:formatCode>
                <c:ptCount val="6"/>
                <c:pt idx="0">
                  <c:v>23.7</c:v>
                </c:pt>
                <c:pt idx="1">
                  <c:v>12782.6</c:v>
                </c:pt>
                <c:pt idx="2">
                  <c:v>91914</c:v>
                </c:pt>
                <c:pt idx="3">
                  <c:v>0</c:v>
                </c:pt>
                <c:pt idx="4">
                  <c:v>25091</c:v>
                </c:pt>
                <c:pt idx="5">
                  <c:v>129811.3</c:v>
                </c:pt>
              </c:numCache>
            </c:numRef>
          </c:val>
          <c:extLst>
            <c:ext xmlns:c16="http://schemas.microsoft.com/office/drawing/2014/chart" uri="{C3380CC4-5D6E-409C-BE32-E72D297353CC}">
              <c16:uniqueId val="{00000019-C4A6-4F0A-9828-27F2810457D5}"/>
            </c:ext>
          </c:extLst>
        </c:ser>
        <c:ser>
          <c:idx val="4"/>
          <c:order val="4"/>
          <c:tx>
            <c:strRef>
              <c:f>'Charts &amp; Tables'!$G$4</c:f>
              <c:strCache>
                <c:ptCount val="1"/>
                <c:pt idx="0">
                  <c:v>Total</c:v>
                </c:pt>
              </c:strCache>
            </c:strRef>
          </c:tx>
          <c:spPr>
            <a:solidFill>
              <a:srgbClr val="FF0000"/>
            </a:solidFill>
            <a:ln>
              <a:noFill/>
            </a:ln>
            <a:effectLst/>
            <a:sp3d/>
          </c:spPr>
          <c:invertIfNegative val="0"/>
          <c:cat>
            <c:strRef>
              <c:f>[1]TablesCharts!$B$3:$B$8</c:f>
              <c:strCache>
                <c:ptCount val="6"/>
                <c:pt idx="0">
                  <c:v>Academic</c:v>
                </c:pt>
                <c:pt idx="1">
                  <c:v>Government</c:v>
                </c:pt>
                <c:pt idx="2">
                  <c:v>Industry</c:v>
                </c:pt>
                <c:pt idx="3">
                  <c:v>Medical</c:v>
                </c:pt>
                <c:pt idx="4">
                  <c:v>Utility</c:v>
                </c:pt>
                <c:pt idx="5">
                  <c:v>Total</c:v>
                </c:pt>
              </c:strCache>
            </c:strRef>
          </c:cat>
          <c:val>
            <c:numRef>
              <c:f>'Charts &amp; Tables'!$G$5:$G$10</c:f>
              <c:numCache>
                <c:formatCode>#,##0</c:formatCode>
                <c:ptCount val="6"/>
                <c:pt idx="0">
                  <c:v>59.400000000000006</c:v>
                </c:pt>
                <c:pt idx="1">
                  <c:v>12883</c:v>
                </c:pt>
                <c:pt idx="2">
                  <c:v>103941.5</c:v>
                </c:pt>
                <c:pt idx="3">
                  <c:v>64</c:v>
                </c:pt>
                <c:pt idx="4">
                  <c:v>28597</c:v>
                </c:pt>
                <c:pt idx="5">
                  <c:v>145544.9</c:v>
                </c:pt>
              </c:numCache>
            </c:numRef>
          </c:val>
          <c:extLst>
            <c:ext xmlns:c16="http://schemas.microsoft.com/office/drawing/2014/chart" uri="{C3380CC4-5D6E-409C-BE32-E72D297353CC}">
              <c16:uniqueId val="{0000001A-C4A6-4F0A-9828-27F2810457D5}"/>
            </c:ext>
          </c:extLst>
        </c:ser>
        <c:dLbls>
          <c:showLegendKey val="0"/>
          <c:showVal val="0"/>
          <c:showCatName val="0"/>
          <c:showSerName val="0"/>
          <c:showPercent val="0"/>
          <c:showBubbleSize val="0"/>
        </c:dLbls>
        <c:gapWidth val="150"/>
        <c:shape val="box"/>
        <c:axId val="412109008"/>
        <c:axId val="412109336"/>
        <c:axId val="379012464"/>
      </c:bar3DChart>
      <c:catAx>
        <c:axId val="4121090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en-US"/>
          </a:p>
        </c:txPr>
        <c:crossAx val="412109336"/>
        <c:crosses val="autoZero"/>
        <c:auto val="1"/>
        <c:lblAlgn val="ctr"/>
        <c:lblOffset val="100"/>
        <c:noMultiLvlLbl val="0"/>
      </c:catAx>
      <c:valAx>
        <c:axId val="412109336"/>
        <c:scaling>
          <c:orientation val="minMax"/>
        </c:scaling>
        <c:delete val="0"/>
        <c:axPos val="l"/>
        <c:title>
          <c:tx>
            <c:rich>
              <a:bodyPr rot="-540000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r>
                  <a:rPr lang="en-US" sz="800" b="1">
                    <a:solidFill>
                      <a:sysClr val="windowText" lastClr="000000"/>
                    </a:solidFill>
                  </a:rPr>
                  <a:t>Volume</a:t>
                </a:r>
                <a:r>
                  <a:rPr lang="en-US" sz="800" b="1" baseline="0">
                    <a:solidFill>
                      <a:sysClr val="windowText" lastClr="000000"/>
                    </a:solidFill>
                  </a:rPr>
                  <a:t> Cubic Feet</a:t>
                </a:r>
                <a:endParaRPr lang="en-US" sz="800" b="1">
                  <a:solidFill>
                    <a:sysClr val="windowText" lastClr="000000"/>
                  </a:solidFill>
                </a:endParaRPr>
              </a:p>
            </c:rich>
          </c:tx>
          <c:overlay val="0"/>
          <c:spPr>
            <a:noFill/>
            <a:ln>
              <a:noFill/>
            </a:ln>
            <a:effectLst/>
          </c:spPr>
          <c:txPr>
            <a:bodyPr rot="-540000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endParaRPr lang="en-US"/>
            </a:p>
          </c:txPr>
        </c:title>
        <c:numFmt formatCode="#,##0.0" sourceLinked="0"/>
        <c:majorTickMark val="out"/>
        <c:minorTickMark val="none"/>
        <c:tickLblPos val="nextTo"/>
        <c:spPr>
          <a:noFill/>
          <a:ln>
            <a:solidFill>
              <a:schemeClr val="accent1"/>
            </a:solid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412109008"/>
        <c:crosses val="autoZero"/>
        <c:crossBetween val="between"/>
      </c:valAx>
      <c:serAx>
        <c:axId val="379012464"/>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en-US"/>
          </a:p>
        </c:txPr>
        <c:crossAx val="412109336"/>
        <c:crosses val="autoZero"/>
      </c:serAx>
      <c:spPr>
        <a:noFill/>
        <a:ln>
          <a:noFill/>
        </a:ln>
        <a:effectLst/>
      </c:spPr>
    </c:plotArea>
    <c:legend>
      <c:legendPos val="b"/>
      <c:layout>
        <c:manualLayout>
          <c:xMode val="edge"/>
          <c:yMode val="edge"/>
          <c:x val="0.40130454984687619"/>
          <c:y val="0.89561420457598462"/>
          <c:w val="0.2170167179289415"/>
          <c:h val="8.6937494343381286E-2"/>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solidFill>
          <a:schemeClr val="bg1">
            <a:lumMod val="75000"/>
          </a:schemeClr>
        </a:solidFill>
        <a:ln>
          <a:noFill/>
        </a:ln>
        <a:effectLst/>
        <a:sp3d/>
      </c:spPr>
    </c:sideWall>
    <c:backWall>
      <c:thickness val="0"/>
      <c:spPr>
        <a:solidFill>
          <a:schemeClr val="bg1">
            <a:lumMod val="75000"/>
          </a:schemeClr>
        </a:solidFill>
        <a:ln>
          <a:noFill/>
        </a:ln>
        <a:effectLst/>
        <a:sp3d/>
      </c:spPr>
    </c:backWall>
    <c:plotArea>
      <c:layout>
        <c:manualLayout>
          <c:layoutTarget val="inner"/>
          <c:xMode val="edge"/>
          <c:yMode val="edge"/>
          <c:x val="0.10081141998981417"/>
          <c:y val="8.245760061830848E-2"/>
          <c:w val="0.83836155591369543"/>
          <c:h val="0.79779361648442071"/>
        </c:manualLayout>
      </c:layout>
      <c:bar3DChart>
        <c:barDir val="col"/>
        <c:grouping val="standard"/>
        <c:varyColors val="0"/>
        <c:ser>
          <c:idx val="0"/>
          <c:order val="0"/>
          <c:tx>
            <c:strRef>
              <c:f>'Charts &amp; Tables'!$C$32</c:f>
              <c:strCache>
                <c:ptCount val="1"/>
                <c:pt idx="0">
                  <c:v>WV</c:v>
                </c:pt>
              </c:strCache>
            </c:strRef>
          </c:tx>
          <c:spPr>
            <a:solidFill>
              <a:schemeClr val="accent2">
                <a:lumMod val="75000"/>
              </a:schemeClr>
            </a:solidFill>
            <a:ln>
              <a:noFill/>
            </a:ln>
            <a:effectLst/>
            <a:sp3d/>
          </c:spPr>
          <c:invertIfNegative val="0"/>
          <c:dPt>
            <c:idx val="0"/>
            <c:invertIfNegative val="0"/>
            <c:bubble3D val="0"/>
            <c:spPr>
              <a:solidFill>
                <a:schemeClr val="accent2">
                  <a:lumMod val="50000"/>
                </a:schemeClr>
              </a:solidFill>
              <a:ln>
                <a:noFill/>
              </a:ln>
              <a:effectLst/>
              <a:sp3d/>
            </c:spPr>
            <c:extLst>
              <c:ext xmlns:c16="http://schemas.microsoft.com/office/drawing/2014/chart" uri="{C3380CC4-5D6E-409C-BE32-E72D297353CC}">
                <c16:uniqueId val="{00000001-B392-4411-A34A-AD980543AA14}"/>
              </c:ext>
            </c:extLst>
          </c:dPt>
          <c:dPt>
            <c:idx val="1"/>
            <c:invertIfNegative val="0"/>
            <c:bubble3D val="0"/>
            <c:spPr>
              <a:noFill/>
              <a:ln>
                <a:noFill/>
              </a:ln>
              <a:effectLst/>
              <a:sp3d/>
            </c:spPr>
            <c:extLst>
              <c:ext xmlns:c16="http://schemas.microsoft.com/office/drawing/2014/chart" uri="{C3380CC4-5D6E-409C-BE32-E72D297353CC}">
                <c16:uniqueId val="{00000003-B392-4411-A34A-AD980543AA14}"/>
              </c:ext>
            </c:extLst>
          </c:dPt>
          <c:dPt>
            <c:idx val="2"/>
            <c:invertIfNegative val="0"/>
            <c:bubble3D val="0"/>
            <c:spPr>
              <a:noFill/>
              <a:ln>
                <a:noFill/>
              </a:ln>
              <a:effectLst/>
              <a:sp3d/>
            </c:spPr>
            <c:extLst>
              <c:ext xmlns:c16="http://schemas.microsoft.com/office/drawing/2014/chart" uri="{C3380CC4-5D6E-409C-BE32-E72D297353CC}">
                <c16:uniqueId val="{00000005-B392-4411-A34A-AD980543AA14}"/>
              </c:ext>
            </c:extLst>
          </c:dPt>
          <c:dPt>
            <c:idx val="3"/>
            <c:invertIfNegative val="0"/>
            <c:bubble3D val="0"/>
            <c:spPr>
              <a:noFill/>
              <a:ln>
                <a:noFill/>
              </a:ln>
              <a:effectLst/>
              <a:sp3d/>
            </c:spPr>
            <c:extLst>
              <c:ext xmlns:c16="http://schemas.microsoft.com/office/drawing/2014/chart" uri="{C3380CC4-5D6E-409C-BE32-E72D297353CC}">
                <c16:uniqueId val="{00000007-B392-4411-A34A-AD980543AA14}"/>
              </c:ext>
            </c:extLst>
          </c:dPt>
          <c:dPt>
            <c:idx val="4"/>
            <c:invertIfNegative val="0"/>
            <c:bubble3D val="0"/>
            <c:spPr>
              <a:noFill/>
              <a:ln>
                <a:noFill/>
              </a:ln>
              <a:effectLst/>
              <a:sp3d/>
            </c:spPr>
            <c:extLst>
              <c:ext xmlns:c16="http://schemas.microsoft.com/office/drawing/2014/chart" uri="{C3380CC4-5D6E-409C-BE32-E72D297353CC}">
                <c16:uniqueId val="{00000009-B392-4411-A34A-AD980543AA14}"/>
              </c:ext>
            </c:extLst>
          </c:dPt>
          <c:dPt>
            <c:idx val="5"/>
            <c:invertIfNegative val="0"/>
            <c:bubble3D val="0"/>
            <c:spPr>
              <a:solidFill>
                <a:schemeClr val="accent2">
                  <a:lumMod val="50000"/>
                </a:schemeClr>
              </a:solidFill>
              <a:ln>
                <a:noFill/>
              </a:ln>
              <a:effectLst/>
              <a:sp3d/>
            </c:spPr>
            <c:extLst>
              <c:ext xmlns:c16="http://schemas.microsoft.com/office/drawing/2014/chart" uri="{C3380CC4-5D6E-409C-BE32-E72D297353CC}">
                <c16:uniqueId val="{0000000B-B392-4411-A34A-AD980543AA14}"/>
              </c:ext>
            </c:extLst>
          </c:dPt>
          <c:cat>
            <c:strRef>
              <c:f>[1]TablesCharts!$B$38:$B$43</c:f>
              <c:strCache>
                <c:ptCount val="6"/>
                <c:pt idx="0">
                  <c:v>Academic</c:v>
                </c:pt>
                <c:pt idx="1">
                  <c:v>Government</c:v>
                </c:pt>
                <c:pt idx="2">
                  <c:v>Industry</c:v>
                </c:pt>
                <c:pt idx="3">
                  <c:v>Medical</c:v>
                </c:pt>
                <c:pt idx="4">
                  <c:v>Utility</c:v>
                </c:pt>
                <c:pt idx="5">
                  <c:v>Total</c:v>
                </c:pt>
              </c:strCache>
            </c:strRef>
          </c:cat>
          <c:val>
            <c:numRef>
              <c:f>'Charts &amp; Tables'!$C$33:$C$38</c:f>
              <c:numCache>
                <c:formatCode>0</c:formatCode>
                <c:ptCount val="6"/>
                <c:pt idx="0" formatCode="0.000">
                  <c:v>1.7000000000000001E-2</c:v>
                </c:pt>
                <c:pt idx="1">
                  <c:v>0</c:v>
                </c:pt>
                <c:pt idx="2" formatCode="0.000">
                  <c:v>0</c:v>
                </c:pt>
                <c:pt idx="3">
                  <c:v>0</c:v>
                </c:pt>
                <c:pt idx="4">
                  <c:v>0</c:v>
                </c:pt>
                <c:pt idx="5" formatCode="0.000">
                  <c:v>1.7000000000000001E-2</c:v>
                </c:pt>
              </c:numCache>
            </c:numRef>
          </c:val>
          <c:extLst>
            <c:ext xmlns:c16="http://schemas.microsoft.com/office/drawing/2014/chart" uri="{C3380CC4-5D6E-409C-BE32-E72D297353CC}">
              <c16:uniqueId val="{0000000C-B392-4411-A34A-AD980543AA14}"/>
            </c:ext>
          </c:extLst>
        </c:ser>
        <c:ser>
          <c:idx val="1"/>
          <c:order val="1"/>
          <c:tx>
            <c:strRef>
              <c:f>'Charts &amp; Tables'!$D$32</c:f>
              <c:strCache>
                <c:ptCount val="1"/>
                <c:pt idx="0">
                  <c:v>DE</c:v>
                </c:pt>
              </c:strCache>
            </c:strRef>
          </c:tx>
          <c:spPr>
            <a:solidFill>
              <a:srgbClr val="92D050"/>
            </a:solidFill>
            <a:ln>
              <a:noFill/>
            </a:ln>
            <a:effectLst/>
            <a:sp3d/>
          </c:spPr>
          <c:invertIfNegative val="0"/>
          <c:dPt>
            <c:idx val="1"/>
            <c:invertIfNegative val="0"/>
            <c:bubble3D val="0"/>
            <c:spPr>
              <a:noFill/>
              <a:ln>
                <a:noFill/>
              </a:ln>
              <a:effectLst/>
              <a:sp3d/>
            </c:spPr>
            <c:extLst>
              <c:ext xmlns:c16="http://schemas.microsoft.com/office/drawing/2014/chart" uri="{C3380CC4-5D6E-409C-BE32-E72D297353CC}">
                <c16:uniqueId val="{0000000E-B392-4411-A34A-AD980543AA14}"/>
              </c:ext>
            </c:extLst>
          </c:dPt>
          <c:dPt>
            <c:idx val="2"/>
            <c:invertIfNegative val="0"/>
            <c:bubble3D val="0"/>
            <c:spPr>
              <a:noFill/>
              <a:ln>
                <a:noFill/>
              </a:ln>
              <a:effectLst/>
              <a:sp3d/>
            </c:spPr>
            <c:extLst>
              <c:ext xmlns:c16="http://schemas.microsoft.com/office/drawing/2014/chart" uri="{C3380CC4-5D6E-409C-BE32-E72D297353CC}">
                <c16:uniqueId val="{00000010-B392-4411-A34A-AD980543AA14}"/>
              </c:ext>
            </c:extLst>
          </c:dPt>
          <c:dPt>
            <c:idx val="3"/>
            <c:invertIfNegative val="0"/>
            <c:bubble3D val="0"/>
            <c:spPr>
              <a:noFill/>
              <a:ln>
                <a:noFill/>
              </a:ln>
              <a:effectLst/>
              <a:sp3d/>
            </c:spPr>
            <c:extLst>
              <c:ext xmlns:c16="http://schemas.microsoft.com/office/drawing/2014/chart" uri="{C3380CC4-5D6E-409C-BE32-E72D297353CC}">
                <c16:uniqueId val="{00000012-B392-4411-A34A-AD980543AA14}"/>
              </c:ext>
            </c:extLst>
          </c:dPt>
          <c:dPt>
            <c:idx val="4"/>
            <c:invertIfNegative val="0"/>
            <c:bubble3D val="0"/>
            <c:spPr>
              <a:noFill/>
              <a:ln>
                <a:noFill/>
              </a:ln>
              <a:effectLst/>
              <a:sp3d/>
            </c:spPr>
            <c:extLst>
              <c:ext xmlns:c16="http://schemas.microsoft.com/office/drawing/2014/chart" uri="{C3380CC4-5D6E-409C-BE32-E72D297353CC}">
                <c16:uniqueId val="{00000014-B392-4411-A34A-AD980543AA14}"/>
              </c:ext>
            </c:extLst>
          </c:dPt>
          <c:cat>
            <c:strRef>
              <c:f>[1]TablesCharts!$B$38:$B$43</c:f>
              <c:strCache>
                <c:ptCount val="6"/>
                <c:pt idx="0">
                  <c:v>Academic</c:v>
                </c:pt>
                <c:pt idx="1">
                  <c:v>Government</c:v>
                </c:pt>
                <c:pt idx="2">
                  <c:v>Industry</c:v>
                </c:pt>
                <c:pt idx="3">
                  <c:v>Medical</c:v>
                </c:pt>
                <c:pt idx="4">
                  <c:v>Utility</c:v>
                </c:pt>
                <c:pt idx="5">
                  <c:v>Total</c:v>
                </c:pt>
              </c:strCache>
            </c:strRef>
          </c:cat>
          <c:val>
            <c:numRef>
              <c:f>'Charts &amp; Tables'!$D$33:$D$38</c:f>
              <c:numCache>
                <c:formatCode>0</c:formatCode>
                <c:ptCount val="6"/>
                <c:pt idx="0" formatCode="0.000">
                  <c:v>7.0000000000000001E-3</c:v>
                </c:pt>
                <c:pt idx="1">
                  <c:v>0</c:v>
                </c:pt>
                <c:pt idx="2">
                  <c:v>0</c:v>
                </c:pt>
                <c:pt idx="3">
                  <c:v>0</c:v>
                </c:pt>
                <c:pt idx="4">
                  <c:v>0</c:v>
                </c:pt>
                <c:pt idx="5" formatCode="0.000">
                  <c:v>7.0000000000000001E-3</c:v>
                </c:pt>
              </c:numCache>
            </c:numRef>
          </c:val>
          <c:extLst>
            <c:ext xmlns:c16="http://schemas.microsoft.com/office/drawing/2014/chart" uri="{C3380CC4-5D6E-409C-BE32-E72D297353CC}">
              <c16:uniqueId val="{00000015-B392-4411-A34A-AD980543AA14}"/>
            </c:ext>
          </c:extLst>
        </c:ser>
        <c:ser>
          <c:idx val="2"/>
          <c:order val="2"/>
          <c:tx>
            <c:strRef>
              <c:f>'Charts &amp; Tables'!$E$32</c:f>
              <c:strCache>
                <c:ptCount val="1"/>
                <c:pt idx="0">
                  <c:v>MD</c:v>
                </c:pt>
              </c:strCache>
            </c:strRef>
          </c:tx>
          <c:spPr>
            <a:solidFill>
              <a:srgbClr val="FFC000"/>
            </a:solidFill>
            <a:ln>
              <a:noFill/>
            </a:ln>
            <a:effectLst/>
            <a:sp3d/>
          </c:spPr>
          <c:invertIfNegative val="0"/>
          <c:dPt>
            <c:idx val="0"/>
            <c:invertIfNegative val="0"/>
            <c:bubble3D val="0"/>
            <c:spPr>
              <a:solidFill>
                <a:srgbClr val="FFC000"/>
              </a:solidFill>
              <a:ln>
                <a:noFill/>
              </a:ln>
              <a:effectLst/>
              <a:sp3d/>
            </c:spPr>
            <c:extLst>
              <c:ext xmlns:c16="http://schemas.microsoft.com/office/drawing/2014/chart" uri="{C3380CC4-5D6E-409C-BE32-E72D297353CC}">
                <c16:uniqueId val="{00000017-B392-4411-A34A-AD980543AA14}"/>
              </c:ext>
            </c:extLst>
          </c:dPt>
          <c:dPt>
            <c:idx val="3"/>
            <c:invertIfNegative val="0"/>
            <c:bubble3D val="0"/>
            <c:spPr>
              <a:solidFill>
                <a:srgbClr val="FFC000"/>
              </a:solidFill>
              <a:ln>
                <a:noFill/>
              </a:ln>
              <a:effectLst/>
              <a:sp3d/>
            </c:spPr>
            <c:extLst>
              <c:ext xmlns:c16="http://schemas.microsoft.com/office/drawing/2014/chart" uri="{C3380CC4-5D6E-409C-BE32-E72D297353CC}">
                <c16:uniqueId val="{00000019-B392-4411-A34A-AD980543AA14}"/>
              </c:ext>
            </c:extLst>
          </c:dPt>
          <c:cat>
            <c:strRef>
              <c:f>[1]TablesCharts!$B$38:$B$43</c:f>
              <c:strCache>
                <c:ptCount val="6"/>
                <c:pt idx="0">
                  <c:v>Academic</c:v>
                </c:pt>
                <c:pt idx="1">
                  <c:v>Government</c:v>
                </c:pt>
                <c:pt idx="2">
                  <c:v>Industry</c:v>
                </c:pt>
                <c:pt idx="3">
                  <c:v>Medical</c:v>
                </c:pt>
                <c:pt idx="4">
                  <c:v>Utility</c:v>
                </c:pt>
                <c:pt idx="5">
                  <c:v>Total</c:v>
                </c:pt>
              </c:strCache>
            </c:strRef>
          </c:cat>
          <c:val>
            <c:numRef>
              <c:f>'Charts &amp; Tables'!$E$33:$E$38</c:f>
              <c:numCache>
                <c:formatCode>0.000</c:formatCode>
                <c:ptCount val="6"/>
                <c:pt idx="0">
                  <c:v>4.4999999999999998E-2</c:v>
                </c:pt>
                <c:pt idx="1">
                  <c:v>6.3E-2</c:v>
                </c:pt>
                <c:pt idx="2" formatCode="0.00">
                  <c:v>0.96206000000000003</c:v>
                </c:pt>
                <c:pt idx="3" formatCode="0.0000">
                  <c:v>0.27200000000000002</c:v>
                </c:pt>
                <c:pt idx="4" formatCode="0.00">
                  <c:v>0.17299999999999999</c:v>
                </c:pt>
                <c:pt idx="5" formatCode="0.00">
                  <c:v>1.5150600000000001</c:v>
                </c:pt>
              </c:numCache>
            </c:numRef>
          </c:val>
          <c:extLst>
            <c:ext xmlns:c16="http://schemas.microsoft.com/office/drawing/2014/chart" uri="{C3380CC4-5D6E-409C-BE32-E72D297353CC}">
              <c16:uniqueId val="{0000001A-B392-4411-A34A-AD980543AA14}"/>
            </c:ext>
          </c:extLst>
        </c:ser>
        <c:ser>
          <c:idx val="3"/>
          <c:order val="3"/>
          <c:tx>
            <c:strRef>
              <c:f>'Charts &amp; Tables'!$F$32</c:f>
              <c:strCache>
                <c:ptCount val="1"/>
                <c:pt idx="0">
                  <c:v>PA</c:v>
                </c:pt>
              </c:strCache>
            </c:strRef>
          </c:tx>
          <c:spPr>
            <a:solidFill>
              <a:schemeClr val="accent1">
                <a:lumMod val="75000"/>
              </a:schemeClr>
            </a:solidFill>
            <a:ln>
              <a:noFill/>
            </a:ln>
            <a:effectLst/>
            <a:sp3d/>
          </c:spPr>
          <c:invertIfNegative val="0"/>
          <c:dPt>
            <c:idx val="3"/>
            <c:invertIfNegative val="0"/>
            <c:bubble3D val="0"/>
            <c:spPr>
              <a:noFill/>
              <a:ln>
                <a:noFill/>
              </a:ln>
              <a:effectLst/>
              <a:sp3d/>
            </c:spPr>
            <c:extLst>
              <c:ext xmlns:c16="http://schemas.microsoft.com/office/drawing/2014/chart" uri="{C3380CC4-5D6E-409C-BE32-E72D297353CC}">
                <c16:uniqueId val="{0000001C-B392-4411-A34A-AD980543AA14}"/>
              </c:ext>
            </c:extLst>
          </c:dPt>
          <c:cat>
            <c:strRef>
              <c:f>[1]TablesCharts!$B$38:$B$43</c:f>
              <c:strCache>
                <c:ptCount val="6"/>
                <c:pt idx="0">
                  <c:v>Academic</c:v>
                </c:pt>
                <c:pt idx="1">
                  <c:v>Government</c:v>
                </c:pt>
                <c:pt idx="2">
                  <c:v>Industry</c:v>
                </c:pt>
                <c:pt idx="3">
                  <c:v>Medical</c:v>
                </c:pt>
                <c:pt idx="4">
                  <c:v>Utility</c:v>
                </c:pt>
                <c:pt idx="5">
                  <c:v>Total</c:v>
                </c:pt>
              </c:strCache>
            </c:strRef>
          </c:cat>
          <c:val>
            <c:numRef>
              <c:f>'Charts &amp; Tables'!$F$33:$F$38</c:f>
              <c:numCache>
                <c:formatCode>0.00</c:formatCode>
                <c:ptCount val="6"/>
                <c:pt idx="0" formatCode="0.0000">
                  <c:v>9.0000000000000006E-5</c:v>
                </c:pt>
                <c:pt idx="1">
                  <c:v>5.0000000000000001E-9</c:v>
                </c:pt>
                <c:pt idx="2" formatCode="0">
                  <c:v>218.52109999999999</c:v>
                </c:pt>
                <c:pt idx="3" formatCode="0.0000">
                  <c:v>0</c:v>
                </c:pt>
                <c:pt idx="4" formatCode="#,##0">
                  <c:v>993.04</c:v>
                </c:pt>
                <c:pt idx="5" formatCode="#,##0">
                  <c:v>1211.5611900049998</c:v>
                </c:pt>
              </c:numCache>
            </c:numRef>
          </c:val>
          <c:extLst>
            <c:ext xmlns:c16="http://schemas.microsoft.com/office/drawing/2014/chart" uri="{C3380CC4-5D6E-409C-BE32-E72D297353CC}">
              <c16:uniqueId val="{0000001D-B392-4411-A34A-AD980543AA14}"/>
            </c:ext>
          </c:extLst>
        </c:ser>
        <c:ser>
          <c:idx val="4"/>
          <c:order val="4"/>
          <c:tx>
            <c:strRef>
              <c:f>'Charts &amp; Tables'!$G$32</c:f>
              <c:strCache>
                <c:ptCount val="1"/>
                <c:pt idx="0">
                  <c:v>Total</c:v>
                </c:pt>
              </c:strCache>
            </c:strRef>
          </c:tx>
          <c:spPr>
            <a:solidFill>
              <a:srgbClr val="FF0000"/>
            </a:solidFill>
            <a:ln>
              <a:noFill/>
            </a:ln>
            <a:effectLst/>
            <a:sp3d/>
          </c:spPr>
          <c:invertIfNegative val="0"/>
          <c:dPt>
            <c:idx val="3"/>
            <c:invertIfNegative val="0"/>
            <c:bubble3D val="0"/>
            <c:spPr>
              <a:solidFill>
                <a:srgbClr val="FF0000"/>
              </a:solidFill>
              <a:ln>
                <a:noFill/>
              </a:ln>
              <a:effectLst/>
              <a:sp3d/>
            </c:spPr>
            <c:extLst>
              <c:ext xmlns:c16="http://schemas.microsoft.com/office/drawing/2014/chart" uri="{C3380CC4-5D6E-409C-BE32-E72D297353CC}">
                <c16:uniqueId val="{0000001F-B392-4411-A34A-AD980543AA14}"/>
              </c:ext>
            </c:extLst>
          </c:dPt>
          <c:cat>
            <c:strRef>
              <c:f>[1]TablesCharts!$B$38:$B$43</c:f>
              <c:strCache>
                <c:ptCount val="6"/>
                <c:pt idx="0">
                  <c:v>Academic</c:v>
                </c:pt>
                <c:pt idx="1">
                  <c:v>Government</c:v>
                </c:pt>
                <c:pt idx="2">
                  <c:v>Industry</c:v>
                </c:pt>
                <c:pt idx="3">
                  <c:v>Medical</c:v>
                </c:pt>
                <c:pt idx="4">
                  <c:v>Utility</c:v>
                </c:pt>
                <c:pt idx="5">
                  <c:v>Total</c:v>
                </c:pt>
              </c:strCache>
            </c:strRef>
          </c:cat>
          <c:val>
            <c:numRef>
              <c:f>'Charts &amp; Tables'!$G$33:$G$38</c:f>
              <c:numCache>
                <c:formatCode>#,##0.00000</c:formatCode>
                <c:ptCount val="6"/>
                <c:pt idx="0">
                  <c:v>6.9090000000000013E-2</c:v>
                </c:pt>
                <c:pt idx="1">
                  <c:v>6.3000004999999998E-2</c:v>
                </c:pt>
                <c:pt idx="2">
                  <c:v>219.48316</c:v>
                </c:pt>
                <c:pt idx="3">
                  <c:v>0.27200000000000002</c:v>
                </c:pt>
                <c:pt idx="4">
                  <c:v>993.21299999999997</c:v>
                </c:pt>
                <c:pt idx="5" formatCode="#,##0">
                  <c:v>1213.1002500049999</c:v>
                </c:pt>
              </c:numCache>
            </c:numRef>
          </c:val>
          <c:extLst>
            <c:ext xmlns:c16="http://schemas.microsoft.com/office/drawing/2014/chart" uri="{C3380CC4-5D6E-409C-BE32-E72D297353CC}">
              <c16:uniqueId val="{00000020-B392-4411-A34A-AD980543AA14}"/>
            </c:ext>
          </c:extLst>
        </c:ser>
        <c:dLbls>
          <c:showLegendKey val="0"/>
          <c:showVal val="0"/>
          <c:showCatName val="0"/>
          <c:showSerName val="0"/>
          <c:showPercent val="0"/>
          <c:showBubbleSize val="0"/>
        </c:dLbls>
        <c:gapWidth val="150"/>
        <c:shape val="box"/>
        <c:axId val="412109008"/>
        <c:axId val="412109336"/>
        <c:axId val="379012464"/>
      </c:bar3DChart>
      <c:catAx>
        <c:axId val="4121090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en-US"/>
          </a:p>
        </c:txPr>
        <c:crossAx val="412109336"/>
        <c:crosses val="autoZero"/>
        <c:auto val="1"/>
        <c:lblAlgn val="ctr"/>
        <c:lblOffset val="100"/>
        <c:noMultiLvlLbl val="0"/>
      </c:catAx>
      <c:valAx>
        <c:axId val="412109336"/>
        <c:scaling>
          <c:orientation val="minMax"/>
        </c:scaling>
        <c:delete val="0"/>
        <c:axPos val="l"/>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solidFill>
                      <a:sysClr val="windowText" lastClr="000000"/>
                    </a:solidFill>
                  </a:rPr>
                  <a:t>Activity</a:t>
                </a:r>
                <a:r>
                  <a:rPr lang="en-US" baseline="0">
                    <a:solidFill>
                      <a:sysClr val="windowText" lastClr="000000"/>
                    </a:solidFill>
                  </a:rPr>
                  <a:t> Curies</a:t>
                </a:r>
                <a:endParaRPr lang="en-US">
                  <a:solidFill>
                    <a:sysClr val="windowText" lastClr="000000"/>
                  </a:solidFill>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0" sourceLinked="0"/>
        <c:majorTickMark val="out"/>
        <c:minorTickMark val="none"/>
        <c:tickLblPos val="nextTo"/>
        <c:spPr>
          <a:noFill/>
          <a:ln>
            <a:solidFill>
              <a:schemeClr val="accent1"/>
            </a:solid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412109008"/>
        <c:crosses val="autoZero"/>
        <c:crossBetween val="between"/>
        <c:majorUnit val="100"/>
        <c:minorUnit val="50"/>
      </c:valAx>
      <c:serAx>
        <c:axId val="379012464"/>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en-US"/>
          </a:p>
        </c:txPr>
        <c:crossAx val="412109336"/>
        <c:crosses val="autoZero"/>
      </c:serAx>
      <c:spPr>
        <a:noFill/>
        <a:ln>
          <a:noFill/>
        </a:ln>
        <a:effectLst/>
      </c:spPr>
    </c:plotArea>
    <c:legend>
      <c:legendPos val="b"/>
      <c:layout>
        <c:manualLayout>
          <c:xMode val="edge"/>
          <c:yMode val="edge"/>
          <c:x val="0.40078820111889801"/>
          <c:y val="0.92607098629389417"/>
          <c:w val="0.22115005962900169"/>
          <c:h val="3.5543521608630856E-2"/>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90"/>
      <c:rotY val="10"/>
      <c:depthPercent val="100"/>
      <c:rAngAx val="1"/>
    </c:view3D>
    <c:floor>
      <c:thickness val="0"/>
      <c:spPr>
        <a:noFill/>
        <a:ln>
          <a:noFill/>
        </a:ln>
        <a:effectLst/>
        <a:sp3d/>
      </c:spPr>
    </c:floor>
    <c:sideWall>
      <c:thickness val="0"/>
      <c:spPr>
        <a:solidFill>
          <a:schemeClr val="bg1">
            <a:lumMod val="75000"/>
          </a:schemeClr>
        </a:solidFill>
        <a:ln>
          <a:noFill/>
        </a:ln>
        <a:effectLst/>
        <a:sp3d/>
      </c:spPr>
    </c:sideWall>
    <c:backWall>
      <c:thickness val="0"/>
      <c:spPr>
        <a:solidFill>
          <a:schemeClr val="bg1">
            <a:lumMod val="75000"/>
          </a:schemeClr>
        </a:solidFill>
        <a:ln>
          <a:noFill/>
        </a:ln>
        <a:effectLst/>
        <a:sp3d/>
      </c:spPr>
    </c:backWall>
    <c:plotArea>
      <c:layout>
        <c:manualLayout>
          <c:layoutTarget val="inner"/>
          <c:xMode val="edge"/>
          <c:yMode val="edge"/>
          <c:x val="0.11297813805191038"/>
          <c:y val="6.6202588130298973E-2"/>
          <c:w val="0.86231605546991186"/>
          <c:h val="0.82768716159476052"/>
        </c:manualLayout>
      </c:layout>
      <c:bar3DChart>
        <c:barDir val="col"/>
        <c:grouping val="standard"/>
        <c:varyColors val="0"/>
        <c:ser>
          <c:idx val="0"/>
          <c:order val="0"/>
          <c:tx>
            <c:strRef>
              <c:f>'Charts &amp; Tables'!$AB$5</c:f>
              <c:strCache>
                <c:ptCount val="1"/>
                <c:pt idx="0">
                  <c:v>WV</c:v>
                </c:pt>
              </c:strCache>
            </c:strRef>
          </c:tx>
          <c:spPr>
            <a:solidFill>
              <a:srgbClr val="C00000"/>
            </a:solidFill>
            <a:ln>
              <a:noFill/>
            </a:ln>
            <a:effectLst/>
            <a:sp3d/>
          </c:spPr>
          <c:invertIfNegative val="0"/>
          <c:dPt>
            <c:idx val="19"/>
            <c:invertIfNegative val="0"/>
            <c:bubble3D val="0"/>
            <c:spPr>
              <a:noFill/>
              <a:ln>
                <a:noFill/>
              </a:ln>
              <a:effectLst/>
              <a:sp3d/>
            </c:spPr>
            <c:extLst>
              <c:ext xmlns:c16="http://schemas.microsoft.com/office/drawing/2014/chart" uri="{C3380CC4-5D6E-409C-BE32-E72D297353CC}">
                <c16:uniqueId val="{00000001-BFE2-4202-A509-76B1D39386B6}"/>
              </c:ext>
            </c:extLst>
          </c:dPt>
          <c:cat>
            <c:numRef>
              <c:f>'Charts &amp; Tables'!$AA$6:$AA$26</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'Charts &amp; Tables'!$AB$6:$AB$26</c:f>
              <c:numCache>
                <c:formatCode>#,##0</c:formatCode>
                <c:ptCount val="21"/>
                <c:pt idx="0">
                  <c:v>53.4</c:v>
                </c:pt>
                <c:pt idx="1">
                  <c:v>44.1</c:v>
                </c:pt>
                <c:pt idx="2">
                  <c:v>183.3</c:v>
                </c:pt>
                <c:pt idx="3">
                  <c:v>151.80000000000001</c:v>
                </c:pt>
                <c:pt idx="4">
                  <c:v>34.799999999999997</c:v>
                </c:pt>
                <c:pt idx="5">
                  <c:v>2.4</c:v>
                </c:pt>
                <c:pt idx="6">
                  <c:v>38</c:v>
                </c:pt>
                <c:pt idx="7">
                  <c:v>48.7</c:v>
                </c:pt>
                <c:pt idx="8">
                  <c:v>132.19999999999999</c:v>
                </c:pt>
                <c:pt idx="9">
                  <c:v>134.1</c:v>
                </c:pt>
                <c:pt idx="10">
                  <c:v>11.3</c:v>
                </c:pt>
                <c:pt idx="11">
                  <c:v>19.100000000000001</c:v>
                </c:pt>
                <c:pt idx="12">
                  <c:v>21</c:v>
                </c:pt>
                <c:pt idx="13">
                  <c:v>44.8</c:v>
                </c:pt>
                <c:pt idx="14">
                  <c:v>24.8</c:v>
                </c:pt>
                <c:pt idx="15">
                  <c:v>19</c:v>
                </c:pt>
                <c:pt idx="16">
                  <c:v>1.8</c:v>
                </c:pt>
                <c:pt idx="17">
                  <c:v>0.68</c:v>
                </c:pt>
                <c:pt idx="18">
                  <c:v>17</c:v>
                </c:pt>
                <c:pt idx="19">
                  <c:v>0</c:v>
                </c:pt>
                <c:pt idx="20">
                  <c:v>22</c:v>
                </c:pt>
              </c:numCache>
            </c:numRef>
          </c:val>
          <c:extLst>
            <c:ext xmlns:c16="http://schemas.microsoft.com/office/drawing/2014/chart" uri="{C3380CC4-5D6E-409C-BE32-E72D297353CC}">
              <c16:uniqueId val="{00000002-BFE2-4202-A509-76B1D39386B6}"/>
            </c:ext>
          </c:extLst>
        </c:ser>
        <c:ser>
          <c:idx val="1"/>
          <c:order val="1"/>
          <c:tx>
            <c:strRef>
              <c:f>'Charts &amp; Tables'!$AC$5</c:f>
              <c:strCache>
                <c:ptCount val="1"/>
                <c:pt idx="0">
                  <c:v>DE</c:v>
                </c:pt>
              </c:strCache>
            </c:strRef>
          </c:tx>
          <c:spPr>
            <a:solidFill>
              <a:srgbClr val="00B050"/>
            </a:solidFill>
            <a:ln>
              <a:noFill/>
            </a:ln>
            <a:effectLst/>
            <a:sp3d/>
          </c:spPr>
          <c:invertIfNegative val="0"/>
          <c:dPt>
            <c:idx val="18"/>
            <c:invertIfNegative val="0"/>
            <c:bubble3D val="0"/>
            <c:spPr>
              <a:noFill/>
              <a:ln>
                <a:noFill/>
              </a:ln>
              <a:effectLst/>
              <a:sp3d/>
            </c:spPr>
            <c:extLst>
              <c:ext xmlns:c16="http://schemas.microsoft.com/office/drawing/2014/chart" uri="{C3380CC4-5D6E-409C-BE32-E72D297353CC}">
                <c16:uniqueId val="{00000004-BFE2-4202-A509-76B1D39386B6}"/>
              </c:ext>
            </c:extLst>
          </c:dPt>
          <c:dPt>
            <c:idx val="19"/>
            <c:invertIfNegative val="0"/>
            <c:bubble3D val="0"/>
            <c:spPr>
              <a:solidFill>
                <a:srgbClr val="00B050"/>
              </a:solidFill>
              <a:ln>
                <a:noFill/>
              </a:ln>
              <a:effectLst/>
              <a:sp3d/>
            </c:spPr>
            <c:extLst>
              <c:ext xmlns:c16="http://schemas.microsoft.com/office/drawing/2014/chart" uri="{C3380CC4-5D6E-409C-BE32-E72D297353CC}">
                <c16:uniqueId val="{00000006-BFE2-4202-A509-76B1D39386B6}"/>
              </c:ext>
            </c:extLst>
          </c:dPt>
          <c:cat>
            <c:numRef>
              <c:f>'Charts &amp; Tables'!$AA$6:$AA$26</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'Charts &amp; Tables'!$AC$6:$AC$26</c:f>
              <c:numCache>
                <c:formatCode>#,##0</c:formatCode>
                <c:ptCount val="21"/>
                <c:pt idx="0">
                  <c:v>27.6</c:v>
                </c:pt>
                <c:pt idx="1">
                  <c:v>76.2</c:v>
                </c:pt>
                <c:pt idx="2">
                  <c:v>366.4</c:v>
                </c:pt>
                <c:pt idx="3">
                  <c:v>73.5</c:v>
                </c:pt>
                <c:pt idx="4">
                  <c:v>48.8</c:v>
                </c:pt>
                <c:pt idx="5">
                  <c:v>74.2</c:v>
                </c:pt>
                <c:pt idx="6">
                  <c:v>59.2</c:v>
                </c:pt>
                <c:pt idx="7">
                  <c:v>42.7</c:v>
                </c:pt>
                <c:pt idx="8">
                  <c:v>414.8</c:v>
                </c:pt>
                <c:pt idx="9">
                  <c:v>431.2</c:v>
                </c:pt>
                <c:pt idx="10">
                  <c:v>29.4</c:v>
                </c:pt>
                <c:pt idx="11">
                  <c:v>1061</c:v>
                </c:pt>
                <c:pt idx="12">
                  <c:v>75.2</c:v>
                </c:pt>
                <c:pt idx="13">
                  <c:v>339.5</c:v>
                </c:pt>
                <c:pt idx="14">
                  <c:v>42.7</c:v>
                </c:pt>
                <c:pt idx="15">
                  <c:v>45.2</c:v>
                </c:pt>
                <c:pt idx="16">
                  <c:v>4.5</c:v>
                </c:pt>
                <c:pt idx="17">
                  <c:v>34.130000000000003</c:v>
                </c:pt>
                <c:pt idx="18">
                  <c:v>0</c:v>
                </c:pt>
                <c:pt idx="19">
                  <c:v>26</c:v>
                </c:pt>
                <c:pt idx="20">
                  <c:v>2.7</c:v>
                </c:pt>
              </c:numCache>
            </c:numRef>
          </c:val>
          <c:extLst>
            <c:ext xmlns:c16="http://schemas.microsoft.com/office/drawing/2014/chart" uri="{C3380CC4-5D6E-409C-BE32-E72D297353CC}">
              <c16:uniqueId val="{00000007-BFE2-4202-A509-76B1D39386B6}"/>
            </c:ext>
          </c:extLst>
        </c:ser>
        <c:ser>
          <c:idx val="2"/>
          <c:order val="2"/>
          <c:tx>
            <c:strRef>
              <c:f>'Charts &amp; Tables'!$AD$5</c:f>
              <c:strCache>
                <c:ptCount val="1"/>
                <c:pt idx="0">
                  <c:v>MD</c:v>
                </c:pt>
              </c:strCache>
            </c:strRef>
          </c:tx>
          <c:spPr>
            <a:solidFill>
              <a:srgbClr val="FFC000"/>
            </a:solidFill>
            <a:ln>
              <a:noFill/>
            </a:ln>
            <a:effectLst/>
            <a:sp3d/>
          </c:spPr>
          <c:invertIfNegative val="0"/>
          <c:cat>
            <c:numRef>
              <c:f>'Charts &amp; Tables'!$AA$6:$AA$26</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'Charts &amp; Tables'!$AD$6:$AD$26</c:f>
              <c:numCache>
                <c:formatCode>#,##0</c:formatCode>
                <c:ptCount val="21"/>
                <c:pt idx="0">
                  <c:v>9766.7999999999993</c:v>
                </c:pt>
                <c:pt idx="1">
                  <c:v>10759.9</c:v>
                </c:pt>
                <c:pt idx="2">
                  <c:v>6752.8</c:v>
                </c:pt>
                <c:pt idx="3">
                  <c:v>3703.1</c:v>
                </c:pt>
                <c:pt idx="4">
                  <c:v>13177.8</c:v>
                </c:pt>
                <c:pt idx="5">
                  <c:v>107956.4</c:v>
                </c:pt>
                <c:pt idx="6">
                  <c:v>48131.8</c:v>
                </c:pt>
                <c:pt idx="7">
                  <c:v>21015.599999999999</c:v>
                </c:pt>
                <c:pt idx="8">
                  <c:v>6702.5</c:v>
                </c:pt>
                <c:pt idx="9">
                  <c:v>21451.3</c:v>
                </c:pt>
                <c:pt idx="10">
                  <c:v>22957.599999999999</c:v>
                </c:pt>
                <c:pt idx="11">
                  <c:v>10568.7</c:v>
                </c:pt>
                <c:pt idx="12">
                  <c:v>12364.3</c:v>
                </c:pt>
                <c:pt idx="13">
                  <c:v>23597.200000000001</c:v>
                </c:pt>
                <c:pt idx="14">
                  <c:v>72334.3</c:v>
                </c:pt>
                <c:pt idx="15">
                  <c:v>18202.900000000001</c:v>
                </c:pt>
                <c:pt idx="16">
                  <c:v>7351</c:v>
                </c:pt>
                <c:pt idx="17">
                  <c:v>6588</c:v>
                </c:pt>
                <c:pt idx="18">
                  <c:v>5498.26</c:v>
                </c:pt>
                <c:pt idx="19">
                  <c:v>17193</c:v>
                </c:pt>
                <c:pt idx="20">
                  <c:v>15709</c:v>
                </c:pt>
              </c:numCache>
            </c:numRef>
          </c:val>
          <c:extLst>
            <c:ext xmlns:c16="http://schemas.microsoft.com/office/drawing/2014/chart" uri="{C3380CC4-5D6E-409C-BE32-E72D297353CC}">
              <c16:uniqueId val="{00000008-BFE2-4202-A509-76B1D39386B6}"/>
            </c:ext>
          </c:extLst>
        </c:ser>
        <c:ser>
          <c:idx val="3"/>
          <c:order val="3"/>
          <c:tx>
            <c:strRef>
              <c:f>'Charts &amp; Tables'!$AE$5</c:f>
              <c:strCache>
                <c:ptCount val="1"/>
                <c:pt idx="0">
                  <c:v>PA</c:v>
                </c:pt>
              </c:strCache>
            </c:strRef>
          </c:tx>
          <c:spPr>
            <a:solidFill>
              <a:srgbClr val="0070C0"/>
            </a:solidFill>
            <a:ln>
              <a:noFill/>
            </a:ln>
            <a:effectLst/>
            <a:sp3d/>
          </c:spPr>
          <c:invertIfNegative val="0"/>
          <c:cat>
            <c:numRef>
              <c:f>'Charts &amp; Tables'!$AA$6:$AA$26</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'Charts &amp; Tables'!$AE$6:$AE$26</c:f>
              <c:numCache>
                <c:formatCode>#,##0</c:formatCode>
                <c:ptCount val="21"/>
                <c:pt idx="0">
                  <c:v>421398.1</c:v>
                </c:pt>
                <c:pt idx="1">
                  <c:v>534429.4</c:v>
                </c:pt>
                <c:pt idx="2">
                  <c:v>55371.4</c:v>
                </c:pt>
                <c:pt idx="3">
                  <c:v>74901</c:v>
                </c:pt>
                <c:pt idx="4">
                  <c:v>55136</c:v>
                </c:pt>
                <c:pt idx="5">
                  <c:v>91292.6</c:v>
                </c:pt>
                <c:pt idx="6">
                  <c:v>57627.7</c:v>
                </c:pt>
                <c:pt idx="7">
                  <c:v>78454.5</c:v>
                </c:pt>
                <c:pt idx="8">
                  <c:v>113483.2</c:v>
                </c:pt>
                <c:pt idx="9">
                  <c:v>103666.9</c:v>
                </c:pt>
                <c:pt idx="10">
                  <c:v>76519.399999999994</c:v>
                </c:pt>
                <c:pt idx="11">
                  <c:v>155508.5</c:v>
                </c:pt>
                <c:pt idx="12">
                  <c:v>122380.2</c:v>
                </c:pt>
                <c:pt idx="13">
                  <c:v>72066.899999999994</c:v>
                </c:pt>
                <c:pt idx="14">
                  <c:v>56040.4</c:v>
                </c:pt>
                <c:pt idx="15">
                  <c:v>91222.9</c:v>
                </c:pt>
                <c:pt idx="16">
                  <c:v>199292</c:v>
                </c:pt>
                <c:pt idx="17">
                  <c:v>377234</c:v>
                </c:pt>
                <c:pt idx="18">
                  <c:v>272620</c:v>
                </c:pt>
                <c:pt idx="19">
                  <c:v>194052</c:v>
                </c:pt>
                <c:pt idx="20">
                  <c:v>129811</c:v>
                </c:pt>
              </c:numCache>
            </c:numRef>
          </c:val>
          <c:extLst>
            <c:ext xmlns:c16="http://schemas.microsoft.com/office/drawing/2014/chart" uri="{C3380CC4-5D6E-409C-BE32-E72D297353CC}">
              <c16:uniqueId val="{00000009-BFE2-4202-A509-76B1D39386B6}"/>
            </c:ext>
          </c:extLst>
        </c:ser>
        <c:ser>
          <c:idx val="4"/>
          <c:order val="4"/>
          <c:tx>
            <c:strRef>
              <c:f>'Charts &amp; Tables'!$AF$5</c:f>
              <c:strCache>
                <c:ptCount val="1"/>
                <c:pt idx="0">
                  <c:v>Total</c:v>
                </c:pt>
              </c:strCache>
            </c:strRef>
          </c:tx>
          <c:spPr>
            <a:solidFill>
              <a:srgbClr val="FF0000"/>
            </a:solidFill>
            <a:ln>
              <a:noFill/>
            </a:ln>
            <a:effectLst/>
            <a:sp3d/>
          </c:spPr>
          <c:invertIfNegative val="0"/>
          <c:cat>
            <c:numRef>
              <c:f>'Charts &amp; Tables'!$AA$6:$AA$26</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'Charts &amp; Tables'!$AF$6:$AF$26</c:f>
              <c:numCache>
                <c:formatCode>#,##0</c:formatCode>
                <c:ptCount val="21"/>
                <c:pt idx="0">
                  <c:v>431245.9</c:v>
                </c:pt>
                <c:pt idx="1">
                  <c:v>545309.6</c:v>
                </c:pt>
                <c:pt idx="2">
                  <c:v>62673.9</c:v>
                </c:pt>
                <c:pt idx="3">
                  <c:v>78829.399999999994</c:v>
                </c:pt>
                <c:pt idx="4">
                  <c:v>68397.399999999994</c:v>
                </c:pt>
                <c:pt idx="5">
                  <c:v>199325.6</c:v>
                </c:pt>
                <c:pt idx="6">
                  <c:v>105856.7</c:v>
                </c:pt>
                <c:pt idx="7">
                  <c:v>99561.5</c:v>
                </c:pt>
                <c:pt idx="8">
                  <c:v>120732.7</c:v>
                </c:pt>
                <c:pt idx="9">
                  <c:v>125683.5</c:v>
                </c:pt>
                <c:pt idx="10">
                  <c:v>99517.7</c:v>
                </c:pt>
                <c:pt idx="11">
                  <c:v>167157.29999999999</c:v>
                </c:pt>
                <c:pt idx="12">
                  <c:v>134840.70000000001</c:v>
                </c:pt>
                <c:pt idx="13">
                  <c:v>96048.4</c:v>
                </c:pt>
                <c:pt idx="14">
                  <c:v>128442.2</c:v>
                </c:pt>
                <c:pt idx="15">
                  <c:v>109490</c:v>
                </c:pt>
                <c:pt idx="16">
                  <c:v>206649</c:v>
                </c:pt>
                <c:pt idx="17">
                  <c:v>383857</c:v>
                </c:pt>
                <c:pt idx="18">
                  <c:v>278135</c:v>
                </c:pt>
                <c:pt idx="19">
                  <c:v>211271</c:v>
                </c:pt>
                <c:pt idx="20">
                  <c:v>145545</c:v>
                </c:pt>
              </c:numCache>
            </c:numRef>
          </c:val>
          <c:extLst>
            <c:ext xmlns:c16="http://schemas.microsoft.com/office/drawing/2014/chart" uri="{C3380CC4-5D6E-409C-BE32-E72D297353CC}">
              <c16:uniqueId val="{0000000A-BFE2-4202-A509-76B1D39386B6}"/>
            </c:ext>
          </c:extLst>
        </c:ser>
        <c:dLbls>
          <c:showLegendKey val="0"/>
          <c:showVal val="0"/>
          <c:showCatName val="0"/>
          <c:showSerName val="0"/>
          <c:showPercent val="0"/>
          <c:showBubbleSize val="0"/>
        </c:dLbls>
        <c:gapWidth val="150"/>
        <c:shape val="box"/>
        <c:axId val="425530096"/>
        <c:axId val="425530424"/>
        <c:axId val="398842824"/>
      </c:bar3DChart>
      <c:catAx>
        <c:axId val="425530096"/>
        <c:scaling>
          <c:orientation val="minMax"/>
        </c:scaling>
        <c:delete val="0"/>
        <c:axPos val="b"/>
        <c:title>
          <c:tx>
            <c:rich>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t>Year</a:t>
                </a:r>
              </a:p>
            </c:rich>
          </c:tx>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a:solidFill>
              <a:schemeClr val="accent1"/>
            </a:solidFill>
          </a:ln>
          <a:effectLst/>
        </c:spPr>
        <c:txPr>
          <a:bodyPr rot="-5400000" spcFirstLastPara="1" vertOverflow="ellipsis" wrap="square" anchor="ctr" anchorCtr="1"/>
          <a:lstStyle/>
          <a:p>
            <a:pPr>
              <a:defRPr sz="900" b="0" i="0" u="none" strike="noStrike" kern="1200" baseline="0">
                <a:solidFill>
                  <a:sysClr val="windowText" lastClr="000000"/>
                </a:solidFill>
                <a:latin typeface="+mn-lt"/>
                <a:ea typeface="+mn-ea"/>
                <a:cs typeface="+mn-cs"/>
              </a:defRPr>
            </a:pPr>
            <a:endParaRPr lang="en-US"/>
          </a:p>
        </c:txPr>
        <c:crossAx val="425530424"/>
        <c:crosses val="autoZero"/>
        <c:auto val="1"/>
        <c:lblAlgn val="ctr"/>
        <c:lblOffset val="100"/>
        <c:noMultiLvlLbl val="0"/>
      </c:catAx>
      <c:valAx>
        <c:axId val="425530424"/>
        <c:scaling>
          <c:orientation val="minMax"/>
        </c:scaling>
        <c:delete val="0"/>
        <c:axPos val="l"/>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t>Cubic Feet</a:t>
                </a:r>
              </a:p>
            </c:rich>
          </c:tx>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0" sourceLinked="0"/>
        <c:majorTickMark val="out"/>
        <c:minorTickMark val="none"/>
        <c:tickLblPos val="nextTo"/>
        <c:spPr>
          <a:noFill/>
          <a:ln>
            <a:solidFill>
              <a:schemeClr val="accent1"/>
            </a:solid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425530096"/>
        <c:crosses val="autoZero"/>
        <c:crossBetween val="between"/>
        <c:majorUnit val="50000"/>
      </c:valAx>
      <c:serAx>
        <c:axId val="398842824"/>
        <c:scaling>
          <c:orientation val="minMax"/>
        </c:scaling>
        <c:delete val="1"/>
        <c:axPos val="b"/>
        <c:majorTickMark val="none"/>
        <c:minorTickMark val="none"/>
        <c:tickLblPos val="nextTo"/>
        <c:crossAx val="425530424"/>
        <c:crosses val="autoZero"/>
      </c:serAx>
      <c:spPr>
        <a:noFill/>
        <a:ln>
          <a:noFill/>
        </a:ln>
        <a:effectLst/>
      </c:spPr>
    </c:plotArea>
    <c:legend>
      <c:legendPos val="b"/>
      <c:layout>
        <c:manualLayout>
          <c:xMode val="edge"/>
          <c:yMode val="edge"/>
          <c:x val="0.41153297244094489"/>
          <c:y val="0.96100388030406847"/>
          <c:w val="0.20371976940382452"/>
          <c:h val="3.6814533009038468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90"/>
      <c:rotY val="10"/>
      <c:depthPercent val="100"/>
      <c:rAngAx val="1"/>
    </c:view3D>
    <c:floor>
      <c:thickness val="0"/>
      <c:spPr>
        <a:noFill/>
        <a:ln>
          <a:noFill/>
        </a:ln>
        <a:effectLst/>
        <a:sp3d/>
      </c:spPr>
    </c:floor>
    <c:sideWall>
      <c:thickness val="0"/>
      <c:spPr>
        <a:solidFill>
          <a:schemeClr val="bg1">
            <a:lumMod val="75000"/>
          </a:schemeClr>
        </a:solidFill>
        <a:ln>
          <a:noFill/>
        </a:ln>
        <a:effectLst/>
        <a:sp3d/>
      </c:spPr>
    </c:sideWall>
    <c:backWall>
      <c:thickness val="0"/>
      <c:spPr>
        <a:solidFill>
          <a:schemeClr val="bg1">
            <a:lumMod val="75000"/>
          </a:schemeClr>
        </a:solidFill>
        <a:ln>
          <a:noFill/>
        </a:ln>
        <a:effectLst/>
        <a:sp3d/>
      </c:spPr>
    </c:backWall>
    <c:plotArea>
      <c:layout>
        <c:manualLayout>
          <c:layoutTarget val="inner"/>
          <c:xMode val="edge"/>
          <c:yMode val="edge"/>
          <c:x val="0.10803649258224926"/>
          <c:y val="6.6202588130298973E-2"/>
          <c:w val="0.86966051800464605"/>
          <c:h val="0.81682805470411468"/>
        </c:manualLayout>
      </c:layout>
      <c:bar3DChart>
        <c:barDir val="col"/>
        <c:grouping val="standard"/>
        <c:varyColors val="0"/>
        <c:ser>
          <c:idx val="1"/>
          <c:order val="1"/>
          <c:tx>
            <c:strRef>
              <c:f>'Charts &amp; Tables'!$AB$47</c:f>
              <c:strCache>
                <c:ptCount val="1"/>
                <c:pt idx="0">
                  <c:v>WV</c:v>
                </c:pt>
              </c:strCache>
            </c:strRef>
          </c:tx>
          <c:spPr>
            <a:solidFill>
              <a:srgbClr val="C00000"/>
            </a:solidFill>
            <a:ln>
              <a:noFill/>
            </a:ln>
            <a:effectLst/>
            <a:sp3d/>
          </c:spPr>
          <c:invertIfNegative val="0"/>
          <c:dPt>
            <c:idx val="19"/>
            <c:invertIfNegative val="0"/>
            <c:bubble3D val="0"/>
            <c:spPr>
              <a:noFill/>
              <a:ln>
                <a:noFill/>
              </a:ln>
              <a:effectLst/>
              <a:sp3d/>
            </c:spPr>
            <c:extLst>
              <c:ext xmlns:c16="http://schemas.microsoft.com/office/drawing/2014/chart" uri="{C3380CC4-5D6E-409C-BE32-E72D297353CC}">
                <c16:uniqueId val="{00000001-1E91-4C5C-8728-E89D9F7F8102}"/>
              </c:ext>
            </c:extLst>
          </c:dPt>
          <c:cat>
            <c:numRef>
              <c:f>'Charts &amp; Tables'!$AA$48:$AA$68</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'Charts &amp; Tables'!$AB$48:$AB$68</c:f>
              <c:numCache>
                <c:formatCode>General</c:formatCode>
                <c:ptCount val="21"/>
                <c:pt idx="0">
                  <c:v>2.2000000000000002</c:v>
                </c:pt>
                <c:pt idx="1">
                  <c:v>0.03</c:v>
                </c:pt>
                <c:pt idx="2">
                  <c:v>0.1</c:v>
                </c:pt>
                <c:pt idx="3">
                  <c:v>0.2</c:v>
                </c:pt>
                <c:pt idx="4">
                  <c:v>0.8</c:v>
                </c:pt>
                <c:pt idx="5">
                  <c:v>0.7</c:v>
                </c:pt>
                <c:pt idx="6">
                  <c:v>0.03</c:v>
                </c:pt>
                <c:pt idx="7">
                  <c:v>0.2</c:v>
                </c:pt>
                <c:pt idx="8">
                  <c:v>0.1</c:v>
                </c:pt>
                <c:pt idx="9">
                  <c:v>0.02</c:v>
                </c:pt>
                <c:pt idx="10">
                  <c:v>0.01</c:v>
                </c:pt>
                <c:pt idx="11">
                  <c:v>0.02</c:v>
                </c:pt>
                <c:pt idx="12">
                  <c:v>3.0000000000000001E-3</c:v>
                </c:pt>
                <c:pt idx="13">
                  <c:v>0.01</c:v>
                </c:pt>
                <c:pt idx="14">
                  <c:v>2E-3</c:v>
                </c:pt>
                <c:pt idx="15">
                  <c:v>0.02</c:v>
                </c:pt>
                <c:pt idx="16">
                  <c:v>0.35</c:v>
                </c:pt>
                <c:pt idx="17">
                  <c:v>1.0000000000000001E-5</c:v>
                </c:pt>
                <c:pt idx="18">
                  <c:v>0.01</c:v>
                </c:pt>
                <c:pt idx="19">
                  <c:v>0</c:v>
                </c:pt>
                <c:pt idx="20">
                  <c:v>1.6899999999999998E-2</c:v>
                </c:pt>
              </c:numCache>
            </c:numRef>
          </c:val>
          <c:extLst>
            <c:ext xmlns:c16="http://schemas.microsoft.com/office/drawing/2014/chart" uri="{C3380CC4-5D6E-409C-BE32-E72D297353CC}">
              <c16:uniqueId val="{00000002-1E91-4C5C-8728-E89D9F7F8102}"/>
            </c:ext>
          </c:extLst>
        </c:ser>
        <c:ser>
          <c:idx val="2"/>
          <c:order val="2"/>
          <c:tx>
            <c:strRef>
              <c:f>'Charts &amp; Tables'!$AC$47</c:f>
              <c:strCache>
                <c:ptCount val="1"/>
                <c:pt idx="0">
                  <c:v>DE</c:v>
                </c:pt>
              </c:strCache>
            </c:strRef>
          </c:tx>
          <c:spPr>
            <a:solidFill>
              <a:srgbClr val="00B050"/>
            </a:solidFill>
            <a:ln>
              <a:noFill/>
            </a:ln>
            <a:effectLst/>
            <a:sp3d/>
          </c:spPr>
          <c:invertIfNegative val="0"/>
          <c:dPt>
            <c:idx val="18"/>
            <c:invertIfNegative val="0"/>
            <c:bubble3D val="0"/>
            <c:spPr>
              <a:noFill/>
              <a:ln>
                <a:noFill/>
              </a:ln>
              <a:effectLst/>
              <a:sp3d/>
            </c:spPr>
            <c:extLst>
              <c:ext xmlns:c16="http://schemas.microsoft.com/office/drawing/2014/chart" uri="{C3380CC4-5D6E-409C-BE32-E72D297353CC}">
                <c16:uniqueId val="{00000004-1E91-4C5C-8728-E89D9F7F8102}"/>
              </c:ext>
            </c:extLst>
          </c:dPt>
          <c:dPt>
            <c:idx val="19"/>
            <c:invertIfNegative val="0"/>
            <c:bubble3D val="0"/>
            <c:spPr>
              <a:solidFill>
                <a:srgbClr val="00B050"/>
              </a:solidFill>
              <a:ln>
                <a:noFill/>
              </a:ln>
              <a:effectLst/>
              <a:sp3d/>
            </c:spPr>
            <c:extLst>
              <c:ext xmlns:c16="http://schemas.microsoft.com/office/drawing/2014/chart" uri="{C3380CC4-5D6E-409C-BE32-E72D297353CC}">
                <c16:uniqueId val="{00000006-1E91-4C5C-8728-E89D9F7F8102}"/>
              </c:ext>
            </c:extLst>
          </c:dPt>
          <c:cat>
            <c:numRef>
              <c:f>'Charts &amp; Tables'!$AA$48:$AA$68</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'Charts &amp; Tables'!$AC$48:$AC$68</c:f>
              <c:numCache>
                <c:formatCode>General</c:formatCode>
                <c:ptCount val="21"/>
                <c:pt idx="0">
                  <c:v>0.02</c:v>
                </c:pt>
                <c:pt idx="1">
                  <c:v>0.03</c:v>
                </c:pt>
                <c:pt idx="2">
                  <c:v>0.5</c:v>
                </c:pt>
                <c:pt idx="3">
                  <c:v>24.7</c:v>
                </c:pt>
                <c:pt idx="4">
                  <c:v>0.2</c:v>
                </c:pt>
                <c:pt idx="5">
                  <c:v>31.3</c:v>
                </c:pt>
                <c:pt idx="6">
                  <c:v>11.9</c:v>
                </c:pt>
                <c:pt idx="7">
                  <c:v>12.9</c:v>
                </c:pt>
                <c:pt idx="8">
                  <c:v>12.2</c:v>
                </c:pt>
                <c:pt idx="9">
                  <c:v>0.5</c:v>
                </c:pt>
                <c:pt idx="10">
                  <c:v>0.03</c:v>
                </c:pt>
                <c:pt idx="11" formatCode="0.0">
                  <c:v>1</c:v>
                </c:pt>
                <c:pt idx="12">
                  <c:v>0.01</c:v>
                </c:pt>
                <c:pt idx="13">
                  <c:v>45.3</c:v>
                </c:pt>
                <c:pt idx="14">
                  <c:v>0.01</c:v>
                </c:pt>
                <c:pt idx="15">
                  <c:v>7.0000000000000001E-3</c:v>
                </c:pt>
                <c:pt idx="16">
                  <c:v>1.4E-2</c:v>
                </c:pt>
                <c:pt idx="17">
                  <c:v>1.6999999999999999E-3</c:v>
                </c:pt>
                <c:pt idx="18">
                  <c:v>0</c:v>
                </c:pt>
                <c:pt idx="19">
                  <c:v>2.63E-3</c:v>
                </c:pt>
                <c:pt idx="20">
                  <c:v>6.7600000000000004E-3</c:v>
                </c:pt>
              </c:numCache>
            </c:numRef>
          </c:val>
          <c:extLst>
            <c:ext xmlns:c16="http://schemas.microsoft.com/office/drawing/2014/chart" uri="{C3380CC4-5D6E-409C-BE32-E72D297353CC}">
              <c16:uniqueId val="{00000007-1E91-4C5C-8728-E89D9F7F8102}"/>
            </c:ext>
          </c:extLst>
        </c:ser>
        <c:ser>
          <c:idx val="3"/>
          <c:order val="3"/>
          <c:tx>
            <c:strRef>
              <c:f>'Charts &amp; Tables'!$AD$47</c:f>
              <c:strCache>
                <c:ptCount val="1"/>
                <c:pt idx="0">
                  <c:v>MD</c:v>
                </c:pt>
              </c:strCache>
            </c:strRef>
          </c:tx>
          <c:spPr>
            <a:solidFill>
              <a:srgbClr val="FFC000"/>
            </a:solidFill>
            <a:ln>
              <a:noFill/>
            </a:ln>
            <a:effectLst/>
            <a:sp3d/>
          </c:spPr>
          <c:invertIfNegative val="0"/>
          <c:cat>
            <c:numRef>
              <c:f>'Charts &amp; Tables'!$AA$48:$AA$68</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'Charts &amp; Tables'!$AD$48:$AD$68</c:f>
              <c:numCache>
                <c:formatCode>General</c:formatCode>
                <c:ptCount val="21"/>
                <c:pt idx="0">
                  <c:v>484</c:v>
                </c:pt>
                <c:pt idx="1">
                  <c:v>903.3</c:v>
                </c:pt>
                <c:pt idx="2">
                  <c:v>244.5</c:v>
                </c:pt>
                <c:pt idx="3">
                  <c:v>166.3</c:v>
                </c:pt>
                <c:pt idx="4" formatCode="#,##0">
                  <c:v>11830.7</c:v>
                </c:pt>
                <c:pt idx="5">
                  <c:v>156.80000000000001</c:v>
                </c:pt>
                <c:pt idx="6">
                  <c:v>60.1</c:v>
                </c:pt>
                <c:pt idx="7" formatCode="#,##0">
                  <c:v>25304.7</c:v>
                </c:pt>
                <c:pt idx="8" formatCode="#,##0">
                  <c:v>2181.5</c:v>
                </c:pt>
                <c:pt idx="9">
                  <c:v>4.7</c:v>
                </c:pt>
                <c:pt idx="10">
                  <c:v>1.4</c:v>
                </c:pt>
                <c:pt idx="11">
                  <c:v>1.8</c:v>
                </c:pt>
                <c:pt idx="12">
                  <c:v>2.1</c:v>
                </c:pt>
                <c:pt idx="13">
                  <c:v>15.7</c:v>
                </c:pt>
                <c:pt idx="14">
                  <c:v>260.7</c:v>
                </c:pt>
                <c:pt idx="15">
                  <c:v>27.8</c:v>
                </c:pt>
                <c:pt idx="16">
                  <c:v>209</c:v>
                </c:pt>
                <c:pt idx="17">
                  <c:v>178.52</c:v>
                </c:pt>
                <c:pt idx="18">
                  <c:v>125.31</c:v>
                </c:pt>
                <c:pt idx="19">
                  <c:v>72.599999999999994</c:v>
                </c:pt>
                <c:pt idx="20">
                  <c:v>1.52</c:v>
                </c:pt>
              </c:numCache>
            </c:numRef>
          </c:val>
          <c:extLst>
            <c:ext xmlns:c16="http://schemas.microsoft.com/office/drawing/2014/chart" uri="{C3380CC4-5D6E-409C-BE32-E72D297353CC}">
              <c16:uniqueId val="{00000008-1E91-4C5C-8728-E89D9F7F8102}"/>
            </c:ext>
          </c:extLst>
        </c:ser>
        <c:ser>
          <c:idx val="4"/>
          <c:order val="4"/>
          <c:tx>
            <c:strRef>
              <c:f>'Charts &amp; Tables'!$AE$47</c:f>
              <c:strCache>
                <c:ptCount val="1"/>
                <c:pt idx="0">
                  <c:v>PA</c:v>
                </c:pt>
              </c:strCache>
            </c:strRef>
          </c:tx>
          <c:spPr>
            <a:solidFill>
              <a:srgbClr val="0070C0"/>
            </a:solidFill>
            <a:ln>
              <a:noFill/>
            </a:ln>
            <a:effectLst/>
            <a:sp3d/>
          </c:spPr>
          <c:invertIfNegative val="0"/>
          <c:cat>
            <c:numRef>
              <c:f>'Charts &amp; Tables'!$AA$48:$AA$68</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'Charts &amp; Tables'!$AE$48:$AE$68</c:f>
              <c:numCache>
                <c:formatCode>#,##0</c:formatCode>
                <c:ptCount val="21"/>
                <c:pt idx="0">
                  <c:v>357624.4</c:v>
                </c:pt>
                <c:pt idx="1">
                  <c:v>168919.6</c:v>
                </c:pt>
                <c:pt idx="2">
                  <c:v>6777.4</c:v>
                </c:pt>
                <c:pt idx="3">
                  <c:v>241649.8</c:v>
                </c:pt>
                <c:pt idx="4">
                  <c:v>18890.3</c:v>
                </c:pt>
                <c:pt idx="5">
                  <c:v>58786.2</c:v>
                </c:pt>
                <c:pt idx="6">
                  <c:v>91719.1</c:v>
                </c:pt>
                <c:pt idx="7">
                  <c:v>492579.3</c:v>
                </c:pt>
                <c:pt idx="8">
                  <c:v>283328.8</c:v>
                </c:pt>
                <c:pt idx="9">
                  <c:v>1001.4</c:v>
                </c:pt>
                <c:pt idx="10" formatCode="General">
                  <c:v>656.8</c:v>
                </c:pt>
                <c:pt idx="11" formatCode="General">
                  <c:v>492.6</c:v>
                </c:pt>
                <c:pt idx="12" formatCode="General">
                  <c:v>449.3</c:v>
                </c:pt>
                <c:pt idx="13" formatCode="General">
                  <c:v>458.5</c:v>
                </c:pt>
                <c:pt idx="14">
                  <c:v>1212.8</c:v>
                </c:pt>
                <c:pt idx="15">
                  <c:v>4147.3</c:v>
                </c:pt>
                <c:pt idx="16">
                  <c:v>2020.0877399999999</c:v>
                </c:pt>
                <c:pt idx="17">
                  <c:v>1711.27</c:v>
                </c:pt>
                <c:pt idx="18" formatCode="#,##0.00">
                  <c:v>42027.47</c:v>
                </c:pt>
                <c:pt idx="19" formatCode="#,##0.00">
                  <c:v>834.14</c:v>
                </c:pt>
                <c:pt idx="20" formatCode="#,##0.00">
                  <c:v>1212</c:v>
                </c:pt>
              </c:numCache>
            </c:numRef>
          </c:val>
          <c:extLst>
            <c:ext xmlns:c16="http://schemas.microsoft.com/office/drawing/2014/chart" uri="{C3380CC4-5D6E-409C-BE32-E72D297353CC}">
              <c16:uniqueId val="{00000009-1E91-4C5C-8728-E89D9F7F8102}"/>
            </c:ext>
          </c:extLst>
        </c:ser>
        <c:ser>
          <c:idx val="5"/>
          <c:order val="5"/>
          <c:tx>
            <c:strRef>
              <c:f>'Charts &amp; Tables'!$AF$47</c:f>
              <c:strCache>
                <c:ptCount val="1"/>
                <c:pt idx="0">
                  <c:v>Total</c:v>
                </c:pt>
              </c:strCache>
            </c:strRef>
          </c:tx>
          <c:spPr>
            <a:solidFill>
              <a:srgbClr val="FF0000"/>
            </a:solidFill>
            <a:ln>
              <a:noFill/>
            </a:ln>
            <a:effectLst/>
            <a:sp3d/>
          </c:spPr>
          <c:invertIfNegative val="0"/>
          <c:cat>
            <c:numRef>
              <c:f>'Charts &amp; Tables'!$AA$48:$AA$68</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'Charts &amp; Tables'!$AF$48:$AF$68</c:f>
              <c:numCache>
                <c:formatCode>#,##0</c:formatCode>
                <c:ptCount val="21"/>
                <c:pt idx="0">
                  <c:v>358110.7</c:v>
                </c:pt>
                <c:pt idx="1">
                  <c:v>169822.9</c:v>
                </c:pt>
                <c:pt idx="2">
                  <c:v>7022.5</c:v>
                </c:pt>
                <c:pt idx="3">
                  <c:v>241840.9</c:v>
                </c:pt>
                <c:pt idx="4">
                  <c:v>30722</c:v>
                </c:pt>
                <c:pt idx="5">
                  <c:v>58974.9</c:v>
                </c:pt>
                <c:pt idx="6">
                  <c:v>91791.1</c:v>
                </c:pt>
                <c:pt idx="7">
                  <c:v>517897</c:v>
                </c:pt>
                <c:pt idx="8">
                  <c:v>285522.59999999998</c:v>
                </c:pt>
                <c:pt idx="9">
                  <c:v>1006.6</c:v>
                </c:pt>
                <c:pt idx="10" formatCode="General">
                  <c:v>658.2</c:v>
                </c:pt>
                <c:pt idx="11" formatCode="General">
                  <c:v>495.5</c:v>
                </c:pt>
                <c:pt idx="12" formatCode="General">
                  <c:v>451.4</c:v>
                </c:pt>
                <c:pt idx="13" formatCode="General">
                  <c:v>519.5</c:v>
                </c:pt>
                <c:pt idx="14">
                  <c:v>1473.5</c:v>
                </c:pt>
                <c:pt idx="15">
                  <c:v>4175.2</c:v>
                </c:pt>
                <c:pt idx="16">
                  <c:v>2229.4499999999998</c:v>
                </c:pt>
                <c:pt idx="17">
                  <c:v>1889.79</c:v>
                </c:pt>
                <c:pt idx="18">
                  <c:v>42152.79</c:v>
                </c:pt>
                <c:pt idx="19">
                  <c:v>906.74</c:v>
                </c:pt>
                <c:pt idx="20">
                  <c:v>1213.1890000000001</c:v>
                </c:pt>
              </c:numCache>
            </c:numRef>
          </c:val>
          <c:extLst>
            <c:ext xmlns:c16="http://schemas.microsoft.com/office/drawing/2014/chart" uri="{C3380CC4-5D6E-409C-BE32-E72D297353CC}">
              <c16:uniqueId val="{0000000A-1E91-4C5C-8728-E89D9F7F8102}"/>
            </c:ext>
          </c:extLst>
        </c:ser>
        <c:dLbls>
          <c:showLegendKey val="0"/>
          <c:showVal val="0"/>
          <c:showCatName val="0"/>
          <c:showSerName val="0"/>
          <c:showPercent val="0"/>
          <c:showBubbleSize val="0"/>
        </c:dLbls>
        <c:gapWidth val="150"/>
        <c:shape val="box"/>
        <c:axId val="425530096"/>
        <c:axId val="425530424"/>
        <c:axId val="398842824"/>
        <c:extLst>
          <c:ext xmlns:c15="http://schemas.microsoft.com/office/drawing/2012/chart" uri="{02D57815-91ED-43cb-92C2-25804820EDAC}">
            <c15:filteredBarSeries>
              <c15:ser>
                <c:idx val="0"/>
                <c:order val="0"/>
                <c:tx>
                  <c:strRef>
                    <c:extLst>
                      <c:ext uri="{02D57815-91ED-43cb-92C2-25804820EDAC}">
                        <c15:formulaRef>
                          <c15:sqref>'Charts &amp; Tables'!$AA$47</c15:sqref>
                        </c15:formulaRef>
                      </c:ext>
                    </c:extLst>
                    <c:strCache>
                      <c:ptCount val="1"/>
                      <c:pt idx="0">
                        <c:v>Year</c:v>
                      </c:pt>
                    </c:strCache>
                  </c:strRef>
                </c:tx>
                <c:spPr>
                  <a:solidFill>
                    <a:schemeClr val="accent1"/>
                  </a:solidFill>
                  <a:ln>
                    <a:noFill/>
                  </a:ln>
                  <a:effectLst/>
                  <a:sp3d/>
                </c:spPr>
                <c:invertIfNegative val="0"/>
                <c:cat>
                  <c:numRef>
                    <c:extLst>
                      <c:ext uri="{02D57815-91ED-43cb-92C2-25804820EDAC}">
                        <c15:formulaRef>
                          <c15:sqref>'Charts &amp; Tables'!$AA$48:$AA$68</c15:sqref>
                        </c15:formulaRef>
                      </c:ext>
                    </c:extLst>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extLst>
                      <c:ext uri="{02D57815-91ED-43cb-92C2-25804820EDAC}">
                        <c15:formulaRef>
                          <c15:sqref>'Charts &amp; Tables'!$AA$48:$AA$68</c15:sqref>
                        </c15:formulaRef>
                      </c:ext>
                    </c:extLst>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val>
                <c:extLst>
                  <c:ext xmlns:c16="http://schemas.microsoft.com/office/drawing/2014/chart" uri="{C3380CC4-5D6E-409C-BE32-E72D297353CC}">
                    <c16:uniqueId val="{0000000B-1E91-4C5C-8728-E89D9F7F8102}"/>
                  </c:ext>
                </c:extLst>
              </c15:ser>
            </c15:filteredBarSeries>
          </c:ext>
        </c:extLst>
      </c:bar3DChart>
      <c:catAx>
        <c:axId val="425530096"/>
        <c:scaling>
          <c:orientation val="minMax"/>
        </c:scaling>
        <c:delete val="0"/>
        <c:axPos val="b"/>
        <c:title>
          <c:tx>
            <c:rich>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t>Year</a:t>
                </a:r>
              </a:p>
            </c:rich>
          </c:tx>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a:solidFill>
              <a:schemeClr val="accent1"/>
            </a:solidFill>
          </a:ln>
          <a:effectLst/>
        </c:spPr>
        <c:txPr>
          <a:bodyPr rot="-5400000" spcFirstLastPara="1" vertOverflow="ellipsis" wrap="square" anchor="ctr" anchorCtr="1"/>
          <a:lstStyle/>
          <a:p>
            <a:pPr>
              <a:defRPr sz="900" b="0" i="0" u="none" strike="noStrike" kern="1200" baseline="0">
                <a:solidFill>
                  <a:sysClr val="windowText" lastClr="000000"/>
                </a:solidFill>
                <a:latin typeface="+mn-lt"/>
                <a:ea typeface="+mn-ea"/>
                <a:cs typeface="+mn-cs"/>
              </a:defRPr>
            </a:pPr>
            <a:endParaRPr lang="en-US"/>
          </a:p>
        </c:txPr>
        <c:crossAx val="425530424"/>
        <c:crosses val="autoZero"/>
        <c:auto val="1"/>
        <c:lblAlgn val="ctr"/>
        <c:lblOffset val="100"/>
        <c:noMultiLvlLbl val="0"/>
      </c:catAx>
      <c:valAx>
        <c:axId val="425530424"/>
        <c:scaling>
          <c:orientation val="minMax"/>
        </c:scaling>
        <c:delete val="0"/>
        <c:axPos val="l"/>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t>Curies</a:t>
                </a:r>
              </a:p>
            </c:rich>
          </c:tx>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0" sourceLinked="0"/>
        <c:majorTickMark val="out"/>
        <c:minorTickMark val="none"/>
        <c:tickLblPos val="nextTo"/>
        <c:spPr>
          <a:noFill/>
          <a:ln>
            <a:solidFill>
              <a:schemeClr val="accent1"/>
            </a:solid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425530096"/>
        <c:crosses val="autoZero"/>
        <c:crossBetween val="between"/>
      </c:valAx>
      <c:serAx>
        <c:axId val="398842824"/>
        <c:scaling>
          <c:orientation val="minMax"/>
        </c:scaling>
        <c:delete val="1"/>
        <c:axPos val="b"/>
        <c:majorTickMark val="none"/>
        <c:minorTickMark val="none"/>
        <c:tickLblPos val="nextTo"/>
        <c:crossAx val="425530424"/>
        <c:crosses val="autoZero"/>
      </c:serAx>
      <c:spPr>
        <a:noFill/>
        <a:ln>
          <a:noFill/>
        </a:ln>
        <a:effectLst/>
      </c:spPr>
    </c:plotArea>
    <c:legend>
      <c:legendPos val="b"/>
      <c:layout>
        <c:manualLayout>
          <c:xMode val="edge"/>
          <c:yMode val="edge"/>
          <c:x val="0.39814011529808774"/>
          <c:y val="0.95331148663451171"/>
          <c:w val="0.20371976940382452"/>
          <c:h val="3.7742262020908871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28"/>
      <c:rotY val="25"/>
      <c:depthPercent val="100"/>
      <c:rAngAx val="1"/>
    </c:view3D>
    <c:floor>
      <c:thickness val="0"/>
      <c:spPr>
        <a:noFill/>
        <a:ln>
          <a:noFill/>
        </a:ln>
        <a:effectLst/>
        <a:scene3d>
          <a:camera prst="orthographicFront"/>
          <a:lightRig rig="threePt" dir="t"/>
        </a:scene3d>
        <a:sp3d/>
      </c:spPr>
    </c:floor>
    <c:sideWall>
      <c:thickness val="0"/>
      <c:spPr>
        <a:solidFill>
          <a:schemeClr val="bg1">
            <a:lumMod val="75000"/>
          </a:schemeClr>
        </a:solidFill>
        <a:ln>
          <a:noFill/>
        </a:ln>
        <a:effectLst/>
        <a:sp3d/>
      </c:spPr>
    </c:sideWall>
    <c:backWall>
      <c:thickness val="0"/>
      <c:spPr>
        <a:solidFill>
          <a:schemeClr val="bg1">
            <a:lumMod val="75000"/>
          </a:schemeClr>
        </a:solidFill>
        <a:ln>
          <a:noFill/>
        </a:ln>
        <a:effectLst/>
        <a:sp3d/>
      </c:spPr>
    </c:backWall>
    <c:plotArea>
      <c:layout>
        <c:manualLayout>
          <c:layoutTarget val="inner"/>
          <c:xMode val="edge"/>
          <c:yMode val="edge"/>
          <c:x val="9.103330827855366E-2"/>
          <c:y val="6.6202588130298973E-2"/>
          <c:w val="0.86259240321378028"/>
          <c:h val="0.82768716159476052"/>
        </c:manualLayout>
      </c:layout>
      <c:bar3DChart>
        <c:barDir val="col"/>
        <c:grouping val="standard"/>
        <c:varyColors val="0"/>
        <c:ser>
          <c:idx val="1"/>
          <c:order val="0"/>
          <c:tx>
            <c:strRef>
              <c:f>'Charts &amp; Tables'!$AB$86</c:f>
              <c:strCache>
                <c:ptCount val="1"/>
                <c:pt idx="0">
                  <c:v>WV</c:v>
                </c:pt>
              </c:strCache>
            </c:strRef>
          </c:tx>
          <c:spPr>
            <a:solidFill>
              <a:schemeClr val="accent2">
                <a:lumMod val="50000"/>
              </a:schemeClr>
            </a:solidFill>
            <a:ln>
              <a:noFill/>
            </a:ln>
            <a:effectLst/>
            <a:sp3d/>
          </c:spPr>
          <c:invertIfNegative val="0"/>
          <c:dPt>
            <c:idx val="8"/>
            <c:invertIfNegative val="0"/>
            <c:bubble3D val="0"/>
            <c:spPr>
              <a:noFill/>
              <a:ln>
                <a:noFill/>
              </a:ln>
              <a:effectLst/>
              <a:sp3d/>
            </c:spPr>
            <c:extLst>
              <c:ext xmlns:c16="http://schemas.microsoft.com/office/drawing/2014/chart" uri="{C3380CC4-5D6E-409C-BE32-E72D297353CC}">
                <c16:uniqueId val="{00000001-CE8C-444B-8379-5E8C4B2A0D48}"/>
              </c:ext>
            </c:extLst>
          </c:dPt>
          <c:cat>
            <c:numRef>
              <c:f>'Charts &amp; Tables'!$AA$87:$AA$96</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'Charts &amp; Tables'!$AB$87:$AB$96</c:f>
              <c:numCache>
                <c:formatCode>General</c:formatCode>
                <c:ptCount val="10"/>
                <c:pt idx="0">
                  <c:v>0.02</c:v>
                </c:pt>
                <c:pt idx="1">
                  <c:v>3.0000000000000001E-3</c:v>
                </c:pt>
                <c:pt idx="2">
                  <c:v>0.01</c:v>
                </c:pt>
                <c:pt idx="3">
                  <c:v>2E-3</c:v>
                </c:pt>
                <c:pt idx="4">
                  <c:v>0.02</c:v>
                </c:pt>
                <c:pt idx="5">
                  <c:v>0.35</c:v>
                </c:pt>
                <c:pt idx="6">
                  <c:v>1.0000000000000001E-5</c:v>
                </c:pt>
                <c:pt idx="7">
                  <c:v>0.01</c:v>
                </c:pt>
                <c:pt idx="8">
                  <c:v>0</c:v>
                </c:pt>
                <c:pt idx="9">
                  <c:v>1.6899999999999998E-2</c:v>
                </c:pt>
              </c:numCache>
            </c:numRef>
          </c:val>
          <c:extLst>
            <c:ext xmlns:c16="http://schemas.microsoft.com/office/drawing/2014/chart" uri="{C3380CC4-5D6E-409C-BE32-E72D297353CC}">
              <c16:uniqueId val="{00000002-CE8C-444B-8379-5E8C4B2A0D48}"/>
            </c:ext>
          </c:extLst>
        </c:ser>
        <c:ser>
          <c:idx val="2"/>
          <c:order val="1"/>
          <c:tx>
            <c:strRef>
              <c:f>'Charts &amp; Tables'!$AC$86</c:f>
              <c:strCache>
                <c:ptCount val="1"/>
                <c:pt idx="0">
                  <c:v>DE</c:v>
                </c:pt>
              </c:strCache>
            </c:strRef>
          </c:tx>
          <c:spPr>
            <a:solidFill>
              <a:srgbClr val="00B050"/>
            </a:solidFill>
            <a:ln>
              <a:noFill/>
            </a:ln>
            <a:effectLst/>
            <a:sp3d/>
          </c:spPr>
          <c:invertIfNegative val="0"/>
          <c:dPt>
            <c:idx val="7"/>
            <c:invertIfNegative val="0"/>
            <c:bubble3D val="0"/>
            <c:spPr>
              <a:noFill/>
              <a:ln>
                <a:noFill/>
              </a:ln>
              <a:effectLst/>
              <a:sp3d/>
            </c:spPr>
            <c:extLst>
              <c:ext xmlns:c16="http://schemas.microsoft.com/office/drawing/2014/chart" uri="{C3380CC4-5D6E-409C-BE32-E72D297353CC}">
                <c16:uniqueId val="{00000004-CE8C-444B-8379-5E8C4B2A0D48}"/>
              </c:ext>
            </c:extLst>
          </c:dPt>
          <c:cat>
            <c:numRef>
              <c:f>'Charts &amp; Tables'!$AA$87:$AA$96</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'Charts &amp; Tables'!$AC$87:$AC$96</c:f>
              <c:numCache>
                <c:formatCode>General</c:formatCode>
                <c:ptCount val="10"/>
                <c:pt idx="0">
                  <c:v>1</c:v>
                </c:pt>
                <c:pt idx="1">
                  <c:v>0.01</c:v>
                </c:pt>
                <c:pt idx="2">
                  <c:v>45.3</c:v>
                </c:pt>
                <c:pt idx="3">
                  <c:v>0.01</c:v>
                </c:pt>
                <c:pt idx="4">
                  <c:v>7.0000000000000001E-3</c:v>
                </c:pt>
                <c:pt idx="5">
                  <c:v>1.4E-2</c:v>
                </c:pt>
                <c:pt idx="6">
                  <c:v>1.6999999999999999E-3</c:v>
                </c:pt>
                <c:pt idx="7">
                  <c:v>0</c:v>
                </c:pt>
                <c:pt idx="8">
                  <c:v>2.63E-3</c:v>
                </c:pt>
                <c:pt idx="9">
                  <c:v>6.7600000000000004E-3</c:v>
                </c:pt>
              </c:numCache>
            </c:numRef>
          </c:val>
          <c:extLst>
            <c:ext xmlns:c16="http://schemas.microsoft.com/office/drawing/2014/chart" uri="{C3380CC4-5D6E-409C-BE32-E72D297353CC}">
              <c16:uniqueId val="{00000005-CE8C-444B-8379-5E8C4B2A0D48}"/>
            </c:ext>
          </c:extLst>
        </c:ser>
        <c:ser>
          <c:idx val="3"/>
          <c:order val="2"/>
          <c:tx>
            <c:strRef>
              <c:f>'Charts &amp; Tables'!$AD$86</c:f>
              <c:strCache>
                <c:ptCount val="1"/>
                <c:pt idx="0">
                  <c:v>MD</c:v>
                </c:pt>
              </c:strCache>
            </c:strRef>
          </c:tx>
          <c:spPr>
            <a:solidFill>
              <a:srgbClr val="FFC000"/>
            </a:solidFill>
            <a:ln>
              <a:noFill/>
            </a:ln>
            <a:effectLst/>
            <a:sp3d/>
          </c:spPr>
          <c:invertIfNegative val="0"/>
          <c:cat>
            <c:numRef>
              <c:f>'Charts &amp; Tables'!$AA$87:$AA$96</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'Charts &amp; Tables'!$AD$87:$AD$96</c:f>
              <c:numCache>
                <c:formatCode>General</c:formatCode>
                <c:ptCount val="10"/>
                <c:pt idx="0">
                  <c:v>1.8</c:v>
                </c:pt>
                <c:pt idx="1">
                  <c:v>2.1</c:v>
                </c:pt>
                <c:pt idx="2">
                  <c:v>15.7</c:v>
                </c:pt>
                <c:pt idx="3">
                  <c:v>260.7</c:v>
                </c:pt>
                <c:pt idx="4">
                  <c:v>27.8</c:v>
                </c:pt>
                <c:pt idx="5">
                  <c:v>209</c:v>
                </c:pt>
                <c:pt idx="6">
                  <c:v>178.52</c:v>
                </c:pt>
                <c:pt idx="7">
                  <c:v>125.31</c:v>
                </c:pt>
                <c:pt idx="8">
                  <c:v>72.599999999999994</c:v>
                </c:pt>
                <c:pt idx="9">
                  <c:v>1.52</c:v>
                </c:pt>
              </c:numCache>
            </c:numRef>
          </c:val>
          <c:extLst>
            <c:ext xmlns:c16="http://schemas.microsoft.com/office/drawing/2014/chart" uri="{C3380CC4-5D6E-409C-BE32-E72D297353CC}">
              <c16:uniqueId val="{00000006-CE8C-444B-8379-5E8C4B2A0D48}"/>
            </c:ext>
          </c:extLst>
        </c:ser>
        <c:ser>
          <c:idx val="4"/>
          <c:order val="3"/>
          <c:tx>
            <c:strRef>
              <c:f>'Charts &amp; Tables'!$AE$86</c:f>
              <c:strCache>
                <c:ptCount val="1"/>
                <c:pt idx="0">
                  <c:v>PA</c:v>
                </c:pt>
              </c:strCache>
            </c:strRef>
          </c:tx>
          <c:spPr>
            <a:solidFill>
              <a:srgbClr val="0070C0"/>
            </a:solidFill>
            <a:ln>
              <a:noFill/>
            </a:ln>
            <a:effectLst/>
            <a:sp3d/>
          </c:spPr>
          <c:invertIfNegative val="0"/>
          <c:cat>
            <c:numRef>
              <c:f>'Charts &amp; Tables'!$AA$87:$AA$96</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'Charts &amp; Tables'!$AE$87:$AE$96</c:f>
              <c:numCache>
                <c:formatCode>General</c:formatCode>
                <c:ptCount val="10"/>
                <c:pt idx="0">
                  <c:v>492.6</c:v>
                </c:pt>
                <c:pt idx="1">
                  <c:v>449.3</c:v>
                </c:pt>
                <c:pt idx="2">
                  <c:v>458.5</c:v>
                </c:pt>
                <c:pt idx="3" formatCode="#,##0.00">
                  <c:v>1212.8</c:v>
                </c:pt>
                <c:pt idx="4" formatCode="#,##0.00">
                  <c:v>4147.3</c:v>
                </c:pt>
                <c:pt idx="5" formatCode="#,##0">
                  <c:v>2020.0877399999999</c:v>
                </c:pt>
                <c:pt idx="6" formatCode="#,##0">
                  <c:v>1711.27</c:v>
                </c:pt>
                <c:pt idx="7" formatCode="#,##0.00">
                  <c:v>42027.47</c:v>
                </c:pt>
                <c:pt idx="8" formatCode="#,##0.00">
                  <c:v>834.14</c:v>
                </c:pt>
                <c:pt idx="9" formatCode="#,##0.00">
                  <c:v>1212</c:v>
                </c:pt>
              </c:numCache>
            </c:numRef>
          </c:val>
          <c:extLst>
            <c:ext xmlns:c16="http://schemas.microsoft.com/office/drawing/2014/chart" uri="{C3380CC4-5D6E-409C-BE32-E72D297353CC}">
              <c16:uniqueId val="{00000007-CE8C-444B-8379-5E8C4B2A0D48}"/>
            </c:ext>
          </c:extLst>
        </c:ser>
        <c:ser>
          <c:idx val="5"/>
          <c:order val="4"/>
          <c:tx>
            <c:strRef>
              <c:f>'Charts &amp; Tables'!$AF$86</c:f>
              <c:strCache>
                <c:ptCount val="1"/>
                <c:pt idx="0">
                  <c:v>Total</c:v>
                </c:pt>
              </c:strCache>
            </c:strRef>
          </c:tx>
          <c:spPr>
            <a:solidFill>
              <a:srgbClr val="FF0000"/>
            </a:solidFill>
            <a:ln>
              <a:noFill/>
            </a:ln>
            <a:effectLst/>
            <a:sp3d/>
          </c:spPr>
          <c:invertIfNegative val="0"/>
          <c:cat>
            <c:numRef>
              <c:f>'Charts &amp; Tables'!$AA$87:$AA$96</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'Charts &amp; Tables'!$AF$87:$AF$96</c:f>
              <c:numCache>
                <c:formatCode>0</c:formatCode>
                <c:ptCount val="10"/>
                <c:pt idx="0">
                  <c:v>495.4</c:v>
                </c:pt>
                <c:pt idx="1">
                  <c:v>451.4</c:v>
                </c:pt>
                <c:pt idx="2">
                  <c:v>519.5</c:v>
                </c:pt>
                <c:pt idx="3">
                  <c:v>1473.5</c:v>
                </c:pt>
                <c:pt idx="4">
                  <c:v>4175</c:v>
                </c:pt>
                <c:pt idx="5" formatCode="#,##0">
                  <c:v>2229.4499999999998</c:v>
                </c:pt>
                <c:pt idx="6" formatCode="#,##0">
                  <c:v>1889.79</c:v>
                </c:pt>
                <c:pt idx="7" formatCode="#,##0">
                  <c:v>42152.79</c:v>
                </c:pt>
                <c:pt idx="8" formatCode="#,##0">
                  <c:v>906.74</c:v>
                </c:pt>
                <c:pt idx="9" formatCode="#,##0">
                  <c:v>1213.1890000000001</c:v>
                </c:pt>
              </c:numCache>
            </c:numRef>
          </c:val>
          <c:extLst>
            <c:ext xmlns:c16="http://schemas.microsoft.com/office/drawing/2014/chart" uri="{C3380CC4-5D6E-409C-BE32-E72D297353CC}">
              <c16:uniqueId val="{00000008-CE8C-444B-8379-5E8C4B2A0D48}"/>
            </c:ext>
          </c:extLst>
        </c:ser>
        <c:dLbls>
          <c:showLegendKey val="0"/>
          <c:showVal val="0"/>
          <c:showCatName val="0"/>
          <c:showSerName val="0"/>
          <c:showPercent val="0"/>
          <c:showBubbleSize val="0"/>
        </c:dLbls>
        <c:gapWidth val="150"/>
        <c:shape val="box"/>
        <c:axId val="425530096"/>
        <c:axId val="425530424"/>
        <c:axId val="398842824"/>
      </c:bar3DChart>
      <c:catAx>
        <c:axId val="425530096"/>
        <c:scaling>
          <c:orientation val="minMax"/>
        </c:scaling>
        <c:delete val="0"/>
        <c:axPos val="b"/>
        <c:title>
          <c:tx>
            <c:rich>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US" b="1"/>
                  <a:t>Year</a:t>
                </a:r>
              </a:p>
            </c:rich>
          </c:tx>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solidFill>
              <a:schemeClr val="accent1"/>
            </a:solidFill>
          </a:ln>
          <a:effectLst/>
        </c:spPr>
        <c:txPr>
          <a:bodyPr rot="-2520000" spcFirstLastPara="1" vertOverflow="ellipsis"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425530424"/>
        <c:crosses val="autoZero"/>
        <c:auto val="1"/>
        <c:lblAlgn val="ctr"/>
        <c:lblOffset val="100"/>
        <c:noMultiLvlLbl val="0"/>
      </c:catAx>
      <c:valAx>
        <c:axId val="425530424"/>
        <c:scaling>
          <c:orientation val="minMax"/>
        </c:scaling>
        <c:delete val="0"/>
        <c:axPos val="l"/>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US" b="1"/>
                  <a:t>Curies</a:t>
                </a:r>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solidFill>
              <a:schemeClr val="accent1"/>
            </a:solid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425530096"/>
        <c:crosses val="autoZero"/>
        <c:crossBetween val="between"/>
      </c:valAx>
      <c:serAx>
        <c:axId val="398842824"/>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425530424"/>
        <c:crosses val="autoZero"/>
      </c:ser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solidFill>
              <a:schemeClr val="tx2">
                <a:lumMod val="75000"/>
              </a:schemeClr>
            </a:solidFill>
          </c:spPr>
          <c:dPt>
            <c:idx val="0"/>
            <c:bubble3D val="0"/>
            <c:spPr>
              <a:solidFill>
                <a:schemeClr val="bg1">
                  <a:lumMod val="7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1-3EC2-4216-AFF6-53BFB2E4FE7E}"/>
              </c:ext>
            </c:extLst>
          </c:dPt>
          <c:dPt>
            <c:idx val="1"/>
            <c:bubble3D val="0"/>
            <c:spPr>
              <a:solidFill>
                <a:schemeClr val="tx2">
                  <a:lumMod val="7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3-3EC2-4216-AFF6-53BFB2E4FE7E}"/>
              </c:ext>
            </c:extLst>
          </c:dPt>
          <c:dLbls>
            <c:dLbl>
              <c:idx val="0"/>
              <c:layout>
                <c:manualLayout>
                  <c:x val="-7.3603558688709811E-2"/>
                  <c:y val="6.002930450604539E-3"/>
                </c:manualLayout>
              </c:layout>
              <c:tx>
                <c:rich>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fld id="{7860F4E6-89CF-42C7-B971-96FA8D5864CD}" type="VALUE">
                      <a:rPr lang="en-US"/>
                      <a:pPr>
                        <a:defRPr sz="1000">
                          <a:solidFill>
                            <a:sysClr val="windowText" lastClr="000000"/>
                          </a:solidFill>
                        </a:defRPr>
                      </a:pPr>
                      <a:t>[VALUE]</a:t>
                    </a:fld>
                    <a:r>
                      <a:rPr lang="en-US"/>
                      <a:t> cubic feet</a:t>
                    </a:r>
                    <a:r>
                      <a:rPr lang="en-US" baseline="0"/>
                      <a:t>, </a:t>
                    </a:r>
                    <a:fld id="{01D9F92C-5330-4F7E-9C04-2F51A67DDFA4}" type="PERCENTAGE">
                      <a:rPr lang="en-US" baseline="0"/>
                      <a:pPr>
                        <a:defRPr sz="1000">
                          <a:solidFill>
                            <a:sysClr val="windowText" lastClr="000000"/>
                          </a:solidFill>
                        </a:defRPr>
                      </a:pPr>
                      <a:t>[PERCENTAGE]</a:t>
                    </a:fld>
                    <a:endParaRPr lang="en-US" baseline="0"/>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1"/>
              <c:showBubbleSize val="0"/>
              <c:extLst>
                <c:ext xmlns:c15="http://schemas.microsoft.com/office/drawing/2012/chart" uri="{CE6537A1-D6FC-4f65-9D91-7224C49458BB}">
                  <c15:layout>
                    <c:manualLayout>
                      <c:w val="0.4305013152062635"/>
                      <c:h val="7.613162371774769E-2"/>
                    </c:manualLayout>
                  </c15:layout>
                  <c15:dlblFieldTable/>
                  <c15:showDataLabelsRange val="0"/>
                </c:ext>
                <c:ext xmlns:c16="http://schemas.microsoft.com/office/drawing/2014/chart" uri="{C3380CC4-5D6E-409C-BE32-E72D297353CC}">
                  <c16:uniqueId val="{00000001-3EC2-4216-AFF6-53BFB2E4FE7E}"/>
                </c:ext>
              </c:extLst>
            </c:dLbl>
            <c:dLbl>
              <c:idx val="1"/>
              <c:layout>
                <c:manualLayout>
                  <c:x val="1.7622780577683694E-2"/>
                  <c:y val="0.15162107392207089"/>
                </c:manualLayout>
              </c:layout>
              <c:tx>
                <c:rich>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fld id="{5C0D7176-96CB-44EA-BE44-3EC081C1F798}" type="VALUE">
                      <a:rPr lang="en-US"/>
                      <a:pPr>
                        <a:defRPr sz="1000">
                          <a:solidFill>
                            <a:sysClr val="windowText" lastClr="000000"/>
                          </a:solidFill>
                        </a:defRPr>
                      </a:pPr>
                      <a:t>[VALUE]</a:t>
                    </a:fld>
                    <a:r>
                      <a:rPr lang="en-US"/>
                      <a:t> cubic</a:t>
                    </a:r>
                    <a:r>
                      <a:rPr lang="en-US" baseline="0"/>
                      <a:t> feet, </a:t>
                    </a:r>
                    <a:fld id="{92B51E28-F798-47B0-8E7B-F345277D444E}" type="PERCENTAGE">
                      <a:rPr lang="en-US" baseline="0"/>
                      <a:pPr>
                        <a:defRPr sz="1000">
                          <a:solidFill>
                            <a:sysClr val="windowText" lastClr="000000"/>
                          </a:solidFill>
                        </a:defRPr>
                      </a:pPr>
                      <a:t>[PERCENTAGE]</a:t>
                    </a:fld>
                    <a:endParaRPr lang="en-US" baseline="0"/>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1"/>
              <c:showBubbleSize val="0"/>
              <c:extLst>
                <c:ext xmlns:c15="http://schemas.microsoft.com/office/drawing/2012/chart" uri="{CE6537A1-D6FC-4f65-9D91-7224C49458BB}">
                  <c15:layout>
                    <c:manualLayout>
                      <c:w val="0.27473066631368276"/>
                      <c:h val="7.4073953710820165E-2"/>
                    </c:manualLayout>
                  </c15:layout>
                  <c15:dlblFieldTable/>
                  <c15:showDataLabelsRange val="0"/>
                </c:ext>
                <c:ext xmlns:c16="http://schemas.microsoft.com/office/drawing/2014/chart" uri="{C3380CC4-5D6E-409C-BE32-E72D297353CC}">
                  <c16:uniqueId val="{00000003-3EC2-4216-AFF6-53BFB2E4FE7E}"/>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[1]TablesCharts!$C$88:$C$89</c:f>
              <c:strCache>
                <c:ptCount val="2"/>
                <c:pt idx="0">
                  <c:v>EnergySolutions</c:v>
                </c:pt>
                <c:pt idx="1">
                  <c:v>WCS</c:v>
                </c:pt>
              </c:strCache>
            </c:strRef>
          </c:cat>
          <c:val>
            <c:numRef>
              <c:f>'Charts &amp; Tables'!$D$82:$D$83</c:f>
              <c:numCache>
                <c:formatCode>#,##0</c:formatCode>
                <c:ptCount val="2"/>
                <c:pt idx="0">
                  <c:v>46405.8</c:v>
                </c:pt>
                <c:pt idx="1">
                  <c:v>99138.7</c:v>
                </c:pt>
              </c:numCache>
            </c:numRef>
          </c:val>
          <c:extLst>
            <c:ext xmlns:c16="http://schemas.microsoft.com/office/drawing/2014/chart" uri="{C3380CC4-5D6E-409C-BE32-E72D297353CC}">
              <c16:uniqueId val="{00000004-3EC2-4216-AFF6-53BFB2E4FE7E}"/>
            </c:ext>
          </c:extLst>
        </c:ser>
        <c:dLbls>
          <c:showLegendKey val="0"/>
          <c:showVal val="0"/>
          <c:showCatName val="0"/>
          <c:showSerName val="0"/>
          <c:showPercent val="0"/>
          <c:showBubbleSize val="0"/>
          <c:showLeaderLines val="0"/>
        </c:dLbls>
      </c:pie3DChart>
      <c:spPr>
        <a:noFill/>
        <a:ln>
          <a:noFill/>
        </a:ln>
        <a:effectLst/>
      </c:spPr>
    </c:plotArea>
    <c:legend>
      <c:legendPos val="b"/>
      <c:legendEntry>
        <c:idx val="0"/>
        <c:txPr>
          <a:bodyPr rot="0" spcFirstLastPara="1" vertOverflow="ellipsis" vert="horz" wrap="square" anchor="ctr" anchorCtr="1"/>
          <a:lstStyle/>
          <a:p>
            <a:pPr>
              <a:defRPr sz="1200" b="0" i="0" u="none" strike="noStrike" kern="1200" baseline="0">
                <a:noFill/>
                <a:latin typeface="+mn-lt"/>
                <a:ea typeface="+mn-ea"/>
                <a:cs typeface="+mn-cs"/>
              </a:defRPr>
            </a:pPr>
            <a:endParaRPr lang="en-US"/>
          </a:p>
        </c:txPr>
      </c:legendEntry>
      <c:layout>
        <c:manualLayout>
          <c:xMode val="edge"/>
          <c:yMode val="edge"/>
          <c:x val="0.37248430108212638"/>
          <c:y val="0.89609021094585406"/>
          <c:w val="0.28275625899867884"/>
          <c:h val="0.10390971609189746"/>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solidFill>
              <a:srgbClr val="FFC000"/>
            </a:solidFill>
          </c:spPr>
          <c:dPt>
            <c:idx val="0"/>
            <c:bubble3D val="0"/>
            <c:spPr>
              <a:solidFill>
                <a:schemeClr val="bg1">
                  <a:lumMod val="7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1-F03D-4C1A-B2C3-7AE84AA74BDE}"/>
              </c:ext>
            </c:extLst>
          </c:dPt>
          <c:dPt>
            <c:idx val="1"/>
            <c:bubble3D val="0"/>
            <c:spPr>
              <a:solidFill>
                <a:schemeClr val="tx2">
                  <a:lumMod val="75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3-F03D-4C1A-B2C3-7AE84AA74BDE}"/>
              </c:ext>
            </c:extLst>
          </c:dPt>
          <c:dLbls>
            <c:dLbl>
              <c:idx val="0"/>
              <c:tx>
                <c:rich>
                  <a:bodyPr/>
                  <a:lstStyle/>
                  <a:p>
                    <a:fld id="{9DF1141E-E4C6-431E-BDF8-3EA99D866E5A}" type="VALUE">
                      <a:rPr lang="en-US"/>
                      <a:pPr/>
                      <a:t>[VALUE]</a:t>
                    </a:fld>
                    <a:r>
                      <a:rPr lang="en-US"/>
                      <a:t> Curies</a:t>
                    </a:r>
                    <a:r>
                      <a:rPr lang="en-US" baseline="0"/>
                      <a:t>, </a:t>
                    </a:r>
                    <a:fld id="{725403A1-9E84-4529-85D2-C7E99CE3B874}" type="PERCENTAGE">
                      <a:rPr lang="en-US" baseline="0"/>
                      <a:pPr/>
                      <a:t>[PERCENTAGE]</a:t>
                    </a:fld>
                    <a:endParaRPr lang="en-US" baseline="0"/>
                  </a:p>
                </c:rich>
              </c:tx>
              <c:dLblPos val="outEnd"/>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03D-4C1A-B2C3-7AE84AA74BDE}"/>
                </c:ext>
              </c:extLst>
            </c:dLbl>
            <c:dLbl>
              <c:idx val="1"/>
              <c:tx>
                <c:rich>
                  <a:bodyPr/>
                  <a:lstStyle/>
                  <a:p>
                    <a:fld id="{346E23BF-EA6D-4FA9-A21D-460DE70E4BFE}" type="VALUE">
                      <a:rPr lang="en-US"/>
                      <a:pPr/>
                      <a:t>[VALUE]</a:t>
                    </a:fld>
                    <a:r>
                      <a:rPr lang="en-US"/>
                      <a:t> Curies</a:t>
                    </a:r>
                    <a:r>
                      <a:rPr lang="en-US" baseline="0"/>
                      <a:t>, </a:t>
                    </a:r>
                    <a:fld id="{FD208BAF-E07C-4DFC-A056-17A0E2F35962}" type="PERCENTAGE">
                      <a:rPr lang="en-US" baseline="0"/>
                      <a:pPr/>
                      <a:t>[PERCENTAGE]</a:t>
                    </a:fld>
                    <a:endParaRPr lang="en-US" baseline="0"/>
                  </a:p>
                </c:rich>
              </c:tx>
              <c:dLblPos val="outEnd"/>
              <c:showLegendKey val="0"/>
              <c:showVal val="1"/>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03D-4C1A-B2C3-7AE84AA74BDE}"/>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1"/>
            <c:showBubbleSize val="0"/>
            <c:showLeaderLines val="0"/>
            <c:extLst>
              <c:ext xmlns:c15="http://schemas.microsoft.com/office/drawing/2012/chart" uri="{CE6537A1-D6FC-4f65-9D91-7224C49458BB}"/>
            </c:extLst>
          </c:dLbls>
          <c:cat>
            <c:strRef>
              <c:f>[1]TablesCharts!$C$68:$C$69</c:f>
              <c:strCache>
                <c:ptCount val="2"/>
                <c:pt idx="0">
                  <c:v>EnergySolutions</c:v>
                </c:pt>
                <c:pt idx="1">
                  <c:v>WCS</c:v>
                </c:pt>
              </c:strCache>
            </c:strRef>
          </c:cat>
          <c:val>
            <c:numRef>
              <c:f>'Charts &amp; Tables'!$D$61:$D$62</c:f>
              <c:numCache>
                <c:formatCode>#,##0</c:formatCode>
                <c:ptCount val="2"/>
                <c:pt idx="0">
                  <c:v>996.3</c:v>
                </c:pt>
                <c:pt idx="1">
                  <c:v>216.87899999999999</c:v>
                </c:pt>
              </c:numCache>
            </c:numRef>
          </c:val>
          <c:extLst>
            <c:ext xmlns:c16="http://schemas.microsoft.com/office/drawing/2014/chart" uri="{C3380CC4-5D6E-409C-BE32-E72D297353CC}">
              <c16:uniqueId val="{00000004-F03D-4C1A-B2C3-7AE84AA74BDE}"/>
            </c:ext>
          </c:extLst>
        </c:ser>
        <c:dLbls>
          <c:showLegendKey val="0"/>
          <c:showVal val="0"/>
          <c:showCatName val="0"/>
          <c:showSerName val="0"/>
          <c:showPercent val="0"/>
          <c:showBubbleSize val="0"/>
          <c:showLeaderLines val="0"/>
        </c:dLbls>
      </c:pie3DChart>
      <c:spPr>
        <a:noFill/>
        <a:ln>
          <a:noFill/>
        </a:ln>
        <a:effectLst/>
      </c:spPr>
    </c:plotArea>
    <c:legend>
      <c:legendPos val="b"/>
      <c:legendEntry>
        <c:idx val="0"/>
        <c:txPr>
          <a:bodyPr rot="0" spcFirstLastPara="1" vertOverflow="ellipsis" vert="horz" wrap="square" anchor="ctr" anchorCtr="1"/>
          <a:lstStyle/>
          <a:p>
            <a:pPr>
              <a:defRPr sz="1200" b="0" i="0" u="none" strike="noStrike" kern="1200" baseline="0">
                <a:noFill/>
                <a:latin typeface="+mn-lt"/>
                <a:ea typeface="+mn-ea"/>
                <a:cs typeface="+mn-cs"/>
              </a:defRPr>
            </a:pPr>
            <a:endParaRPr lang="en-US"/>
          </a:p>
        </c:txPr>
      </c:legendEntry>
      <c:layout>
        <c:manualLayout>
          <c:xMode val="edge"/>
          <c:yMode val="edge"/>
          <c:x val="0.38629077013445201"/>
          <c:y val="0.88079229961278593"/>
          <c:w val="0.23183086207918885"/>
          <c:h val="2.5633573186599569E-2"/>
        </c:manualLayout>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solidFill>
          <a:schemeClr val="bg1">
            <a:lumMod val="75000"/>
          </a:schemeClr>
        </a:solidFill>
        <a:ln>
          <a:noFill/>
        </a:ln>
        <a:effectLst/>
        <a:sp3d/>
      </c:spPr>
    </c:sideWall>
    <c:backWall>
      <c:thickness val="0"/>
      <c:spPr>
        <a:solidFill>
          <a:schemeClr val="bg1">
            <a:lumMod val="75000"/>
          </a:schemeClr>
        </a:solidFill>
        <a:ln>
          <a:noFill/>
        </a:ln>
        <a:effectLst/>
        <a:sp3d/>
      </c:spPr>
    </c:backWall>
    <c:plotArea>
      <c:layout>
        <c:manualLayout>
          <c:layoutTarget val="inner"/>
          <c:xMode val="edge"/>
          <c:yMode val="edge"/>
          <c:x val="0.100947223595354"/>
          <c:y val="6.9884503369628731E-2"/>
          <c:w val="0.83391988098168413"/>
          <c:h val="0.84295580407747395"/>
        </c:manualLayout>
      </c:layout>
      <c:bar3DChart>
        <c:barDir val="col"/>
        <c:grouping val="standard"/>
        <c:varyColors val="0"/>
        <c:ser>
          <c:idx val="0"/>
          <c:order val="0"/>
          <c:tx>
            <c:strRef>
              <c:f>TENORM!$B$5</c:f>
              <c:strCache>
                <c:ptCount val="1"/>
                <c:pt idx="0">
                  <c:v>TENORM</c:v>
                </c:pt>
              </c:strCache>
            </c:strRef>
          </c:tx>
          <c:spPr>
            <a:solidFill>
              <a:schemeClr val="tx1"/>
            </a:solidFill>
            <a:ln>
              <a:noFill/>
            </a:ln>
            <a:effectLst/>
            <a:sp3d/>
          </c:spPr>
          <c:invertIfNegative val="0"/>
          <c:cat>
            <c:numRef>
              <c:f>TENORM!$A$6:$A$10</c:f>
              <c:numCache>
                <c:formatCode>General</c:formatCode>
                <c:ptCount val="5"/>
                <c:pt idx="0">
                  <c:v>2016</c:v>
                </c:pt>
                <c:pt idx="1">
                  <c:v>2017</c:v>
                </c:pt>
                <c:pt idx="2">
                  <c:v>2018</c:v>
                </c:pt>
                <c:pt idx="3">
                  <c:v>2019</c:v>
                </c:pt>
                <c:pt idx="4">
                  <c:v>2020</c:v>
                </c:pt>
              </c:numCache>
            </c:numRef>
          </c:cat>
          <c:val>
            <c:numRef>
              <c:f>TENORM!$B$6:$B$10</c:f>
              <c:numCache>
                <c:formatCode>0</c:formatCode>
                <c:ptCount val="5"/>
                <c:pt idx="0">
                  <c:v>38400</c:v>
                </c:pt>
                <c:pt idx="1">
                  <c:v>112032</c:v>
                </c:pt>
                <c:pt idx="2">
                  <c:v>66048</c:v>
                </c:pt>
                <c:pt idx="3">
                  <c:v>108096</c:v>
                </c:pt>
                <c:pt idx="4" formatCode="General">
                  <c:v>250344</c:v>
                </c:pt>
              </c:numCache>
            </c:numRef>
          </c:val>
          <c:extLst>
            <c:ext xmlns:c16="http://schemas.microsoft.com/office/drawing/2014/chart" uri="{C3380CC4-5D6E-409C-BE32-E72D297353CC}">
              <c16:uniqueId val="{00000000-3F57-4589-91E1-705DBF54C114}"/>
            </c:ext>
          </c:extLst>
        </c:ser>
        <c:ser>
          <c:idx val="1"/>
          <c:order val="1"/>
          <c:tx>
            <c:strRef>
              <c:f>TENORM!$C$5</c:f>
              <c:strCache>
                <c:ptCount val="1"/>
                <c:pt idx="0">
                  <c:v>Compact</c:v>
                </c:pt>
              </c:strCache>
            </c:strRef>
          </c:tx>
          <c:spPr>
            <a:solidFill>
              <a:schemeClr val="accent5"/>
            </a:solidFill>
            <a:ln>
              <a:noFill/>
            </a:ln>
            <a:effectLst/>
            <a:sp3d/>
          </c:spPr>
          <c:invertIfNegative val="0"/>
          <c:dPt>
            <c:idx val="0"/>
            <c:invertIfNegative val="0"/>
            <c:bubble3D val="0"/>
            <c:spPr>
              <a:solidFill>
                <a:schemeClr val="accent5"/>
              </a:solidFill>
              <a:ln>
                <a:noFill/>
              </a:ln>
              <a:effectLst/>
              <a:sp3d/>
            </c:spPr>
            <c:extLst>
              <c:ext xmlns:c16="http://schemas.microsoft.com/office/drawing/2014/chart" uri="{C3380CC4-5D6E-409C-BE32-E72D297353CC}">
                <c16:uniqueId val="{00000002-3F57-4589-91E1-705DBF54C114}"/>
              </c:ext>
            </c:extLst>
          </c:dPt>
          <c:dPt>
            <c:idx val="1"/>
            <c:invertIfNegative val="0"/>
            <c:bubble3D val="0"/>
            <c:spPr>
              <a:solidFill>
                <a:schemeClr val="accent5"/>
              </a:solidFill>
              <a:ln>
                <a:noFill/>
              </a:ln>
              <a:effectLst/>
              <a:sp3d/>
            </c:spPr>
            <c:extLst>
              <c:ext xmlns:c16="http://schemas.microsoft.com/office/drawing/2014/chart" uri="{C3380CC4-5D6E-409C-BE32-E72D297353CC}">
                <c16:uniqueId val="{00000004-3F57-4589-91E1-705DBF54C114}"/>
              </c:ext>
            </c:extLst>
          </c:dPt>
          <c:dPt>
            <c:idx val="2"/>
            <c:invertIfNegative val="0"/>
            <c:bubble3D val="0"/>
            <c:spPr>
              <a:solidFill>
                <a:schemeClr val="accent5"/>
              </a:solidFill>
              <a:ln>
                <a:noFill/>
              </a:ln>
              <a:effectLst/>
              <a:sp3d/>
            </c:spPr>
            <c:extLst>
              <c:ext xmlns:c16="http://schemas.microsoft.com/office/drawing/2014/chart" uri="{C3380CC4-5D6E-409C-BE32-E72D297353CC}">
                <c16:uniqueId val="{00000006-3F57-4589-91E1-705DBF54C114}"/>
              </c:ext>
            </c:extLst>
          </c:dPt>
          <c:dPt>
            <c:idx val="3"/>
            <c:invertIfNegative val="0"/>
            <c:bubble3D val="0"/>
            <c:spPr>
              <a:solidFill>
                <a:schemeClr val="accent5"/>
              </a:solidFill>
              <a:ln>
                <a:noFill/>
              </a:ln>
              <a:effectLst/>
              <a:sp3d/>
            </c:spPr>
            <c:extLst>
              <c:ext xmlns:c16="http://schemas.microsoft.com/office/drawing/2014/chart" uri="{C3380CC4-5D6E-409C-BE32-E72D297353CC}">
                <c16:uniqueId val="{00000008-3F57-4589-91E1-705DBF54C114}"/>
              </c:ext>
            </c:extLst>
          </c:dPt>
          <c:dPt>
            <c:idx val="4"/>
            <c:invertIfNegative val="0"/>
            <c:bubble3D val="0"/>
            <c:spPr>
              <a:solidFill>
                <a:schemeClr val="accent5"/>
              </a:solidFill>
              <a:ln>
                <a:noFill/>
              </a:ln>
              <a:effectLst/>
              <a:sp3d/>
            </c:spPr>
            <c:extLst>
              <c:ext xmlns:c16="http://schemas.microsoft.com/office/drawing/2014/chart" uri="{C3380CC4-5D6E-409C-BE32-E72D297353CC}">
                <c16:uniqueId val="{0000000A-3F57-4589-91E1-705DBF54C114}"/>
              </c:ext>
            </c:extLst>
          </c:dPt>
          <c:cat>
            <c:numRef>
              <c:f>TENORM!$A$6:$A$10</c:f>
              <c:numCache>
                <c:formatCode>General</c:formatCode>
                <c:ptCount val="5"/>
                <c:pt idx="0">
                  <c:v>2016</c:v>
                </c:pt>
                <c:pt idx="1">
                  <c:v>2017</c:v>
                </c:pt>
                <c:pt idx="2">
                  <c:v>2018</c:v>
                </c:pt>
                <c:pt idx="3">
                  <c:v>2019</c:v>
                </c:pt>
                <c:pt idx="4">
                  <c:v>2020</c:v>
                </c:pt>
              </c:numCache>
            </c:numRef>
          </c:cat>
          <c:val>
            <c:numRef>
              <c:f>TENORM!$C$6:$C$10</c:f>
              <c:numCache>
                <c:formatCode>0</c:formatCode>
                <c:ptCount val="5"/>
                <c:pt idx="0">
                  <c:v>206649</c:v>
                </c:pt>
                <c:pt idx="1">
                  <c:v>383856</c:v>
                </c:pt>
                <c:pt idx="2">
                  <c:v>278136</c:v>
                </c:pt>
                <c:pt idx="3">
                  <c:v>211271</c:v>
                </c:pt>
                <c:pt idx="4">
                  <c:v>145545</c:v>
                </c:pt>
              </c:numCache>
            </c:numRef>
          </c:val>
          <c:extLst>
            <c:ext xmlns:c16="http://schemas.microsoft.com/office/drawing/2014/chart" uri="{C3380CC4-5D6E-409C-BE32-E72D297353CC}">
              <c16:uniqueId val="{0000000B-3F57-4589-91E1-705DBF54C114}"/>
            </c:ext>
          </c:extLst>
        </c:ser>
        <c:dLbls>
          <c:showLegendKey val="0"/>
          <c:showVal val="0"/>
          <c:showCatName val="0"/>
          <c:showSerName val="0"/>
          <c:showPercent val="0"/>
          <c:showBubbleSize val="0"/>
        </c:dLbls>
        <c:gapWidth val="150"/>
        <c:shape val="box"/>
        <c:axId val="412109008"/>
        <c:axId val="412109336"/>
        <c:axId val="379012464"/>
      </c:bar3DChart>
      <c:catAx>
        <c:axId val="4121090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412109336"/>
        <c:crosses val="autoZero"/>
        <c:auto val="1"/>
        <c:lblAlgn val="ctr"/>
        <c:lblOffset val="100"/>
        <c:noMultiLvlLbl val="0"/>
      </c:catAx>
      <c:valAx>
        <c:axId val="412109336"/>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a:t>Volume Cubic Feet</a:t>
                </a:r>
              </a:p>
            </c:rich>
          </c:tx>
          <c:layout>
            <c:manualLayout>
              <c:xMode val="edge"/>
              <c:yMode val="edge"/>
              <c:x val="1.3736487388229014E-2"/>
              <c:y val="0.46094291786945546"/>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0.0" sourceLinked="0"/>
        <c:majorTickMark val="out"/>
        <c:minorTickMark val="none"/>
        <c:tickLblPos val="nextTo"/>
        <c:spPr>
          <a:noFill/>
          <a:ln>
            <a:solidFill>
              <a:schemeClr val="accent1"/>
            </a:solid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412109008"/>
        <c:crosses val="autoZero"/>
        <c:crossBetween val="between"/>
      </c:valAx>
      <c:serAx>
        <c:axId val="379012464"/>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412109336"/>
        <c:crosses val="autoZero"/>
      </c:serAx>
      <c:spPr>
        <a:noFill/>
        <a:ln>
          <a:noFill/>
        </a:ln>
        <a:effectLst/>
      </c:spPr>
    </c:plotArea>
    <c:legend>
      <c:legendPos val="b"/>
      <c:layout>
        <c:manualLayout>
          <c:xMode val="edge"/>
          <c:yMode val="edge"/>
          <c:x val="0.40871363432833963"/>
          <c:y val="0.88122906935527801"/>
          <c:w val="0.19549034140237551"/>
          <c:h val="3.403902765479610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solidFill>
          <a:schemeClr val="bg1">
            <a:lumMod val="75000"/>
          </a:schemeClr>
        </a:solidFill>
        <a:ln>
          <a:noFill/>
        </a:ln>
        <a:effectLst/>
        <a:sp3d/>
      </c:spPr>
    </c:sideWall>
    <c:backWall>
      <c:thickness val="0"/>
      <c:spPr>
        <a:solidFill>
          <a:schemeClr val="bg1">
            <a:lumMod val="75000"/>
          </a:schemeClr>
        </a:solidFill>
        <a:ln>
          <a:noFill/>
        </a:ln>
        <a:effectLst/>
        <a:sp3d/>
      </c:spPr>
    </c:backWall>
    <c:plotArea>
      <c:layout>
        <c:manualLayout>
          <c:layoutTarget val="inner"/>
          <c:xMode val="edge"/>
          <c:yMode val="edge"/>
          <c:x val="9.2718982161128158E-2"/>
          <c:y val="8.8008409065416557E-2"/>
          <c:w val="0.84218047955869924"/>
          <c:h val="0.83594156921273632"/>
        </c:manualLayout>
      </c:layout>
      <c:bar3DChart>
        <c:barDir val="col"/>
        <c:grouping val="standard"/>
        <c:varyColors val="0"/>
        <c:ser>
          <c:idx val="0"/>
          <c:order val="0"/>
          <c:tx>
            <c:strRef>
              <c:f>TENORM!$D$5</c:f>
              <c:strCache>
                <c:ptCount val="1"/>
                <c:pt idx="0">
                  <c:v>TENORM</c:v>
                </c:pt>
              </c:strCache>
            </c:strRef>
          </c:tx>
          <c:spPr>
            <a:solidFill>
              <a:schemeClr val="tx1"/>
            </a:solidFill>
            <a:ln>
              <a:noFill/>
            </a:ln>
            <a:effectLst/>
            <a:sp3d/>
          </c:spPr>
          <c:invertIfNegative val="0"/>
          <c:cat>
            <c:numRef>
              <c:f>TENORM!$A$6:$A$10</c:f>
              <c:numCache>
                <c:formatCode>General</c:formatCode>
                <c:ptCount val="5"/>
                <c:pt idx="0">
                  <c:v>2016</c:v>
                </c:pt>
                <c:pt idx="1">
                  <c:v>2017</c:v>
                </c:pt>
                <c:pt idx="2">
                  <c:v>2018</c:v>
                </c:pt>
                <c:pt idx="3">
                  <c:v>2019</c:v>
                </c:pt>
                <c:pt idx="4">
                  <c:v>2020</c:v>
                </c:pt>
              </c:numCache>
            </c:numRef>
          </c:cat>
          <c:val>
            <c:numRef>
              <c:f>TENORM!$D$6:$D$10</c:f>
              <c:numCache>
                <c:formatCode>0.0000</c:formatCode>
                <c:ptCount val="5"/>
                <c:pt idx="0">
                  <c:v>0.91225999999999996</c:v>
                </c:pt>
                <c:pt idx="1">
                  <c:v>2.73</c:v>
                </c:pt>
                <c:pt idx="2">
                  <c:v>1.88</c:v>
                </c:pt>
                <c:pt idx="3">
                  <c:v>2.86</c:v>
                </c:pt>
                <c:pt idx="4">
                  <c:v>3.5</c:v>
                </c:pt>
              </c:numCache>
            </c:numRef>
          </c:val>
          <c:extLst>
            <c:ext xmlns:c16="http://schemas.microsoft.com/office/drawing/2014/chart" uri="{C3380CC4-5D6E-409C-BE32-E72D297353CC}">
              <c16:uniqueId val="{00000000-813B-4805-86D3-8F25EA6B426E}"/>
            </c:ext>
          </c:extLst>
        </c:ser>
        <c:ser>
          <c:idx val="1"/>
          <c:order val="1"/>
          <c:tx>
            <c:strRef>
              <c:f>TENORM!$E$5</c:f>
              <c:strCache>
                <c:ptCount val="1"/>
                <c:pt idx="0">
                  <c:v>Compact</c:v>
                </c:pt>
              </c:strCache>
            </c:strRef>
          </c:tx>
          <c:spPr>
            <a:solidFill>
              <a:schemeClr val="accent5"/>
            </a:solidFill>
            <a:ln>
              <a:noFill/>
            </a:ln>
            <a:effectLst/>
            <a:sp3d/>
          </c:spPr>
          <c:invertIfNegative val="0"/>
          <c:cat>
            <c:numRef>
              <c:f>TENORM!$A$6:$A$10</c:f>
              <c:numCache>
                <c:formatCode>General</c:formatCode>
                <c:ptCount val="5"/>
                <c:pt idx="0">
                  <c:v>2016</c:v>
                </c:pt>
                <c:pt idx="1">
                  <c:v>2017</c:v>
                </c:pt>
                <c:pt idx="2">
                  <c:v>2018</c:v>
                </c:pt>
                <c:pt idx="3">
                  <c:v>2019</c:v>
                </c:pt>
                <c:pt idx="4">
                  <c:v>2020</c:v>
                </c:pt>
              </c:numCache>
            </c:numRef>
          </c:cat>
          <c:val>
            <c:numRef>
              <c:f>TENORM!$E$6:$E$10</c:f>
              <c:numCache>
                <c:formatCode>0</c:formatCode>
                <c:ptCount val="5"/>
                <c:pt idx="0">
                  <c:v>2229</c:v>
                </c:pt>
                <c:pt idx="1">
                  <c:v>1890</c:v>
                </c:pt>
                <c:pt idx="2">
                  <c:v>42153</c:v>
                </c:pt>
                <c:pt idx="3">
                  <c:v>907</c:v>
                </c:pt>
                <c:pt idx="4">
                  <c:v>1213</c:v>
                </c:pt>
              </c:numCache>
            </c:numRef>
          </c:val>
          <c:extLst>
            <c:ext xmlns:c16="http://schemas.microsoft.com/office/drawing/2014/chart" uri="{C3380CC4-5D6E-409C-BE32-E72D297353CC}">
              <c16:uniqueId val="{00000001-813B-4805-86D3-8F25EA6B426E}"/>
            </c:ext>
          </c:extLst>
        </c:ser>
        <c:dLbls>
          <c:showLegendKey val="0"/>
          <c:showVal val="0"/>
          <c:showCatName val="0"/>
          <c:showSerName val="0"/>
          <c:showPercent val="0"/>
          <c:showBubbleSize val="0"/>
        </c:dLbls>
        <c:gapWidth val="150"/>
        <c:shape val="box"/>
        <c:axId val="412109008"/>
        <c:axId val="412109336"/>
        <c:axId val="379012464"/>
      </c:bar3DChart>
      <c:catAx>
        <c:axId val="4121090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en-US"/>
          </a:p>
        </c:txPr>
        <c:crossAx val="412109336"/>
        <c:crosses val="autoZero"/>
        <c:auto val="1"/>
        <c:lblAlgn val="ctr"/>
        <c:lblOffset val="100"/>
        <c:noMultiLvlLbl val="0"/>
      </c:catAx>
      <c:valAx>
        <c:axId val="412109336"/>
        <c:scaling>
          <c:orientation val="minMax"/>
        </c:scaling>
        <c:delete val="0"/>
        <c:axPos val="l"/>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sz="1000" b="0">
                    <a:solidFill>
                      <a:sysClr val="windowText" lastClr="000000"/>
                    </a:solidFill>
                  </a:rPr>
                  <a:t>Activity</a:t>
                </a:r>
                <a:r>
                  <a:rPr lang="en-US" sz="1000" b="0" baseline="0">
                    <a:solidFill>
                      <a:sysClr val="windowText" lastClr="000000"/>
                    </a:solidFill>
                  </a:rPr>
                  <a:t> Curies</a:t>
                </a:r>
                <a:endParaRPr lang="en-US" sz="1000" b="0">
                  <a:solidFill>
                    <a:sysClr val="windowText" lastClr="000000"/>
                  </a:solidFill>
                </a:endParaRPr>
              </a:p>
            </c:rich>
          </c:tx>
          <c:layout>
            <c:manualLayout>
              <c:xMode val="edge"/>
              <c:yMode val="edge"/>
              <c:x val="1.0847346412206948E-2"/>
              <c:y val="0.50159597229079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0.0" sourceLinked="0"/>
        <c:majorTickMark val="out"/>
        <c:minorTickMark val="none"/>
        <c:tickLblPos val="nextTo"/>
        <c:spPr>
          <a:noFill/>
          <a:ln>
            <a:solidFill>
              <a:schemeClr val="accent1"/>
            </a:solid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412109008"/>
        <c:crosses val="autoZero"/>
        <c:crossBetween val="between"/>
      </c:valAx>
      <c:serAx>
        <c:axId val="379012464"/>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en-US"/>
          </a:p>
        </c:txPr>
        <c:crossAx val="412109336"/>
        <c:crosses val="autoZero"/>
      </c:serAx>
      <c:spPr>
        <a:noFill/>
        <a:ln>
          <a:noFill/>
        </a:ln>
        <a:effectLst/>
      </c:spPr>
    </c:plotArea>
    <c:legend>
      <c:legendPos val="b"/>
      <c:layout>
        <c:manualLayout>
          <c:xMode val="edge"/>
          <c:yMode val="edge"/>
          <c:x val="0.43073112682948528"/>
          <c:y val="0.83323249098553198"/>
          <c:w val="0.17692689054893779"/>
          <c:h val="3.2869593573401822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0.43037</cdr:x>
      <cdr:y>0.92347</cdr:y>
    </cdr:from>
    <cdr:to>
      <cdr:x>0.52983</cdr:x>
      <cdr:y>0.95462</cdr:y>
    </cdr:to>
    <cdr:sp macro="" textlink="">
      <cdr:nvSpPr>
        <cdr:cNvPr id="2" name="TextBox 1">
          <a:extLst xmlns:a="http://schemas.openxmlformats.org/drawingml/2006/main">
            <a:ext uri="{FF2B5EF4-FFF2-40B4-BE49-F238E27FC236}">
              <a16:creationId xmlns:a16="http://schemas.microsoft.com/office/drawing/2014/main" id="{5542529D-1EFE-4655-BC30-983BB68BA450}"/>
            </a:ext>
          </a:extLst>
        </cdr:cNvPr>
        <cdr:cNvSpPr txBox="1"/>
      </cdr:nvSpPr>
      <cdr:spPr>
        <a:xfrm xmlns:a="http://schemas.openxmlformats.org/drawingml/2006/main">
          <a:off x="3627026" y="5517198"/>
          <a:ext cx="838200" cy="1860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9176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38475" cy="465137"/>
          </a:xfrm>
          <a:prstGeom prst="rect">
            <a:avLst/>
          </a:prstGeom>
        </p:spPr>
        <p:txBody>
          <a:bodyPr vert="horz" lIns="91429" tIns="45715" rIns="91429" bIns="45715" rtlCol="0"/>
          <a:lstStyle>
            <a:lvl1pPr algn="l">
              <a:defRPr sz="1200"/>
            </a:lvl1pPr>
          </a:lstStyle>
          <a:p>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429" tIns="45715" rIns="91429" bIns="45715" rtlCol="0" anchor="ctr"/>
          <a:lstStyle/>
          <a:p>
            <a:endParaRPr lang="en-US"/>
          </a:p>
        </p:txBody>
      </p:sp>
      <p:sp>
        <p:nvSpPr>
          <p:cNvPr id="5" name="Notes Placeholder 4"/>
          <p:cNvSpPr>
            <a:spLocks noGrp="1"/>
          </p:cNvSpPr>
          <p:nvPr>
            <p:ph type="body" sz="quarter" idx="3"/>
          </p:nvPr>
        </p:nvSpPr>
        <p:spPr>
          <a:xfrm>
            <a:off x="701676" y="4416427"/>
            <a:ext cx="5607049" cy="4183063"/>
          </a:xfrm>
          <a:prstGeom prst="rect">
            <a:avLst/>
          </a:prstGeom>
        </p:spPr>
        <p:txBody>
          <a:bodyPr vert="horz" lIns="91429" tIns="45715" rIns="91429"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76"/>
            <a:ext cx="3038475" cy="465137"/>
          </a:xfrm>
          <a:prstGeom prst="rect">
            <a:avLst/>
          </a:prstGeom>
        </p:spPr>
        <p:txBody>
          <a:bodyPr vert="horz" lIns="91429" tIns="45715" rIns="91429" bIns="45715" rtlCol="0" anchor="b"/>
          <a:lstStyle>
            <a:lvl1pPr algn="l">
              <a:defRPr sz="1200"/>
            </a:lvl1pPr>
          </a:lstStyle>
          <a:p>
            <a:endParaRPr lang="en-US"/>
          </a:p>
        </p:txBody>
      </p:sp>
    </p:spTree>
    <p:extLst>
      <p:ext uri="{BB962C8B-B14F-4D97-AF65-F5344CB8AC3E}">
        <p14:creationId xmlns:p14="http://schemas.microsoft.com/office/powerpoint/2010/main" val="37494343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94525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196767B-8E2F-46AC-9A4C-B196B3257D3D}" type="datetime1">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B86B5-851B-4346-A7DA-D981274D6738}" type="slidenum">
              <a:rPr lang="en-US" smtClean="0"/>
              <a:t>‹#›</a:t>
            </a:fld>
            <a:endParaRPr lang="en-US"/>
          </a:p>
        </p:txBody>
      </p:sp>
    </p:spTree>
    <p:extLst>
      <p:ext uri="{BB962C8B-B14F-4D97-AF65-F5344CB8AC3E}">
        <p14:creationId xmlns:p14="http://schemas.microsoft.com/office/powerpoint/2010/main" val="541806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0CF127-865F-4E90-A7EA-49D430F32F74}" type="datetime1">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B86B5-851B-4346-A7DA-D981274D6738}" type="slidenum">
              <a:rPr lang="en-US" smtClean="0"/>
              <a:t>‹#›</a:t>
            </a:fld>
            <a:endParaRPr lang="en-US"/>
          </a:p>
        </p:txBody>
      </p:sp>
    </p:spTree>
    <p:extLst>
      <p:ext uri="{BB962C8B-B14F-4D97-AF65-F5344CB8AC3E}">
        <p14:creationId xmlns:p14="http://schemas.microsoft.com/office/powerpoint/2010/main" val="1126364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0CE9C9-084A-42A5-8967-62877D0A2A56}" type="datetime1">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B86B5-851B-4346-A7DA-D981274D6738}" type="slidenum">
              <a:rPr lang="en-US" smtClean="0"/>
              <a:t>‹#›</a:t>
            </a:fld>
            <a:endParaRPr lang="en-US"/>
          </a:p>
        </p:txBody>
      </p:sp>
    </p:spTree>
    <p:extLst>
      <p:ext uri="{BB962C8B-B14F-4D97-AF65-F5344CB8AC3E}">
        <p14:creationId xmlns:p14="http://schemas.microsoft.com/office/powerpoint/2010/main" val="4283913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9EBE91-1A69-4075-9A55-0C6AE36F9B1A}" type="datetime1">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B86B5-851B-4346-A7DA-D981274D6738}" type="slidenum">
              <a:rPr lang="en-US" smtClean="0"/>
              <a:t>‹#›</a:t>
            </a:fld>
            <a:endParaRPr lang="en-US"/>
          </a:p>
        </p:txBody>
      </p:sp>
    </p:spTree>
    <p:extLst>
      <p:ext uri="{BB962C8B-B14F-4D97-AF65-F5344CB8AC3E}">
        <p14:creationId xmlns:p14="http://schemas.microsoft.com/office/powerpoint/2010/main" val="276459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C3AEBF-AF61-40BC-8DC4-895601F1A1AA}" type="datetime1">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B86B5-851B-4346-A7DA-D981274D6738}" type="slidenum">
              <a:rPr lang="en-US" smtClean="0"/>
              <a:t>‹#›</a:t>
            </a:fld>
            <a:endParaRPr lang="en-US"/>
          </a:p>
        </p:txBody>
      </p:sp>
    </p:spTree>
    <p:extLst>
      <p:ext uri="{BB962C8B-B14F-4D97-AF65-F5344CB8AC3E}">
        <p14:creationId xmlns:p14="http://schemas.microsoft.com/office/powerpoint/2010/main" val="2087402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D8C331-06AB-476B-A1D1-5F6EF3DF94EE}" type="datetime1">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B86B5-851B-4346-A7DA-D981274D6738}" type="slidenum">
              <a:rPr lang="en-US" smtClean="0"/>
              <a:t>‹#›</a:t>
            </a:fld>
            <a:endParaRPr lang="en-US"/>
          </a:p>
        </p:txBody>
      </p:sp>
    </p:spTree>
    <p:extLst>
      <p:ext uri="{BB962C8B-B14F-4D97-AF65-F5344CB8AC3E}">
        <p14:creationId xmlns:p14="http://schemas.microsoft.com/office/powerpoint/2010/main" val="2590127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1EE003-A572-40FF-9794-EDAE9CB2982C}" type="datetime1">
              <a:rPr lang="en-US" smtClean="0"/>
              <a:t>10/22/2021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7B86B5-851B-4346-A7DA-D981274D6738}" type="slidenum">
              <a:rPr lang="en-US" smtClean="0"/>
              <a:t>‹#›</a:t>
            </a:fld>
            <a:endParaRPr lang="en-US"/>
          </a:p>
        </p:txBody>
      </p:sp>
    </p:spTree>
    <p:extLst>
      <p:ext uri="{BB962C8B-B14F-4D97-AF65-F5344CB8AC3E}">
        <p14:creationId xmlns:p14="http://schemas.microsoft.com/office/powerpoint/2010/main" val="2423924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84B79C-43E1-4795-9E88-02910708F947}" type="datetime1">
              <a:rPr lang="en-US" smtClean="0"/>
              <a:t>10/22/2021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7B86B5-851B-4346-A7DA-D981274D6738}" type="slidenum">
              <a:rPr lang="en-US" smtClean="0"/>
              <a:t>‹#›</a:t>
            </a:fld>
            <a:endParaRPr lang="en-US"/>
          </a:p>
        </p:txBody>
      </p:sp>
    </p:spTree>
    <p:extLst>
      <p:ext uri="{BB962C8B-B14F-4D97-AF65-F5344CB8AC3E}">
        <p14:creationId xmlns:p14="http://schemas.microsoft.com/office/powerpoint/2010/main" val="157027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0C766-B192-4E3C-A633-7825CBA1BDA4}" type="datetime1">
              <a:rPr lang="en-US" smtClean="0"/>
              <a:t>10/22/2021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7B86B5-851B-4346-A7DA-D981274D6738}" type="slidenum">
              <a:rPr lang="en-US" smtClean="0"/>
              <a:t>‹#›</a:t>
            </a:fld>
            <a:endParaRPr lang="en-US"/>
          </a:p>
        </p:txBody>
      </p:sp>
    </p:spTree>
    <p:extLst>
      <p:ext uri="{BB962C8B-B14F-4D97-AF65-F5344CB8AC3E}">
        <p14:creationId xmlns:p14="http://schemas.microsoft.com/office/powerpoint/2010/main" val="2498484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1A695E-F3F8-47E0-A54B-87AAB74740D1}" type="datetime1">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B86B5-851B-4346-A7DA-D981274D6738}" type="slidenum">
              <a:rPr lang="en-US" smtClean="0"/>
              <a:t>‹#›</a:t>
            </a:fld>
            <a:endParaRPr lang="en-US"/>
          </a:p>
        </p:txBody>
      </p:sp>
    </p:spTree>
    <p:extLst>
      <p:ext uri="{BB962C8B-B14F-4D97-AF65-F5344CB8AC3E}">
        <p14:creationId xmlns:p14="http://schemas.microsoft.com/office/powerpoint/2010/main" val="4235284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1753F0-9D82-4B04-B5D2-2838F4ECC300}" type="datetime1">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B86B5-851B-4346-A7DA-D981274D6738}" type="slidenum">
              <a:rPr lang="en-US" smtClean="0"/>
              <a:t>‹#›</a:t>
            </a:fld>
            <a:endParaRPr lang="en-US"/>
          </a:p>
        </p:txBody>
      </p:sp>
    </p:spTree>
    <p:extLst>
      <p:ext uri="{BB962C8B-B14F-4D97-AF65-F5344CB8AC3E}">
        <p14:creationId xmlns:p14="http://schemas.microsoft.com/office/powerpoint/2010/main" val="2947453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7FCBE3-939B-4D67-BEE4-11A663F33A6A}" type="datetime1">
              <a:rPr lang="en-US" smtClean="0"/>
              <a:t>10/22/2021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7B86B5-851B-4346-A7DA-D981274D6738}" type="slidenum">
              <a:rPr lang="en-US" smtClean="0"/>
              <a:t>‹#›</a:t>
            </a:fld>
            <a:endParaRPr lang="en-US"/>
          </a:p>
        </p:txBody>
      </p:sp>
    </p:spTree>
    <p:extLst>
      <p:ext uri="{BB962C8B-B14F-4D97-AF65-F5344CB8AC3E}">
        <p14:creationId xmlns:p14="http://schemas.microsoft.com/office/powerpoint/2010/main" val="1086727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2133600"/>
            <a:ext cx="6477000" cy="3733800"/>
          </a:xfrm>
        </p:spPr>
        <p:txBody>
          <a:bodyPr>
            <a:normAutofit/>
          </a:bodyPr>
          <a:lstStyle/>
          <a:p>
            <a:r>
              <a:rPr lang="en-US" sz="4000" b="1" dirty="0">
                <a:solidFill>
                  <a:schemeClr val="tx1"/>
                </a:solidFill>
              </a:rPr>
              <a:t>Appalachian Compact </a:t>
            </a:r>
          </a:p>
          <a:p>
            <a:r>
              <a:rPr lang="en-US" sz="4000" b="1" dirty="0">
                <a:solidFill>
                  <a:schemeClr val="tx1"/>
                </a:solidFill>
              </a:rPr>
              <a:t>LLRW Disposal Data</a:t>
            </a:r>
          </a:p>
          <a:p>
            <a:r>
              <a:rPr lang="en-US" b="1" dirty="0">
                <a:solidFill>
                  <a:schemeClr val="tx1"/>
                </a:solidFill>
              </a:rPr>
              <a:t>Calendar Year 2020</a:t>
            </a:r>
            <a:endParaRPr lang="en-US" sz="1800" b="1" dirty="0">
              <a:solidFill>
                <a:schemeClr val="tx1"/>
              </a:solidFill>
            </a:endParaRPr>
          </a:p>
          <a:p>
            <a:endParaRPr lang="en-US" sz="1800" b="1" dirty="0">
              <a:solidFill>
                <a:schemeClr val="tx1"/>
              </a:solidFill>
            </a:endParaRPr>
          </a:p>
          <a:p>
            <a:endParaRPr lang="en-US" sz="1800" dirty="0">
              <a:solidFill>
                <a:schemeClr val="tx1"/>
              </a:solidFill>
            </a:endParaRPr>
          </a:p>
          <a:p>
            <a:r>
              <a:rPr lang="en-US" sz="1800" dirty="0">
                <a:solidFill>
                  <a:schemeClr val="tx1"/>
                </a:solidFill>
              </a:rPr>
              <a:t>Appalachian Compact Commission Meeting</a:t>
            </a:r>
          </a:p>
          <a:p>
            <a:r>
              <a:rPr lang="en-US" sz="1800" dirty="0">
                <a:solidFill>
                  <a:schemeClr val="tx1"/>
                </a:solidFill>
              </a:rPr>
              <a:t>November 5, 2021</a:t>
            </a:r>
            <a:endParaRPr lang="en-US" dirty="0">
              <a:solidFill>
                <a:schemeClr val="tx1"/>
              </a:solidFill>
            </a:endParaRPr>
          </a:p>
        </p:txBody>
      </p:sp>
      <p:pic>
        <p:nvPicPr>
          <p:cNvPr id="4" name="Picture 3" descr="P:\BRP Director\Allard's pic folder\BRP_new-ppt-banner_svd_11Feb20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 y="0"/>
            <a:ext cx="9153525" cy="1220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300037" y="6196343"/>
            <a:ext cx="85344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1"/>
                </a:solidFill>
              </a:rPr>
              <a:t>Tom Wolf, Governor                                                                                       Patrick McDonnell, Secretary</a:t>
            </a:r>
          </a:p>
        </p:txBody>
      </p:sp>
      <p:sp>
        <p:nvSpPr>
          <p:cNvPr id="5" name="Slide Number Placeholder 1">
            <a:extLst>
              <a:ext uri="{FF2B5EF4-FFF2-40B4-BE49-F238E27FC236}">
                <a16:creationId xmlns:a16="http://schemas.microsoft.com/office/drawing/2014/main" id="{16F9ABC8-6805-4637-89D3-9A4FC3B5AB4B}"/>
              </a:ext>
            </a:extLst>
          </p:cNvPr>
          <p:cNvSpPr>
            <a:spLocks noGrp="1"/>
          </p:cNvSpPr>
          <p:nvPr>
            <p:ph type="sldNum" sz="quarter" idx="12"/>
          </p:nvPr>
        </p:nvSpPr>
        <p:spPr>
          <a:xfrm>
            <a:off x="7010400" y="6501143"/>
            <a:ext cx="2133600" cy="365125"/>
          </a:xfrm>
        </p:spPr>
        <p:txBody>
          <a:bodyPr/>
          <a:lstStyle/>
          <a:p>
            <a:fld id="{E87B86B5-851B-4346-A7DA-D981274D6738}" type="slidenum">
              <a:rPr lang="en-US" b="1" smtClean="0">
                <a:solidFill>
                  <a:schemeClr val="tx1"/>
                </a:solidFill>
              </a:rPr>
              <a:t>1</a:t>
            </a:fld>
            <a:endParaRPr lang="en-US" b="1" dirty="0">
              <a:solidFill>
                <a:schemeClr val="tx1"/>
              </a:solidFill>
            </a:endParaRPr>
          </a:p>
        </p:txBody>
      </p:sp>
    </p:spTree>
    <p:extLst>
      <p:ext uri="{BB962C8B-B14F-4D97-AF65-F5344CB8AC3E}">
        <p14:creationId xmlns:p14="http://schemas.microsoft.com/office/powerpoint/2010/main" val="117414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448" y="304800"/>
            <a:ext cx="87201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37191" y="371704"/>
            <a:ext cx="8382000" cy="369332"/>
          </a:xfrm>
          <a:prstGeom prst="rect">
            <a:avLst/>
          </a:prstGeom>
        </p:spPr>
        <p:txBody>
          <a:bodyPr wrap="square">
            <a:spAutoFit/>
          </a:bodyPr>
          <a:lstStyle/>
          <a:p>
            <a:pPr algn="ctr"/>
            <a:r>
              <a:rPr lang="en-US" b="1" dirty="0">
                <a:solidFill>
                  <a:schemeClr val="bg1">
                    <a:lumMod val="95000"/>
                  </a:schemeClr>
                </a:solidFill>
              </a:rPr>
              <a:t>Appalachian Compact Disposed LLRW Activity in Curies from 2011 to 2020</a:t>
            </a:r>
            <a:endParaRPr lang="en-US" dirty="0"/>
          </a:p>
        </p:txBody>
      </p:sp>
      <p:sp>
        <p:nvSpPr>
          <p:cNvPr id="2" name="Slide Number Placeholder 1">
            <a:extLst>
              <a:ext uri="{FF2B5EF4-FFF2-40B4-BE49-F238E27FC236}">
                <a16:creationId xmlns:a16="http://schemas.microsoft.com/office/drawing/2014/main" id="{AFD66198-A9E1-48AF-B359-F1B00F48AC9D}"/>
              </a:ext>
            </a:extLst>
          </p:cNvPr>
          <p:cNvSpPr>
            <a:spLocks noGrp="1"/>
          </p:cNvSpPr>
          <p:nvPr>
            <p:ph type="sldNum" sz="quarter" idx="12"/>
          </p:nvPr>
        </p:nvSpPr>
        <p:spPr>
          <a:xfrm>
            <a:off x="7010400" y="6492875"/>
            <a:ext cx="2133600" cy="365125"/>
          </a:xfrm>
        </p:spPr>
        <p:txBody>
          <a:bodyPr/>
          <a:lstStyle/>
          <a:p>
            <a:fld id="{E87B86B5-851B-4346-A7DA-D981274D6738}" type="slidenum">
              <a:rPr lang="en-US" b="1" smtClean="0">
                <a:solidFill>
                  <a:schemeClr val="tx1"/>
                </a:solidFill>
              </a:rPr>
              <a:t>10</a:t>
            </a:fld>
            <a:endParaRPr lang="en-US" b="1" dirty="0">
              <a:solidFill>
                <a:schemeClr val="tx1"/>
              </a:solidFill>
            </a:endParaRPr>
          </a:p>
        </p:txBody>
      </p:sp>
      <p:pic>
        <p:nvPicPr>
          <p:cNvPr id="7" name="Picture 6" descr="DEP-rgb">
            <a:extLst>
              <a:ext uri="{FF2B5EF4-FFF2-40B4-BE49-F238E27FC236}">
                <a16:creationId xmlns:a16="http://schemas.microsoft.com/office/drawing/2014/main" id="{B13D192E-8178-4352-A453-8F3B8F183C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9664" y="6129669"/>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Chart 10">
            <a:extLst>
              <a:ext uri="{FF2B5EF4-FFF2-40B4-BE49-F238E27FC236}">
                <a16:creationId xmlns:a16="http://schemas.microsoft.com/office/drawing/2014/main" id="{B3C2EA11-FA13-4252-A5F0-BA852137BCCD}"/>
              </a:ext>
            </a:extLst>
          </p:cNvPr>
          <p:cNvGraphicFramePr>
            <a:graphicFrameLocks/>
          </p:cNvGraphicFramePr>
          <p:nvPr>
            <p:extLst>
              <p:ext uri="{D42A27DB-BD31-4B8C-83A1-F6EECF244321}">
                <p14:modId xmlns:p14="http://schemas.microsoft.com/office/powerpoint/2010/main" val="3528553104"/>
              </p:ext>
            </p:extLst>
          </p:nvPr>
        </p:nvGraphicFramePr>
        <p:xfrm>
          <a:off x="136041" y="448930"/>
          <a:ext cx="8871918" cy="622650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63535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448" y="304800"/>
            <a:ext cx="87201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457200" y="647700"/>
            <a:ext cx="8229600" cy="342900"/>
          </a:xfrm>
        </p:spPr>
        <p:txBody>
          <a:bodyPr>
            <a:noAutofit/>
          </a:bodyPr>
          <a:lstStyle/>
          <a:p>
            <a:pPr>
              <a:lnSpc>
                <a:spcPct val="115000"/>
              </a:lnSpc>
              <a:spcBef>
                <a:spcPts val="0"/>
              </a:spcBef>
              <a:spcAft>
                <a:spcPts val="1000"/>
              </a:spcAft>
            </a:pPr>
            <a:r>
              <a:rPr lang="en-US" sz="1600" b="1" dirty="0">
                <a:solidFill>
                  <a:schemeClr val="bg1"/>
                </a:solidFill>
                <a:ea typeface="Calibri"/>
                <a:cs typeface="Times New Roman"/>
              </a:rPr>
              <a:t>Appalachian Compact Percent Disposed LLRW Volume by Disposal Site - 2020</a:t>
            </a:r>
            <a:br>
              <a:rPr lang="en-US" sz="1600" dirty="0">
                <a:solidFill>
                  <a:schemeClr val="bg1"/>
                </a:solidFill>
                <a:ea typeface="Calibri"/>
                <a:cs typeface="Times New Roman"/>
              </a:rPr>
            </a:br>
            <a:r>
              <a:rPr lang="en-US" sz="1800" b="1" dirty="0">
                <a:solidFill>
                  <a:schemeClr val="bg1">
                    <a:lumMod val="95000"/>
                  </a:schemeClr>
                </a:solidFill>
              </a:rPr>
              <a:t> </a:t>
            </a:r>
            <a:br>
              <a:rPr lang="en-US" sz="1800" b="1" dirty="0"/>
            </a:br>
            <a:endParaRPr lang="en-US" sz="1800" b="1"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Slide Number Placeholder 3">
            <a:extLst>
              <a:ext uri="{FF2B5EF4-FFF2-40B4-BE49-F238E27FC236}">
                <a16:creationId xmlns:a16="http://schemas.microsoft.com/office/drawing/2014/main" id="{093A0333-3CC8-45AD-AC8A-7182676BCB06}"/>
              </a:ext>
            </a:extLst>
          </p:cNvPr>
          <p:cNvSpPr>
            <a:spLocks noGrp="1"/>
          </p:cNvSpPr>
          <p:nvPr>
            <p:ph type="sldNum" sz="quarter" idx="12"/>
          </p:nvPr>
        </p:nvSpPr>
        <p:spPr>
          <a:xfrm>
            <a:off x="7010400" y="6492875"/>
            <a:ext cx="2133600" cy="365125"/>
          </a:xfrm>
        </p:spPr>
        <p:txBody>
          <a:bodyPr/>
          <a:lstStyle/>
          <a:p>
            <a:fld id="{E87B86B5-851B-4346-A7DA-D981274D6738}" type="slidenum">
              <a:rPr lang="en-US" b="1" smtClean="0">
                <a:solidFill>
                  <a:schemeClr val="tx1"/>
                </a:solidFill>
              </a:rPr>
              <a:t>11</a:t>
            </a:fld>
            <a:endParaRPr lang="en-US" b="1" dirty="0">
              <a:solidFill>
                <a:schemeClr val="tx1"/>
              </a:solidFill>
            </a:endParaRPr>
          </a:p>
        </p:txBody>
      </p:sp>
      <p:pic>
        <p:nvPicPr>
          <p:cNvPr id="10" name="Picture 9" descr="DEP-rgb">
            <a:extLst>
              <a:ext uri="{FF2B5EF4-FFF2-40B4-BE49-F238E27FC236}">
                <a16:creationId xmlns:a16="http://schemas.microsoft.com/office/drawing/2014/main" id="{C48BA5CB-B585-44C2-A11A-EF8902B555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9664" y="6129669"/>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Chart 8">
            <a:extLst>
              <a:ext uri="{FF2B5EF4-FFF2-40B4-BE49-F238E27FC236}">
                <a16:creationId xmlns:a16="http://schemas.microsoft.com/office/drawing/2014/main" id="{33DC10D4-0031-453A-B9C1-A14BBA549934}"/>
              </a:ext>
            </a:extLst>
          </p:cNvPr>
          <p:cNvGraphicFramePr/>
          <p:nvPr>
            <p:extLst>
              <p:ext uri="{D42A27DB-BD31-4B8C-83A1-F6EECF244321}">
                <p14:modId xmlns:p14="http://schemas.microsoft.com/office/powerpoint/2010/main" val="2316562528"/>
              </p:ext>
            </p:extLst>
          </p:nvPr>
        </p:nvGraphicFramePr>
        <p:xfrm>
          <a:off x="411574" y="426402"/>
          <a:ext cx="8427626" cy="5974398"/>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AE32A9B9-F04E-4E20-A860-D5D42BF68A97}"/>
              </a:ext>
            </a:extLst>
          </p:cNvPr>
          <p:cNvSpPr txBox="1"/>
          <p:nvPr/>
        </p:nvSpPr>
        <p:spPr>
          <a:xfrm>
            <a:off x="3962400" y="5933301"/>
            <a:ext cx="1219200" cy="276999"/>
          </a:xfrm>
          <a:prstGeom prst="rect">
            <a:avLst/>
          </a:prstGeom>
          <a:noFill/>
        </p:spPr>
        <p:txBody>
          <a:bodyPr wrap="square" rtlCol="0">
            <a:spAutoFit/>
          </a:bodyPr>
          <a:lstStyle/>
          <a:p>
            <a:r>
              <a:rPr lang="en-US" sz="1200" dirty="0" err="1"/>
              <a:t>Energy</a:t>
            </a:r>
            <a:r>
              <a:rPr lang="en-US" sz="1100" i="1" dirty="0" err="1"/>
              <a:t>Solutions</a:t>
            </a:r>
            <a:endParaRPr lang="en-US" sz="1200" i="1" dirty="0"/>
          </a:p>
        </p:txBody>
      </p:sp>
    </p:spTree>
    <p:extLst>
      <p:ext uri="{BB962C8B-B14F-4D97-AF65-F5344CB8AC3E}">
        <p14:creationId xmlns:p14="http://schemas.microsoft.com/office/powerpoint/2010/main" val="3148040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448" y="304800"/>
            <a:ext cx="87201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457200" y="647700"/>
            <a:ext cx="8229600" cy="342900"/>
          </a:xfrm>
        </p:spPr>
        <p:txBody>
          <a:bodyPr>
            <a:noAutofit/>
          </a:bodyPr>
          <a:lstStyle/>
          <a:p>
            <a:pPr>
              <a:lnSpc>
                <a:spcPct val="115000"/>
              </a:lnSpc>
              <a:spcBef>
                <a:spcPts val="0"/>
              </a:spcBef>
              <a:spcAft>
                <a:spcPts val="1000"/>
              </a:spcAft>
            </a:pPr>
            <a:r>
              <a:rPr lang="en-US" sz="1600" b="1" dirty="0">
                <a:solidFill>
                  <a:schemeClr val="bg1"/>
                </a:solidFill>
                <a:ea typeface="Calibri"/>
                <a:cs typeface="Times New Roman"/>
              </a:rPr>
              <a:t>Appalachian Compact Percent Disposed LLRW Activity by Disposal Site - 2020</a:t>
            </a:r>
            <a:br>
              <a:rPr lang="en-US" sz="1600" dirty="0">
                <a:solidFill>
                  <a:schemeClr val="bg1"/>
                </a:solidFill>
                <a:ea typeface="Calibri"/>
                <a:cs typeface="Times New Roman"/>
              </a:rPr>
            </a:br>
            <a:r>
              <a:rPr lang="en-US" sz="1800" b="1" dirty="0">
                <a:solidFill>
                  <a:schemeClr val="bg1">
                    <a:lumMod val="95000"/>
                  </a:schemeClr>
                </a:solidFill>
              </a:rPr>
              <a:t> </a:t>
            </a:r>
            <a:br>
              <a:rPr lang="en-US" sz="1800" b="1" dirty="0"/>
            </a:br>
            <a:endParaRPr lang="en-US" sz="1800" b="1"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Slide Number Placeholder 2">
            <a:extLst>
              <a:ext uri="{FF2B5EF4-FFF2-40B4-BE49-F238E27FC236}">
                <a16:creationId xmlns:a16="http://schemas.microsoft.com/office/drawing/2014/main" id="{2408BF33-855A-4DC7-9B4D-E8823074FA2B}"/>
              </a:ext>
            </a:extLst>
          </p:cNvPr>
          <p:cNvSpPr>
            <a:spLocks noGrp="1"/>
          </p:cNvSpPr>
          <p:nvPr>
            <p:ph type="sldNum" sz="quarter" idx="12"/>
          </p:nvPr>
        </p:nvSpPr>
        <p:spPr>
          <a:xfrm>
            <a:off x="7010400" y="6492875"/>
            <a:ext cx="2133600" cy="365125"/>
          </a:xfrm>
        </p:spPr>
        <p:txBody>
          <a:bodyPr/>
          <a:lstStyle/>
          <a:p>
            <a:fld id="{E87B86B5-851B-4346-A7DA-D981274D6738}" type="slidenum">
              <a:rPr lang="en-US" b="1" smtClean="0">
                <a:solidFill>
                  <a:schemeClr val="tx1"/>
                </a:solidFill>
              </a:rPr>
              <a:t>12</a:t>
            </a:fld>
            <a:endParaRPr lang="en-US" b="1">
              <a:solidFill>
                <a:schemeClr val="tx1"/>
              </a:solidFill>
            </a:endParaRPr>
          </a:p>
        </p:txBody>
      </p:sp>
      <p:pic>
        <p:nvPicPr>
          <p:cNvPr id="11" name="Picture 10" descr="DEP-rgb">
            <a:extLst>
              <a:ext uri="{FF2B5EF4-FFF2-40B4-BE49-F238E27FC236}">
                <a16:creationId xmlns:a16="http://schemas.microsoft.com/office/drawing/2014/main" id="{A8C6DB29-5B4D-442C-AAA1-C365D8BE78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9664" y="6129669"/>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05DA7FEA-18B4-4AFD-83C4-C456A0CC5494}"/>
              </a:ext>
            </a:extLst>
          </p:cNvPr>
          <p:cNvSpPr txBox="1"/>
          <p:nvPr/>
        </p:nvSpPr>
        <p:spPr>
          <a:xfrm>
            <a:off x="3886200" y="5856369"/>
            <a:ext cx="1219200" cy="276999"/>
          </a:xfrm>
          <a:prstGeom prst="rect">
            <a:avLst/>
          </a:prstGeom>
          <a:noFill/>
        </p:spPr>
        <p:txBody>
          <a:bodyPr wrap="square" rtlCol="0">
            <a:spAutoFit/>
          </a:bodyPr>
          <a:lstStyle/>
          <a:p>
            <a:r>
              <a:rPr lang="en-US" sz="1200" dirty="0" err="1"/>
              <a:t>Energy</a:t>
            </a:r>
            <a:r>
              <a:rPr lang="en-US" sz="1100" i="1" dirty="0" err="1"/>
              <a:t>Solutions</a:t>
            </a:r>
            <a:endParaRPr lang="en-US" sz="1200" i="1" dirty="0"/>
          </a:p>
        </p:txBody>
      </p:sp>
      <p:graphicFrame>
        <p:nvGraphicFramePr>
          <p:cNvPr id="10" name="Chart 9">
            <a:extLst>
              <a:ext uri="{FF2B5EF4-FFF2-40B4-BE49-F238E27FC236}">
                <a16:creationId xmlns:a16="http://schemas.microsoft.com/office/drawing/2014/main" id="{6858244A-9F81-4464-90AD-0D51E4376671}"/>
              </a:ext>
            </a:extLst>
          </p:cNvPr>
          <p:cNvGraphicFramePr/>
          <p:nvPr>
            <p:extLst>
              <p:ext uri="{D42A27DB-BD31-4B8C-83A1-F6EECF244321}">
                <p14:modId xmlns:p14="http://schemas.microsoft.com/office/powerpoint/2010/main" val="2441912116"/>
              </p:ext>
            </p:extLst>
          </p:nvPr>
        </p:nvGraphicFramePr>
        <p:xfrm>
          <a:off x="304800" y="304800"/>
          <a:ext cx="8634752" cy="63789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67763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EP-r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9664" y="6129669"/>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448" y="304800"/>
            <a:ext cx="87201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37191" y="371704"/>
            <a:ext cx="8382000" cy="369332"/>
          </a:xfrm>
          <a:prstGeom prst="rect">
            <a:avLst/>
          </a:prstGeom>
        </p:spPr>
        <p:txBody>
          <a:bodyPr wrap="square">
            <a:spAutoFit/>
          </a:bodyPr>
          <a:lstStyle/>
          <a:p>
            <a:pPr algn="ctr"/>
            <a:r>
              <a:rPr lang="en-US" b="1" dirty="0">
                <a:solidFill>
                  <a:schemeClr val="bg1">
                    <a:lumMod val="95000"/>
                  </a:schemeClr>
                </a:solidFill>
              </a:rPr>
              <a:t>Disposed Compact LLRW and TENORM 2016 - 2020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45820159"/>
              </p:ext>
            </p:extLst>
          </p:nvPr>
        </p:nvGraphicFramePr>
        <p:xfrm>
          <a:off x="838200" y="1447800"/>
          <a:ext cx="7391402" cy="3802880"/>
        </p:xfrm>
        <a:graphic>
          <a:graphicData uri="http://schemas.openxmlformats.org/drawingml/2006/table">
            <a:tbl>
              <a:tblPr firstRow="1" firstCol="1" bandRow="1"/>
              <a:tblGrid>
                <a:gridCol w="19812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447802">
                  <a:extLst>
                    <a:ext uri="{9D8B030D-6E8A-4147-A177-3AD203B41FA5}">
                      <a16:colId xmlns:a16="http://schemas.microsoft.com/office/drawing/2014/main" val="20005"/>
                    </a:ext>
                  </a:extLst>
                </a:gridCol>
              </a:tblGrid>
              <a:tr h="475360">
                <a:tc>
                  <a:txBody>
                    <a:bodyPr/>
                    <a:lstStyle/>
                    <a:p>
                      <a:pPr marL="0" marR="0" algn="ctr">
                        <a:spcBef>
                          <a:spcPts val="0"/>
                        </a:spcBef>
                        <a:spcAft>
                          <a:spcPts val="0"/>
                        </a:spcAft>
                      </a:pPr>
                      <a:endParaRPr lang="en-US" sz="1200"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gridSpan="2">
                  <a:txBody>
                    <a:bodyPr/>
                    <a:lstStyle/>
                    <a:p>
                      <a:pPr marL="0" marR="0" algn="ctr">
                        <a:spcBef>
                          <a:spcPts val="0"/>
                        </a:spcBef>
                        <a:spcAft>
                          <a:spcPts val="0"/>
                        </a:spcAft>
                      </a:pPr>
                      <a:r>
                        <a:rPr lang="en-US" sz="1400" b="1" dirty="0">
                          <a:solidFill>
                            <a:srgbClr val="0000FF"/>
                          </a:solidFill>
                          <a:effectLst/>
                          <a:latin typeface="MS Sans Serif"/>
                          <a:ea typeface="Times New Roman"/>
                        </a:rPr>
                        <a:t>TENORM</a:t>
                      </a:r>
                      <a:endParaRPr lang="en-US" sz="1400"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hMerge="1">
                  <a:txBody>
                    <a:bodyPr/>
                    <a:lstStyle/>
                    <a:p>
                      <a:pPr marL="0" marR="0" algn="ctr">
                        <a:spcBef>
                          <a:spcPts val="0"/>
                        </a:spcBef>
                        <a:spcAft>
                          <a:spcPts val="0"/>
                        </a:spcAft>
                      </a:pPr>
                      <a:endParaRPr lang="en-US" sz="1400"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gridSpan="2">
                  <a:txBody>
                    <a:bodyPr/>
                    <a:lstStyle/>
                    <a:p>
                      <a:pPr marL="0" marR="0" algn="ctr">
                        <a:spcBef>
                          <a:spcPts val="0"/>
                        </a:spcBef>
                        <a:spcAft>
                          <a:spcPts val="0"/>
                        </a:spcAft>
                      </a:pPr>
                      <a:r>
                        <a:rPr lang="en-US" sz="1400" b="1" dirty="0">
                          <a:solidFill>
                            <a:srgbClr val="0000FF"/>
                          </a:solidFill>
                          <a:effectLst/>
                          <a:latin typeface="MS Sans Serif"/>
                          <a:ea typeface="Times New Roman"/>
                        </a:rPr>
                        <a:t>LLRW</a:t>
                      </a:r>
                      <a:endParaRPr lang="en-US" sz="1400"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hMerge="1">
                  <a:txBody>
                    <a:bodyPr/>
                    <a:lstStyle/>
                    <a:p>
                      <a:pPr marL="0" marR="0" algn="ctr">
                        <a:spcBef>
                          <a:spcPts val="0"/>
                        </a:spcBef>
                        <a:spcAft>
                          <a:spcPts val="0"/>
                        </a:spcAft>
                      </a:pPr>
                      <a:endParaRPr lang="en-US" sz="1400"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extLst>
                  <a:ext uri="{0D108BD9-81ED-4DB2-BD59-A6C34878D82A}">
                    <a16:rowId xmlns:a16="http://schemas.microsoft.com/office/drawing/2014/main" val="414273949"/>
                  </a:ext>
                </a:extLst>
              </a:tr>
              <a:tr h="475360">
                <a:tc>
                  <a:txBody>
                    <a:bodyPr/>
                    <a:lstStyle/>
                    <a:p>
                      <a:pPr marL="0" marR="0" algn="ctr">
                        <a:spcBef>
                          <a:spcPts val="0"/>
                        </a:spcBef>
                        <a:spcAft>
                          <a:spcPts val="0"/>
                        </a:spcAft>
                      </a:pPr>
                      <a:r>
                        <a:rPr lang="en-US" sz="1400" b="1" dirty="0">
                          <a:solidFill>
                            <a:srgbClr val="0000FF"/>
                          </a:solidFill>
                          <a:effectLst/>
                          <a:latin typeface="MS Sans Serif"/>
                          <a:ea typeface="Times New Roman"/>
                        </a:rPr>
                        <a:t>Years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1400" b="1" dirty="0">
                          <a:solidFill>
                            <a:srgbClr val="0000FF"/>
                          </a:solidFill>
                          <a:effectLst/>
                          <a:latin typeface="MS Sans Serif"/>
                          <a:ea typeface="Times New Roman"/>
                        </a:rPr>
                        <a:t>Volume</a:t>
                      </a:r>
                    </a:p>
                    <a:p>
                      <a:pPr marL="0" marR="0" algn="ctr">
                        <a:spcBef>
                          <a:spcPts val="0"/>
                        </a:spcBef>
                        <a:spcAft>
                          <a:spcPts val="0"/>
                        </a:spcAft>
                      </a:pPr>
                      <a:r>
                        <a:rPr lang="en-US" sz="1400" b="1" dirty="0">
                          <a:solidFill>
                            <a:srgbClr val="0000FF"/>
                          </a:solidFill>
                          <a:effectLst/>
                          <a:latin typeface="MS Sans Serif"/>
                          <a:ea typeface="Times New Roman"/>
                        </a:rPr>
                        <a:t>(ft</a:t>
                      </a:r>
                      <a:r>
                        <a:rPr lang="en-US" sz="1400" b="1" baseline="30000" dirty="0">
                          <a:solidFill>
                            <a:srgbClr val="0000FF"/>
                          </a:solidFill>
                          <a:effectLst/>
                          <a:latin typeface="MS Sans Serif"/>
                          <a:ea typeface="Times New Roman"/>
                        </a:rPr>
                        <a:t>3</a:t>
                      </a:r>
                      <a:r>
                        <a:rPr lang="en-US" sz="1400" b="1" dirty="0">
                          <a:solidFill>
                            <a:srgbClr val="0000FF"/>
                          </a:solidFill>
                          <a:effectLst/>
                          <a:latin typeface="MS Sans Serif"/>
                          <a:ea typeface="Times New Roman"/>
                        </a:rPr>
                        <a:t>)</a:t>
                      </a:r>
                      <a:endParaRPr lang="en-US" sz="1400"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marL="0" marR="0" algn="ctr">
                        <a:spcBef>
                          <a:spcPts val="0"/>
                        </a:spcBef>
                        <a:spcAft>
                          <a:spcPts val="0"/>
                        </a:spcAft>
                      </a:pPr>
                      <a:r>
                        <a:rPr lang="en-US" sz="1400" b="1" dirty="0">
                          <a:solidFill>
                            <a:srgbClr val="0000FF"/>
                          </a:solidFill>
                          <a:effectLst/>
                          <a:latin typeface="MS Sans Serif"/>
                          <a:ea typeface="Times New Roman"/>
                        </a:rPr>
                        <a:t>Activity</a:t>
                      </a:r>
                    </a:p>
                    <a:p>
                      <a:pPr marL="0" marR="0" algn="ctr">
                        <a:spcBef>
                          <a:spcPts val="0"/>
                        </a:spcBef>
                        <a:spcAft>
                          <a:spcPts val="0"/>
                        </a:spcAft>
                      </a:pPr>
                      <a:r>
                        <a:rPr lang="en-US" sz="1400" b="1" dirty="0">
                          <a:solidFill>
                            <a:srgbClr val="0000FF"/>
                          </a:solidFill>
                          <a:effectLst/>
                          <a:latin typeface="MS Sans Serif"/>
                          <a:ea typeface="Times New Roman"/>
                        </a:rPr>
                        <a:t>(Ci)</a:t>
                      </a:r>
                      <a:endParaRPr lang="en-US" sz="1400"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marL="0" marR="0" algn="ctr">
                        <a:spcBef>
                          <a:spcPts val="0"/>
                        </a:spcBef>
                        <a:spcAft>
                          <a:spcPts val="0"/>
                        </a:spcAft>
                      </a:pPr>
                      <a:r>
                        <a:rPr lang="en-US" sz="1400" b="1" dirty="0">
                          <a:solidFill>
                            <a:srgbClr val="0000FF"/>
                          </a:solidFill>
                          <a:effectLst/>
                          <a:latin typeface="MS Sans Serif"/>
                          <a:ea typeface="Times New Roman"/>
                        </a:rPr>
                        <a:t>Volume</a:t>
                      </a:r>
                    </a:p>
                    <a:p>
                      <a:pPr marL="0" marR="0" algn="ctr">
                        <a:spcBef>
                          <a:spcPts val="0"/>
                        </a:spcBef>
                        <a:spcAft>
                          <a:spcPts val="0"/>
                        </a:spcAft>
                      </a:pPr>
                      <a:r>
                        <a:rPr lang="en-US" sz="1400" b="1" dirty="0">
                          <a:solidFill>
                            <a:srgbClr val="0000FF"/>
                          </a:solidFill>
                          <a:effectLst/>
                          <a:latin typeface="MS Sans Serif"/>
                          <a:ea typeface="Times New Roman"/>
                        </a:rPr>
                        <a:t>(ft</a:t>
                      </a:r>
                      <a:r>
                        <a:rPr lang="en-US" sz="1400" b="1" baseline="30000" dirty="0">
                          <a:solidFill>
                            <a:srgbClr val="0000FF"/>
                          </a:solidFill>
                          <a:effectLst/>
                          <a:latin typeface="MS Sans Serif"/>
                          <a:ea typeface="Times New Roman"/>
                        </a:rPr>
                        <a:t>3</a:t>
                      </a:r>
                      <a:r>
                        <a:rPr lang="en-US" sz="1400" b="1" dirty="0">
                          <a:solidFill>
                            <a:srgbClr val="0000FF"/>
                          </a:solidFill>
                          <a:effectLst/>
                          <a:latin typeface="MS Sans Serif"/>
                          <a:ea typeface="Times New Roman"/>
                        </a:rPr>
                        <a:t>)</a:t>
                      </a:r>
                      <a:endParaRPr lang="en-US" sz="1400"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marL="0" marR="0" algn="ctr">
                        <a:spcBef>
                          <a:spcPts val="0"/>
                        </a:spcBef>
                        <a:spcAft>
                          <a:spcPts val="0"/>
                        </a:spcAft>
                      </a:pPr>
                      <a:r>
                        <a:rPr lang="en-US" sz="1400" b="1" dirty="0">
                          <a:solidFill>
                            <a:srgbClr val="0000FF"/>
                          </a:solidFill>
                          <a:effectLst/>
                          <a:latin typeface="MS Sans Serif"/>
                          <a:ea typeface="Times New Roman"/>
                        </a:rPr>
                        <a:t>Activity</a:t>
                      </a:r>
                    </a:p>
                    <a:p>
                      <a:pPr marL="0" marR="0" algn="ctr">
                        <a:spcBef>
                          <a:spcPts val="0"/>
                        </a:spcBef>
                        <a:spcAft>
                          <a:spcPts val="0"/>
                        </a:spcAft>
                      </a:pPr>
                      <a:r>
                        <a:rPr lang="en-US" sz="1400" b="1" dirty="0">
                          <a:solidFill>
                            <a:srgbClr val="0000FF"/>
                          </a:solidFill>
                          <a:effectLst/>
                          <a:latin typeface="MS Sans Serif"/>
                          <a:ea typeface="Times New Roman"/>
                        </a:rPr>
                        <a:t>(Ci)</a:t>
                      </a:r>
                      <a:endParaRPr lang="en-US" sz="1400"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475360">
                <a:tc>
                  <a:txBody>
                    <a:bodyPr/>
                    <a:lstStyle/>
                    <a:p>
                      <a:pPr marL="0" marR="0" algn="ctr">
                        <a:spcBef>
                          <a:spcPts val="0"/>
                        </a:spcBef>
                        <a:spcAft>
                          <a:spcPts val="0"/>
                        </a:spcAft>
                      </a:pPr>
                      <a:r>
                        <a:rPr lang="en-US" sz="1400" b="1" dirty="0">
                          <a:solidFill>
                            <a:srgbClr val="008000"/>
                          </a:solidFill>
                          <a:effectLst/>
                          <a:latin typeface="MS Sans Serif"/>
                          <a:ea typeface="Times New Roman"/>
                        </a:rPr>
                        <a:t>2016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algn="r">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38400</a:t>
                      </a:r>
                      <a:endParaRPr lang="en-US" sz="1200" b="1"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r">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0.9123</a:t>
                      </a:r>
                      <a:endParaRPr lang="en-US" sz="1200" b="1"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r">
                        <a:spcBef>
                          <a:spcPts val="0"/>
                        </a:spcBef>
                        <a:spcAft>
                          <a:spcPts val="0"/>
                        </a:spcAft>
                      </a:pPr>
                      <a:r>
                        <a:rPr lang="en-US"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206649</a:t>
                      </a:r>
                      <a:endParaRPr lang="en-US" sz="1200" b="1">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r">
                        <a:spcBef>
                          <a:spcPts val="0"/>
                        </a:spcBef>
                        <a:spcAft>
                          <a:spcPts val="0"/>
                        </a:spcAft>
                      </a:pPr>
                      <a:r>
                        <a:rPr lang="en-US"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2229</a:t>
                      </a:r>
                      <a:endParaRPr lang="en-US" sz="1200" b="1">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475360">
                <a:tc>
                  <a:txBody>
                    <a:bodyPr/>
                    <a:lstStyle/>
                    <a:p>
                      <a:pPr marL="0" marR="0" algn="ctr">
                        <a:spcBef>
                          <a:spcPts val="0"/>
                        </a:spcBef>
                        <a:spcAft>
                          <a:spcPts val="0"/>
                        </a:spcAft>
                      </a:pPr>
                      <a:r>
                        <a:rPr lang="en-US" sz="1400" b="1" dirty="0">
                          <a:solidFill>
                            <a:srgbClr val="008000"/>
                          </a:solidFill>
                          <a:effectLst/>
                          <a:latin typeface="MS Sans Serif"/>
                          <a:ea typeface="Times New Roman"/>
                        </a:rPr>
                        <a:t>2017</a:t>
                      </a:r>
                      <a:endParaRPr lang="en-US" sz="1400"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algn="r">
                        <a:spcBef>
                          <a:spcPts val="0"/>
                        </a:spcBef>
                        <a:spcAft>
                          <a:spcPts val="0"/>
                        </a:spcAft>
                      </a:pPr>
                      <a:r>
                        <a:rPr lang="en-US"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112032</a:t>
                      </a:r>
                      <a:endParaRPr lang="en-US" sz="1200" b="1">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r">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2.73</a:t>
                      </a:r>
                      <a:endParaRPr lang="en-US" sz="1200" b="1"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r">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383856</a:t>
                      </a:r>
                      <a:endParaRPr lang="en-US" sz="1200" b="1"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r">
                        <a:spcBef>
                          <a:spcPts val="0"/>
                        </a:spcBef>
                        <a:spcAft>
                          <a:spcPts val="0"/>
                        </a:spcAft>
                      </a:pPr>
                      <a:r>
                        <a:rPr lang="en-US"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1890</a:t>
                      </a:r>
                      <a:endParaRPr lang="en-US" sz="1200" b="1">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475360">
                <a:tc>
                  <a:txBody>
                    <a:bodyPr/>
                    <a:lstStyle/>
                    <a:p>
                      <a:pPr marL="0" marR="0" algn="ctr">
                        <a:spcBef>
                          <a:spcPts val="0"/>
                        </a:spcBef>
                        <a:spcAft>
                          <a:spcPts val="0"/>
                        </a:spcAft>
                      </a:pPr>
                      <a:r>
                        <a:rPr lang="en-US" sz="1400" b="1" dirty="0">
                          <a:solidFill>
                            <a:srgbClr val="008000"/>
                          </a:solidFill>
                          <a:effectLst/>
                          <a:latin typeface="MS Sans Serif"/>
                          <a:ea typeface="Times New Roman"/>
                        </a:rPr>
                        <a:t>2018</a:t>
                      </a:r>
                      <a:endParaRPr lang="en-US" sz="1400"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algn="r">
                        <a:spcBef>
                          <a:spcPts val="0"/>
                        </a:spcBef>
                        <a:spcAft>
                          <a:spcPts val="0"/>
                        </a:spcAft>
                      </a:pPr>
                      <a:r>
                        <a:rPr lang="en-US"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66048</a:t>
                      </a:r>
                      <a:endParaRPr lang="en-US" sz="1200" b="1">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r">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1.88</a:t>
                      </a:r>
                      <a:endParaRPr lang="en-US" sz="1200" b="1"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r">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278136</a:t>
                      </a:r>
                      <a:endParaRPr lang="en-US" sz="1200" b="1"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r">
                        <a:spcBef>
                          <a:spcPts val="0"/>
                        </a:spcBef>
                        <a:spcAft>
                          <a:spcPts val="0"/>
                        </a:spcAft>
                      </a:pPr>
                      <a:r>
                        <a:rPr lang="en-US"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42153</a:t>
                      </a:r>
                      <a:endParaRPr lang="en-US" sz="1200" b="1">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475360">
                <a:tc>
                  <a:txBody>
                    <a:bodyPr/>
                    <a:lstStyle/>
                    <a:p>
                      <a:pPr marL="0" marR="0" algn="ctr">
                        <a:spcBef>
                          <a:spcPts val="0"/>
                        </a:spcBef>
                        <a:spcAft>
                          <a:spcPts val="0"/>
                        </a:spcAft>
                      </a:pPr>
                      <a:r>
                        <a:rPr lang="en-US" sz="1400" b="1" dirty="0">
                          <a:solidFill>
                            <a:srgbClr val="008000"/>
                          </a:solidFill>
                          <a:effectLst/>
                          <a:latin typeface="MS Sans Serif"/>
                          <a:ea typeface="Times New Roman"/>
                        </a:rPr>
                        <a:t>2019</a:t>
                      </a:r>
                      <a:endParaRPr lang="en-US" sz="1400"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algn="r">
                        <a:spcBef>
                          <a:spcPts val="0"/>
                        </a:spcBef>
                        <a:spcAft>
                          <a:spcPts val="0"/>
                        </a:spcAft>
                      </a:pPr>
                      <a:r>
                        <a:rPr lang="en-US"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108096</a:t>
                      </a:r>
                      <a:endParaRPr lang="en-US" sz="1200" b="1">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r">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2.86</a:t>
                      </a:r>
                      <a:endParaRPr lang="en-US" sz="1200" b="1"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r">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211271</a:t>
                      </a:r>
                      <a:endParaRPr lang="en-US" sz="1200" b="1"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r">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907</a:t>
                      </a:r>
                      <a:endParaRPr lang="en-US" sz="1200" b="1"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r h="475360">
                <a:tc>
                  <a:txBody>
                    <a:bodyPr/>
                    <a:lstStyle/>
                    <a:p>
                      <a:pPr marL="0" marR="0" algn="ctr">
                        <a:spcBef>
                          <a:spcPts val="0"/>
                        </a:spcBef>
                        <a:spcAft>
                          <a:spcPts val="0"/>
                        </a:spcAft>
                      </a:pPr>
                      <a:r>
                        <a:rPr lang="en-US" sz="1400" b="1" dirty="0">
                          <a:solidFill>
                            <a:srgbClr val="008000"/>
                          </a:solidFill>
                          <a:effectLst/>
                          <a:latin typeface="MS Sans Serif"/>
                          <a:ea typeface="Times New Roman"/>
                        </a:rPr>
                        <a:t>2020</a:t>
                      </a:r>
                      <a:endParaRPr lang="en-US" sz="1400"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algn="r">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250344</a:t>
                      </a:r>
                      <a:endParaRPr lang="en-US" sz="1200" b="1"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r">
                        <a:spcBef>
                          <a:spcPts val="0"/>
                        </a:spcBef>
                        <a:spcAft>
                          <a:spcPts val="0"/>
                        </a:spcAft>
                      </a:pPr>
                      <a:r>
                        <a:rPr lang="en-US" sz="1400" b="1" dirty="0">
                          <a:effectLst/>
                          <a:latin typeface="Arial" panose="020B0604020202020204" pitchFamily="34" charset="0"/>
                          <a:ea typeface="Arial" panose="020B0604020202020204" pitchFamily="34" charset="0"/>
                          <a:cs typeface="Arial" panose="020B0604020202020204" pitchFamily="34" charset="0"/>
                        </a:rPr>
                        <a:t>3.50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r">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145545</a:t>
                      </a:r>
                      <a:endParaRPr lang="en-US" sz="1200" b="1"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r">
                        <a:spcBef>
                          <a:spcPts val="0"/>
                        </a:spcBef>
                        <a:spcAft>
                          <a:spcPts val="0"/>
                        </a:spcAft>
                      </a:pPr>
                      <a:r>
                        <a:rPr lang="en-US"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1213</a:t>
                      </a:r>
                      <a:endParaRPr lang="en-US" sz="1200" b="1" dirty="0">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475360">
                <a:tc>
                  <a:txBody>
                    <a:bodyPr/>
                    <a:lstStyle/>
                    <a:p>
                      <a:pPr marL="0" marR="0" algn="ctr">
                        <a:spcBef>
                          <a:spcPts val="0"/>
                        </a:spcBef>
                        <a:spcAft>
                          <a:spcPts val="0"/>
                        </a:spcAft>
                      </a:pPr>
                      <a:r>
                        <a:rPr lang="en-US" sz="1400" b="1" dirty="0">
                          <a:solidFill>
                            <a:srgbClr val="008000"/>
                          </a:solidFill>
                          <a:effectLst/>
                          <a:latin typeface="MS Sans Serif"/>
                          <a:ea typeface="Times New Roman"/>
                        </a:rPr>
                        <a:t>Total</a:t>
                      </a:r>
                      <a:endParaRPr lang="en-US" sz="1400"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algn="r">
                        <a:spcBef>
                          <a:spcPts val="0"/>
                        </a:spcBef>
                        <a:spcAft>
                          <a:spcPts val="0"/>
                        </a:spcAft>
                      </a:pPr>
                      <a:r>
                        <a:rPr lang="en-US" sz="1400" b="1" dirty="0">
                          <a:effectLst/>
                          <a:latin typeface="Arial" panose="020B0604020202020204" pitchFamily="34" charset="0"/>
                          <a:ea typeface="Times New Roman"/>
                          <a:cs typeface="Arial" panose="020B0604020202020204" pitchFamily="34" charset="0"/>
                        </a:rPr>
                        <a:t>574,920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r">
                        <a:spcBef>
                          <a:spcPts val="0"/>
                        </a:spcBef>
                        <a:spcAft>
                          <a:spcPts val="0"/>
                        </a:spcAft>
                      </a:pPr>
                      <a:r>
                        <a:rPr lang="en-US" sz="1400" b="1" dirty="0">
                          <a:effectLst/>
                          <a:latin typeface="Arial"/>
                          <a:ea typeface="Times New Roman"/>
                        </a:rPr>
                        <a:t>12.0</a:t>
                      </a:r>
                      <a:endParaRPr lang="en-US" sz="1400"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r">
                        <a:spcBef>
                          <a:spcPts val="0"/>
                        </a:spcBef>
                        <a:spcAft>
                          <a:spcPts val="0"/>
                        </a:spcAft>
                      </a:pPr>
                      <a:r>
                        <a:rPr lang="en-US" sz="1400" b="1" dirty="0">
                          <a:effectLst/>
                          <a:latin typeface="Arial"/>
                          <a:ea typeface="Times New Roman"/>
                        </a:rPr>
                        <a:t>1,225,457</a:t>
                      </a:r>
                      <a:endParaRPr lang="en-US" sz="1400"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algn="r">
                        <a:spcBef>
                          <a:spcPts val="0"/>
                        </a:spcBef>
                        <a:spcAft>
                          <a:spcPts val="0"/>
                        </a:spcAft>
                      </a:pPr>
                      <a:r>
                        <a:rPr lang="en-US" sz="1400" b="1" dirty="0">
                          <a:effectLst/>
                          <a:latin typeface="Arial"/>
                          <a:ea typeface="Times New Roman"/>
                        </a:rPr>
                        <a:t>48,392</a:t>
                      </a:r>
                      <a:endParaRPr lang="en-US" sz="1400"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6"/>
                  </a:ext>
                </a:extLst>
              </a:tr>
            </a:tbl>
          </a:graphicData>
        </a:graphic>
      </p:graphicFrame>
      <p:sp>
        <p:nvSpPr>
          <p:cNvPr id="2" name="Slide Number Placeholder 1">
            <a:extLst>
              <a:ext uri="{FF2B5EF4-FFF2-40B4-BE49-F238E27FC236}">
                <a16:creationId xmlns:a16="http://schemas.microsoft.com/office/drawing/2014/main" id="{1CEBE5CA-B2BE-454F-9FBB-AD7039B5B1DC}"/>
              </a:ext>
            </a:extLst>
          </p:cNvPr>
          <p:cNvSpPr>
            <a:spLocks noGrp="1"/>
          </p:cNvSpPr>
          <p:nvPr>
            <p:ph type="sldNum" sz="quarter" idx="12"/>
          </p:nvPr>
        </p:nvSpPr>
        <p:spPr>
          <a:xfrm>
            <a:off x="7010400" y="6501143"/>
            <a:ext cx="2133600" cy="365125"/>
          </a:xfrm>
        </p:spPr>
        <p:txBody>
          <a:bodyPr/>
          <a:lstStyle/>
          <a:p>
            <a:fld id="{E87B86B5-851B-4346-A7DA-D981274D6738}" type="slidenum">
              <a:rPr lang="en-US" b="1" smtClean="0">
                <a:solidFill>
                  <a:schemeClr val="tx1"/>
                </a:solidFill>
              </a:rPr>
              <a:t>13</a:t>
            </a:fld>
            <a:endParaRPr lang="en-US" b="1" dirty="0">
              <a:solidFill>
                <a:schemeClr val="tx1"/>
              </a:solidFill>
            </a:endParaRPr>
          </a:p>
        </p:txBody>
      </p:sp>
      <p:sp>
        <p:nvSpPr>
          <p:cNvPr id="8" name="TextBox 7">
            <a:extLst>
              <a:ext uri="{FF2B5EF4-FFF2-40B4-BE49-F238E27FC236}">
                <a16:creationId xmlns:a16="http://schemas.microsoft.com/office/drawing/2014/main" id="{19E66E96-CA4E-425C-B301-D548C04F91D7}"/>
              </a:ext>
            </a:extLst>
          </p:cNvPr>
          <p:cNvSpPr txBox="1"/>
          <p:nvPr/>
        </p:nvSpPr>
        <p:spPr>
          <a:xfrm>
            <a:off x="838200" y="5319128"/>
            <a:ext cx="5662266"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This table separates waste that is considered TENORM and compares the values to the rest of the waste generated within the Compact.  It compares both volume and activity.</a:t>
            </a:r>
          </a:p>
        </p:txBody>
      </p:sp>
    </p:spTree>
    <p:extLst>
      <p:ext uri="{BB962C8B-B14F-4D97-AF65-F5344CB8AC3E}">
        <p14:creationId xmlns:p14="http://schemas.microsoft.com/office/powerpoint/2010/main" val="3562274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448" y="304800"/>
            <a:ext cx="87201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457200" y="647700"/>
            <a:ext cx="8229600" cy="342900"/>
          </a:xfrm>
        </p:spPr>
        <p:txBody>
          <a:bodyPr>
            <a:noAutofit/>
          </a:bodyPr>
          <a:lstStyle/>
          <a:p>
            <a:pPr>
              <a:lnSpc>
                <a:spcPct val="115000"/>
              </a:lnSpc>
              <a:spcBef>
                <a:spcPts val="0"/>
              </a:spcBef>
              <a:spcAft>
                <a:spcPts val="1000"/>
              </a:spcAft>
            </a:pPr>
            <a:r>
              <a:rPr lang="en-US" sz="1600" b="1" dirty="0">
                <a:solidFill>
                  <a:schemeClr val="bg1"/>
                </a:solidFill>
                <a:ea typeface="Calibri"/>
                <a:cs typeface="Times New Roman"/>
              </a:rPr>
              <a:t>Disposed Compact LLRW and TENORM by Volume 2016 - 2020</a:t>
            </a:r>
            <a:br>
              <a:rPr lang="en-US" sz="1600" dirty="0">
                <a:solidFill>
                  <a:schemeClr val="bg1"/>
                </a:solidFill>
                <a:ea typeface="Calibri"/>
                <a:cs typeface="Times New Roman"/>
              </a:rPr>
            </a:br>
            <a:r>
              <a:rPr lang="en-US" sz="1800" b="1" dirty="0">
                <a:solidFill>
                  <a:schemeClr val="bg1">
                    <a:lumMod val="95000"/>
                  </a:schemeClr>
                </a:solidFill>
              </a:rPr>
              <a:t> </a:t>
            </a:r>
            <a:br>
              <a:rPr lang="en-US" sz="1800" b="1" dirty="0"/>
            </a:br>
            <a:endParaRPr lang="en-US" sz="1800" b="1"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Slide Number Placeholder 2">
            <a:extLst>
              <a:ext uri="{FF2B5EF4-FFF2-40B4-BE49-F238E27FC236}">
                <a16:creationId xmlns:a16="http://schemas.microsoft.com/office/drawing/2014/main" id="{2408BF33-855A-4DC7-9B4D-E8823074FA2B}"/>
              </a:ext>
            </a:extLst>
          </p:cNvPr>
          <p:cNvSpPr>
            <a:spLocks noGrp="1"/>
          </p:cNvSpPr>
          <p:nvPr>
            <p:ph type="sldNum" sz="quarter" idx="12"/>
          </p:nvPr>
        </p:nvSpPr>
        <p:spPr>
          <a:xfrm>
            <a:off x="7010400" y="6492875"/>
            <a:ext cx="2133600" cy="365125"/>
          </a:xfrm>
        </p:spPr>
        <p:txBody>
          <a:bodyPr/>
          <a:lstStyle/>
          <a:p>
            <a:fld id="{E87B86B5-851B-4346-A7DA-D981274D6738}" type="slidenum">
              <a:rPr lang="en-US" b="1" smtClean="0">
                <a:solidFill>
                  <a:schemeClr val="tx1"/>
                </a:solidFill>
              </a:rPr>
              <a:t>14</a:t>
            </a:fld>
            <a:endParaRPr lang="en-US" b="1">
              <a:solidFill>
                <a:schemeClr val="tx1"/>
              </a:solidFill>
            </a:endParaRPr>
          </a:p>
        </p:txBody>
      </p:sp>
      <p:pic>
        <p:nvPicPr>
          <p:cNvPr id="11" name="Picture 10" descr="DEP-rgb">
            <a:extLst>
              <a:ext uri="{FF2B5EF4-FFF2-40B4-BE49-F238E27FC236}">
                <a16:creationId xmlns:a16="http://schemas.microsoft.com/office/drawing/2014/main" id="{A8C6DB29-5B4D-442C-AAA1-C365D8BE78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9664" y="6129669"/>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F426C83C-E0DF-4301-BB23-98DC8E12E467}"/>
              </a:ext>
            </a:extLst>
          </p:cNvPr>
          <p:cNvSpPr txBox="1"/>
          <p:nvPr/>
        </p:nvSpPr>
        <p:spPr>
          <a:xfrm>
            <a:off x="457200" y="6019800"/>
            <a:ext cx="5662266" cy="553998"/>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 Waste data is given with TENORM waste that was included in the Compact.  This chart separates waste that is considered TENORM and compares the values to the rest of the waste generated within the Compact.  </a:t>
            </a:r>
          </a:p>
        </p:txBody>
      </p:sp>
      <p:graphicFrame>
        <p:nvGraphicFramePr>
          <p:cNvPr id="14" name="Chart 13">
            <a:extLst>
              <a:ext uri="{FF2B5EF4-FFF2-40B4-BE49-F238E27FC236}">
                <a16:creationId xmlns:a16="http://schemas.microsoft.com/office/drawing/2014/main" id="{8A903736-6F9F-49B4-844D-3A1E27282928}"/>
              </a:ext>
            </a:extLst>
          </p:cNvPr>
          <p:cNvGraphicFramePr/>
          <p:nvPr>
            <p:extLst>
              <p:ext uri="{D42A27DB-BD31-4B8C-83A1-F6EECF244321}">
                <p14:modId xmlns:p14="http://schemas.microsoft.com/office/powerpoint/2010/main" val="3097932680"/>
              </p:ext>
            </p:extLst>
          </p:nvPr>
        </p:nvGraphicFramePr>
        <p:xfrm>
          <a:off x="76200" y="174293"/>
          <a:ext cx="8991600" cy="622650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54267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448" y="304800"/>
            <a:ext cx="87201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457200" y="647700"/>
            <a:ext cx="8229600" cy="342900"/>
          </a:xfrm>
        </p:spPr>
        <p:txBody>
          <a:bodyPr>
            <a:noAutofit/>
          </a:bodyPr>
          <a:lstStyle/>
          <a:p>
            <a:pPr>
              <a:lnSpc>
                <a:spcPct val="115000"/>
              </a:lnSpc>
              <a:spcBef>
                <a:spcPts val="0"/>
              </a:spcBef>
              <a:spcAft>
                <a:spcPts val="1000"/>
              </a:spcAft>
            </a:pPr>
            <a:r>
              <a:rPr lang="en-US" sz="1600" b="1" dirty="0">
                <a:solidFill>
                  <a:schemeClr val="bg1"/>
                </a:solidFill>
                <a:ea typeface="Calibri"/>
                <a:cs typeface="Times New Roman"/>
              </a:rPr>
              <a:t>Disposed Compact LLRW and TENORM by Activity 2016 - 2020</a:t>
            </a:r>
            <a:br>
              <a:rPr lang="en-US" sz="1600" dirty="0">
                <a:solidFill>
                  <a:schemeClr val="bg1"/>
                </a:solidFill>
                <a:ea typeface="Calibri"/>
                <a:cs typeface="Times New Roman"/>
              </a:rPr>
            </a:br>
            <a:r>
              <a:rPr lang="en-US" sz="1800" b="1" dirty="0">
                <a:solidFill>
                  <a:schemeClr val="bg1">
                    <a:lumMod val="95000"/>
                  </a:schemeClr>
                </a:solidFill>
              </a:rPr>
              <a:t> </a:t>
            </a:r>
            <a:br>
              <a:rPr lang="en-US" sz="1800" b="1" dirty="0"/>
            </a:br>
            <a:endParaRPr lang="en-US" sz="1800" b="1"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Slide Number Placeholder 2">
            <a:extLst>
              <a:ext uri="{FF2B5EF4-FFF2-40B4-BE49-F238E27FC236}">
                <a16:creationId xmlns:a16="http://schemas.microsoft.com/office/drawing/2014/main" id="{2408BF33-855A-4DC7-9B4D-E8823074FA2B}"/>
              </a:ext>
            </a:extLst>
          </p:cNvPr>
          <p:cNvSpPr>
            <a:spLocks noGrp="1"/>
          </p:cNvSpPr>
          <p:nvPr>
            <p:ph type="sldNum" sz="quarter" idx="12"/>
          </p:nvPr>
        </p:nvSpPr>
        <p:spPr>
          <a:xfrm>
            <a:off x="7010400" y="6492875"/>
            <a:ext cx="2133600" cy="365125"/>
          </a:xfrm>
        </p:spPr>
        <p:txBody>
          <a:bodyPr/>
          <a:lstStyle/>
          <a:p>
            <a:fld id="{E87B86B5-851B-4346-A7DA-D981274D6738}" type="slidenum">
              <a:rPr lang="en-US" b="1" smtClean="0">
                <a:solidFill>
                  <a:schemeClr val="tx1"/>
                </a:solidFill>
              </a:rPr>
              <a:t>15</a:t>
            </a:fld>
            <a:endParaRPr lang="en-US" b="1">
              <a:solidFill>
                <a:schemeClr val="tx1"/>
              </a:solidFill>
            </a:endParaRPr>
          </a:p>
        </p:txBody>
      </p:sp>
      <p:pic>
        <p:nvPicPr>
          <p:cNvPr id="11" name="Picture 10" descr="DEP-rgb">
            <a:extLst>
              <a:ext uri="{FF2B5EF4-FFF2-40B4-BE49-F238E27FC236}">
                <a16:creationId xmlns:a16="http://schemas.microsoft.com/office/drawing/2014/main" id="{A8C6DB29-5B4D-442C-AAA1-C365D8BE78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9664" y="6129669"/>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192EA378-6845-4629-BBCE-AAE395B34DC7}"/>
              </a:ext>
            </a:extLst>
          </p:cNvPr>
          <p:cNvSpPr txBox="1"/>
          <p:nvPr/>
        </p:nvSpPr>
        <p:spPr>
          <a:xfrm>
            <a:off x="457200" y="6019800"/>
            <a:ext cx="5662266" cy="553998"/>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 Waste data is given with TENORM waste that was included in the Compact.  This chart separates waste that is considered TENORM and compares the values to the rest of the waste generated within the Compact.  </a:t>
            </a:r>
          </a:p>
        </p:txBody>
      </p:sp>
      <p:graphicFrame>
        <p:nvGraphicFramePr>
          <p:cNvPr id="14" name="Chart 13">
            <a:extLst>
              <a:ext uri="{FF2B5EF4-FFF2-40B4-BE49-F238E27FC236}">
                <a16:creationId xmlns:a16="http://schemas.microsoft.com/office/drawing/2014/main" id="{F1360FD3-626A-4418-BEED-C92719CB84E9}"/>
              </a:ext>
            </a:extLst>
          </p:cNvPr>
          <p:cNvGraphicFramePr/>
          <p:nvPr>
            <p:extLst>
              <p:ext uri="{D42A27DB-BD31-4B8C-83A1-F6EECF244321}">
                <p14:modId xmlns:p14="http://schemas.microsoft.com/office/powerpoint/2010/main" val="440701287"/>
              </p:ext>
            </p:extLst>
          </p:nvPr>
        </p:nvGraphicFramePr>
        <p:xfrm>
          <a:off x="68717" y="0"/>
          <a:ext cx="8991600" cy="66837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31646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Slide Number Placeholder 2">
            <a:extLst>
              <a:ext uri="{FF2B5EF4-FFF2-40B4-BE49-F238E27FC236}">
                <a16:creationId xmlns:a16="http://schemas.microsoft.com/office/drawing/2014/main" id="{9BD857B9-2AD0-4C69-9CF3-955962E10DD8}"/>
              </a:ext>
            </a:extLst>
          </p:cNvPr>
          <p:cNvSpPr>
            <a:spLocks noGrp="1"/>
          </p:cNvSpPr>
          <p:nvPr>
            <p:ph type="sldNum" sz="quarter" idx="12"/>
          </p:nvPr>
        </p:nvSpPr>
        <p:spPr>
          <a:xfrm>
            <a:off x="7010400" y="6492875"/>
            <a:ext cx="2133600" cy="365125"/>
          </a:xfrm>
        </p:spPr>
        <p:txBody>
          <a:bodyPr/>
          <a:lstStyle/>
          <a:p>
            <a:fld id="{E87B86B5-851B-4346-A7DA-D981274D6738}" type="slidenum">
              <a:rPr lang="en-US" b="1" smtClean="0">
                <a:solidFill>
                  <a:schemeClr val="tx1"/>
                </a:solidFill>
              </a:rPr>
              <a:t>16</a:t>
            </a:fld>
            <a:endParaRPr lang="en-US" b="1">
              <a:solidFill>
                <a:schemeClr val="tx1"/>
              </a:solidFill>
            </a:endParaRPr>
          </a:p>
        </p:txBody>
      </p:sp>
      <p:pic>
        <p:nvPicPr>
          <p:cNvPr id="10" name="Picture 9" descr="DEP-rgb">
            <a:extLst>
              <a:ext uri="{FF2B5EF4-FFF2-40B4-BE49-F238E27FC236}">
                <a16:creationId xmlns:a16="http://schemas.microsoft.com/office/drawing/2014/main" id="{8DC2EAFD-7D75-4633-9F4B-B50D403121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9664" y="6129669"/>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a:extLst>
              <a:ext uri="{FF2B5EF4-FFF2-40B4-BE49-F238E27FC236}">
                <a16:creationId xmlns:a16="http://schemas.microsoft.com/office/drawing/2014/main" id="{21EB0982-AB81-4F52-AD5B-C862AF0E996A}"/>
              </a:ext>
            </a:extLst>
          </p:cNvPr>
          <p:cNvSpPr txBox="1">
            <a:spLocks/>
          </p:cNvSpPr>
          <p:nvPr/>
        </p:nvSpPr>
        <p:spPr>
          <a:xfrm>
            <a:off x="457200" y="1981200"/>
            <a:ext cx="8229600" cy="3733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dirty="0">
                <a:cs typeface="Times New Roman" panose="02020603050405020304" pitchFamily="18" charset="0"/>
              </a:rPr>
              <a:t>Rich Janati</a:t>
            </a:r>
          </a:p>
          <a:p>
            <a:pPr marL="0" indent="0" algn="ctr">
              <a:buNone/>
            </a:pPr>
            <a:r>
              <a:rPr lang="en-US" dirty="0">
                <a:cs typeface="Times New Roman" panose="02020603050405020304" pitchFamily="18" charset="0"/>
              </a:rPr>
              <a:t>Bureau of Radiation Protection</a:t>
            </a:r>
          </a:p>
          <a:p>
            <a:pPr marL="0" indent="0" algn="ctr">
              <a:buNone/>
            </a:pPr>
            <a:endParaRPr lang="en-US" dirty="0">
              <a:cs typeface="Times New Roman" panose="02020603050405020304" pitchFamily="18" charset="0"/>
            </a:endParaRPr>
          </a:p>
          <a:p>
            <a:pPr marL="0" indent="0" algn="ctr">
              <a:buNone/>
            </a:pPr>
            <a:r>
              <a:rPr lang="en-US" dirty="0">
                <a:cs typeface="Times New Roman" panose="02020603050405020304" pitchFamily="18" charset="0"/>
              </a:rPr>
              <a:t>Phone: 717-787-2163</a:t>
            </a:r>
          </a:p>
          <a:p>
            <a:pPr marL="0" indent="0" algn="ctr">
              <a:buNone/>
            </a:pPr>
            <a:r>
              <a:rPr lang="en-US">
                <a:cs typeface="Times New Roman" panose="02020603050405020304" pitchFamily="18" charset="0"/>
              </a:rPr>
              <a:t>rjanati@</a:t>
            </a:r>
            <a:r>
              <a:rPr lang="en-US" dirty="0">
                <a:cs typeface="Times New Roman" panose="02020603050405020304" pitchFamily="18" charset="0"/>
              </a:rPr>
              <a:t>pa.gov</a:t>
            </a:r>
          </a:p>
        </p:txBody>
      </p:sp>
      <p:sp>
        <p:nvSpPr>
          <p:cNvPr id="8" name="Title 7">
            <a:extLst>
              <a:ext uri="{FF2B5EF4-FFF2-40B4-BE49-F238E27FC236}">
                <a16:creationId xmlns:a16="http://schemas.microsoft.com/office/drawing/2014/main" id="{DB680432-B1DA-48B1-86E2-37E0E698FCD8}"/>
              </a:ext>
            </a:extLst>
          </p:cNvPr>
          <p:cNvSpPr>
            <a:spLocks noGrp="1"/>
          </p:cNvSpPr>
          <p:nvPr>
            <p:ph type="title"/>
          </p:nvPr>
        </p:nvSpPr>
        <p:spPr/>
        <p:txBody>
          <a:bodyPr>
            <a:noAutofit/>
          </a:bodyPr>
          <a:lstStyle/>
          <a:p>
            <a:r>
              <a:rPr lang="en-US" dirty="0"/>
              <a:t>Thank you.</a:t>
            </a:r>
            <a:br>
              <a:rPr lang="en-US" dirty="0"/>
            </a:br>
            <a:r>
              <a:rPr lang="en-US" dirty="0"/>
              <a:t>Questions?</a:t>
            </a:r>
          </a:p>
        </p:txBody>
      </p:sp>
    </p:spTree>
    <p:extLst>
      <p:ext uri="{BB962C8B-B14F-4D97-AF65-F5344CB8AC3E}">
        <p14:creationId xmlns:p14="http://schemas.microsoft.com/office/powerpoint/2010/main" val="2248259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EP-r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9664" y="6129669"/>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762000" y="5347413"/>
            <a:ext cx="7620000" cy="830997"/>
          </a:xfrm>
          <a:prstGeom prst="rect">
            <a:avLst/>
          </a:prstGeom>
          <a:noFill/>
        </p:spPr>
        <p:txBody>
          <a:bodyPr wrap="square" rtlCol="0">
            <a:spAutoFit/>
          </a:bodyPr>
          <a:lstStyle/>
          <a:p>
            <a:r>
              <a:rPr lang="en-US" sz="1600" b="1" dirty="0"/>
              <a:t>Volume is in cubic feet.  This data is for LLRW disposal at </a:t>
            </a:r>
            <a:r>
              <a:rPr lang="en-US" sz="1600" b="1" dirty="0" err="1"/>
              <a:t>Energy</a:t>
            </a:r>
            <a:r>
              <a:rPr lang="en-US" sz="1600" b="1" i="1" dirty="0" err="1"/>
              <a:t>Solutions</a:t>
            </a:r>
            <a:r>
              <a:rPr lang="en-US" sz="1600" b="1" dirty="0"/>
              <a:t> in Clive, Utah, and Waste Control Specialists in Andrews, Texas, for the calendar year 2020. It does not include TENORM waste volumes for PA or WV.  </a:t>
            </a:r>
          </a:p>
        </p:txBody>
      </p:sp>
      <p:pic>
        <p:nvPicPr>
          <p:cNvPr id="9" name="Picture 8"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448" y="304800"/>
            <a:ext cx="87201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37191" y="371704"/>
            <a:ext cx="8382000" cy="369332"/>
          </a:xfrm>
          <a:prstGeom prst="rect">
            <a:avLst/>
          </a:prstGeom>
        </p:spPr>
        <p:txBody>
          <a:bodyPr wrap="square">
            <a:spAutoFit/>
          </a:bodyPr>
          <a:lstStyle/>
          <a:p>
            <a:pPr algn="ctr"/>
            <a:r>
              <a:rPr lang="en-US" b="1" dirty="0">
                <a:solidFill>
                  <a:schemeClr val="bg1">
                    <a:lumMod val="95000"/>
                  </a:schemeClr>
                </a:solidFill>
              </a:rPr>
              <a:t>Appalachian Compact Disposed LLRW Volume by State and Facility Type - 2020 </a:t>
            </a:r>
            <a:endParaRPr lang="en-US" dirty="0"/>
          </a:p>
        </p:txBody>
      </p:sp>
      <p:sp>
        <p:nvSpPr>
          <p:cNvPr id="2" name="Slide Number Placeholder 1">
            <a:extLst>
              <a:ext uri="{FF2B5EF4-FFF2-40B4-BE49-F238E27FC236}">
                <a16:creationId xmlns:a16="http://schemas.microsoft.com/office/drawing/2014/main" id="{1CEBE5CA-B2BE-454F-9FBB-AD7039B5B1DC}"/>
              </a:ext>
            </a:extLst>
          </p:cNvPr>
          <p:cNvSpPr>
            <a:spLocks noGrp="1"/>
          </p:cNvSpPr>
          <p:nvPr>
            <p:ph type="sldNum" sz="quarter" idx="12"/>
          </p:nvPr>
        </p:nvSpPr>
        <p:spPr>
          <a:xfrm>
            <a:off x="7010400" y="6501143"/>
            <a:ext cx="2133600" cy="365125"/>
          </a:xfrm>
        </p:spPr>
        <p:txBody>
          <a:bodyPr/>
          <a:lstStyle/>
          <a:p>
            <a:fld id="{E87B86B5-851B-4346-A7DA-D981274D6738}" type="slidenum">
              <a:rPr lang="en-US" b="1" smtClean="0">
                <a:solidFill>
                  <a:schemeClr val="tx1"/>
                </a:solidFill>
              </a:rPr>
              <a:t>2</a:t>
            </a:fld>
            <a:endParaRPr lang="en-US" b="1" dirty="0">
              <a:solidFill>
                <a:schemeClr val="tx1"/>
              </a:solidFill>
            </a:endParaRPr>
          </a:p>
        </p:txBody>
      </p:sp>
      <p:graphicFrame>
        <p:nvGraphicFramePr>
          <p:cNvPr id="10" name="Table 9">
            <a:extLst>
              <a:ext uri="{FF2B5EF4-FFF2-40B4-BE49-F238E27FC236}">
                <a16:creationId xmlns:a16="http://schemas.microsoft.com/office/drawing/2014/main" id="{AC33093A-0156-48B6-839C-3556C4A7906E}"/>
              </a:ext>
            </a:extLst>
          </p:cNvPr>
          <p:cNvGraphicFramePr>
            <a:graphicFrameLocks noGrp="1"/>
          </p:cNvGraphicFramePr>
          <p:nvPr>
            <p:extLst>
              <p:ext uri="{D42A27DB-BD31-4B8C-83A1-F6EECF244321}">
                <p14:modId xmlns:p14="http://schemas.microsoft.com/office/powerpoint/2010/main" val="774884660"/>
              </p:ext>
            </p:extLst>
          </p:nvPr>
        </p:nvGraphicFramePr>
        <p:xfrm>
          <a:off x="518018" y="1450573"/>
          <a:ext cx="8168780" cy="3764651"/>
        </p:xfrm>
        <a:graphic>
          <a:graphicData uri="http://schemas.openxmlformats.org/drawingml/2006/table">
            <a:tbl>
              <a:tblPr firstRow="1" firstCol="1" lastRow="1" lastCol="1" bandRow="1" bandCol="1"/>
              <a:tblGrid>
                <a:gridCol w="1731103">
                  <a:extLst>
                    <a:ext uri="{9D8B030D-6E8A-4147-A177-3AD203B41FA5}">
                      <a16:colId xmlns:a16="http://schemas.microsoft.com/office/drawing/2014/main" val="1889646218"/>
                    </a:ext>
                  </a:extLst>
                </a:gridCol>
                <a:gridCol w="1161351">
                  <a:extLst>
                    <a:ext uri="{9D8B030D-6E8A-4147-A177-3AD203B41FA5}">
                      <a16:colId xmlns:a16="http://schemas.microsoft.com/office/drawing/2014/main" val="2702495951"/>
                    </a:ext>
                  </a:extLst>
                </a:gridCol>
                <a:gridCol w="882592">
                  <a:extLst>
                    <a:ext uri="{9D8B030D-6E8A-4147-A177-3AD203B41FA5}">
                      <a16:colId xmlns:a16="http://schemas.microsoft.com/office/drawing/2014/main" val="786378414"/>
                    </a:ext>
                  </a:extLst>
                </a:gridCol>
                <a:gridCol w="1572937">
                  <a:extLst>
                    <a:ext uri="{9D8B030D-6E8A-4147-A177-3AD203B41FA5}">
                      <a16:colId xmlns:a16="http://schemas.microsoft.com/office/drawing/2014/main" val="2420533278"/>
                    </a:ext>
                  </a:extLst>
                </a:gridCol>
                <a:gridCol w="1386805">
                  <a:extLst>
                    <a:ext uri="{9D8B030D-6E8A-4147-A177-3AD203B41FA5}">
                      <a16:colId xmlns:a16="http://schemas.microsoft.com/office/drawing/2014/main" val="4098208624"/>
                    </a:ext>
                  </a:extLst>
                </a:gridCol>
                <a:gridCol w="1433992">
                  <a:extLst>
                    <a:ext uri="{9D8B030D-6E8A-4147-A177-3AD203B41FA5}">
                      <a16:colId xmlns:a16="http://schemas.microsoft.com/office/drawing/2014/main" val="1100816996"/>
                    </a:ext>
                  </a:extLst>
                </a:gridCol>
              </a:tblGrid>
              <a:tr h="539837">
                <a:tc>
                  <a:txBody>
                    <a:bodyPr/>
                    <a:lstStyle/>
                    <a:p>
                      <a:pPr marL="111760" marR="103505" algn="ctr">
                        <a:spcBef>
                          <a:spcPts val="280"/>
                        </a:spcBef>
                        <a:spcAft>
                          <a:spcPts val="0"/>
                        </a:spcAft>
                      </a:pPr>
                      <a:r>
                        <a:rPr lang="en-US" sz="1400" b="1" dirty="0">
                          <a:solidFill>
                            <a:srgbClr val="FF0000"/>
                          </a:solidFill>
                          <a:effectLst/>
                          <a:latin typeface="Arial" panose="020B0604020202020204" pitchFamily="34" charset="0"/>
                          <a:ea typeface="Arial" panose="020B0604020202020204" pitchFamily="34" charset="0"/>
                          <a:cs typeface="Times New Roman" panose="02020603050405020304" pitchFamily="18" charset="0"/>
                        </a:rPr>
                        <a:t>Facility Type/State</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DCDB"/>
                    </a:solidFill>
                  </a:tcPr>
                </a:tc>
                <a:tc>
                  <a:txBody>
                    <a:bodyPr/>
                    <a:lstStyle/>
                    <a:p>
                      <a:pPr marL="280670" marR="271145" algn="ctr">
                        <a:spcBef>
                          <a:spcPts val="280"/>
                        </a:spcBef>
                        <a:spcAft>
                          <a:spcPts val="0"/>
                        </a:spcAft>
                      </a:pPr>
                      <a:r>
                        <a:rPr lang="en-US" sz="1400" b="1" dirty="0">
                          <a:solidFill>
                            <a:srgbClr val="3333FF"/>
                          </a:solidFill>
                          <a:effectLst/>
                          <a:latin typeface="Arial" panose="020B0604020202020204" pitchFamily="34" charset="0"/>
                          <a:ea typeface="Arial" panose="020B0604020202020204" pitchFamily="34" charset="0"/>
                          <a:cs typeface="Times New Roman" panose="02020603050405020304" pitchFamily="18" charset="0"/>
                        </a:rPr>
                        <a:t>WV</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marR="328930" algn="ctr">
                        <a:spcBef>
                          <a:spcPts val="280"/>
                        </a:spcBef>
                        <a:spcAft>
                          <a:spcPts val="0"/>
                        </a:spcAft>
                        <a:tabLst>
                          <a:tab pos="324485" algn="l"/>
                        </a:tabLst>
                      </a:pPr>
                      <a:r>
                        <a:rPr lang="en-US" sz="1400" b="1" dirty="0">
                          <a:solidFill>
                            <a:srgbClr val="3333FF"/>
                          </a:solidFill>
                          <a:effectLst/>
                          <a:latin typeface="Arial" panose="020B0604020202020204" pitchFamily="34" charset="0"/>
                          <a:ea typeface="Arial" panose="020B0604020202020204" pitchFamily="34" charset="0"/>
                          <a:cs typeface="Times New Roman" panose="02020603050405020304" pitchFamily="18" charset="0"/>
                        </a:rPr>
                        <a:t>    DE</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316865" marR="309245" algn="ctr">
                        <a:spcBef>
                          <a:spcPts val="280"/>
                        </a:spcBef>
                        <a:spcAft>
                          <a:spcPts val="0"/>
                        </a:spcAft>
                      </a:pPr>
                      <a:r>
                        <a:rPr lang="en-US" sz="1400" b="1">
                          <a:solidFill>
                            <a:srgbClr val="3333FF"/>
                          </a:solidFill>
                          <a:effectLst/>
                          <a:latin typeface="Arial" panose="020B0604020202020204" pitchFamily="34" charset="0"/>
                          <a:ea typeface="Arial" panose="020B0604020202020204" pitchFamily="34" charset="0"/>
                          <a:cs typeface="Times New Roman" panose="02020603050405020304" pitchFamily="18" charset="0"/>
                        </a:rPr>
                        <a:t>MD</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290195" marR="286385" algn="ctr">
                        <a:spcBef>
                          <a:spcPts val="280"/>
                        </a:spcBef>
                        <a:spcAft>
                          <a:spcPts val="0"/>
                        </a:spcAft>
                      </a:pPr>
                      <a:r>
                        <a:rPr lang="en-US" sz="1400" b="1">
                          <a:solidFill>
                            <a:srgbClr val="3333FF"/>
                          </a:solidFill>
                          <a:effectLst/>
                          <a:latin typeface="Arial" panose="020B0604020202020204" pitchFamily="34" charset="0"/>
                          <a:ea typeface="Arial" panose="020B0604020202020204" pitchFamily="34" charset="0"/>
                          <a:cs typeface="Times New Roman" panose="02020603050405020304" pitchFamily="18" charset="0"/>
                        </a:rPr>
                        <a:t>PA</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296545" marR="292735" algn="ctr">
                        <a:spcBef>
                          <a:spcPts val="280"/>
                        </a:spcBef>
                        <a:spcAft>
                          <a:spcPts val="0"/>
                        </a:spcAft>
                      </a:pPr>
                      <a:r>
                        <a:rPr lang="en-US" sz="1400" b="1">
                          <a:solidFill>
                            <a:srgbClr val="3333FF"/>
                          </a:solidFill>
                          <a:effectLst/>
                          <a:latin typeface="Arial" panose="020B0604020202020204" pitchFamily="34" charset="0"/>
                          <a:ea typeface="Arial" panose="020B0604020202020204" pitchFamily="34" charset="0"/>
                          <a:cs typeface="Times New Roman" panose="02020603050405020304" pitchFamily="18" charset="0"/>
                        </a:rPr>
                        <a:t>Total</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3122257280"/>
                  </a:ext>
                </a:extLst>
              </a:tr>
              <a:tr h="538060">
                <a:tc>
                  <a:txBody>
                    <a:bodyPr/>
                    <a:lstStyle/>
                    <a:p>
                      <a:pPr marL="111760" marR="101600" algn="ctr">
                        <a:spcBef>
                          <a:spcPts val="280"/>
                        </a:spcBef>
                        <a:spcAft>
                          <a:spcPts val="0"/>
                        </a:spcAft>
                      </a:pPr>
                      <a:r>
                        <a:rPr lang="en-US" sz="1400" b="1" dirty="0">
                          <a:solidFill>
                            <a:srgbClr val="538135"/>
                          </a:solidFill>
                          <a:effectLst/>
                          <a:latin typeface="Arial" panose="020B0604020202020204" pitchFamily="34" charset="0"/>
                          <a:ea typeface="Arial" panose="020B0604020202020204" pitchFamily="34" charset="0"/>
                          <a:cs typeface="Times New Roman" panose="02020603050405020304" pitchFamily="18" charset="0"/>
                        </a:rPr>
                        <a:t>Academic</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280670" marR="271780" algn="ctr">
                        <a:spcBef>
                          <a:spcPts val="28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22</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210185" marR="327660" algn="ctr">
                        <a:spcBef>
                          <a:spcPts val="280"/>
                        </a:spcBef>
                        <a:spcAft>
                          <a:spcPts val="0"/>
                        </a:spcAft>
                        <a:tabLst>
                          <a:tab pos="210185" algn="l"/>
                        </a:tabLs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3</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316865" marR="311150" algn="ctr">
                        <a:spcBef>
                          <a:spcPts val="28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11</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290830" marR="286385" algn="ctr">
                        <a:spcBef>
                          <a:spcPts val="28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24</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296545" marR="292735" algn="ctr">
                        <a:spcBef>
                          <a:spcPts val="28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59</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extLst>
                  <a:ext uri="{0D108BD9-81ED-4DB2-BD59-A6C34878D82A}">
                    <a16:rowId xmlns:a16="http://schemas.microsoft.com/office/drawing/2014/main" val="1047968200"/>
                  </a:ext>
                </a:extLst>
              </a:tr>
              <a:tr h="534510">
                <a:tc>
                  <a:txBody>
                    <a:bodyPr/>
                    <a:lstStyle/>
                    <a:p>
                      <a:pPr marL="111760" marR="102870" algn="ctr">
                        <a:spcBef>
                          <a:spcPts val="270"/>
                        </a:spcBef>
                        <a:spcAft>
                          <a:spcPts val="0"/>
                        </a:spcAft>
                      </a:pPr>
                      <a:r>
                        <a:rPr lang="en-US" sz="1400" b="1">
                          <a:solidFill>
                            <a:srgbClr val="538135"/>
                          </a:solidFill>
                          <a:effectLst/>
                          <a:latin typeface="Arial" panose="020B0604020202020204" pitchFamily="34" charset="0"/>
                          <a:ea typeface="Arial" panose="020B0604020202020204" pitchFamily="34" charset="0"/>
                          <a:cs typeface="Times New Roman" panose="02020603050405020304" pitchFamily="18" charset="0"/>
                        </a:rPr>
                        <a:t>Government</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280670" marR="271145" algn="ctr">
                        <a:spcBef>
                          <a:spcPts val="27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0</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267335" marR="327660" indent="-57150" algn="ctr">
                        <a:spcBef>
                          <a:spcPts val="270"/>
                        </a:spcBef>
                        <a:spcAft>
                          <a:spcPts val="0"/>
                        </a:spcAft>
                        <a:tabLst>
                          <a:tab pos="267335" algn="l"/>
                        </a:tabLs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0</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316865" marR="309245" algn="ctr">
                        <a:spcBef>
                          <a:spcPts val="27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100</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292100" marR="286385" algn="ctr">
                        <a:spcBef>
                          <a:spcPts val="27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12,783</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296545" marR="293370" algn="ctr">
                        <a:spcBef>
                          <a:spcPts val="27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12,883</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extLst>
                  <a:ext uri="{0D108BD9-81ED-4DB2-BD59-A6C34878D82A}">
                    <a16:rowId xmlns:a16="http://schemas.microsoft.com/office/drawing/2014/main" val="1363439378"/>
                  </a:ext>
                </a:extLst>
              </a:tr>
              <a:tr h="539837">
                <a:tc>
                  <a:txBody>
                    <a:bodyPr/>
                    <a:lstStyle/>
                    <a:p>
                      <a:pPr marL="111760" marR="99695" algn="ctr">
                        <a:spcBef>
                          <a:spcPts val="280"/>
                        </a:spcBef>
                        <a:spcAft>
                          <a:spcPts val="0"/>
                        </a:spcAft>
                      </a:pPr>
                      <a:r>
                        <a:rPr lang="en-US" sz="1400" b="1">
                          <a:solidFill>
                            <a:srgbClr val="538135"/>
                          </a:solidFill>
                          <a:effectLst/>
                          <a:latin typeface="Arial" panose="020B0604020202020204" pitchFamily="34" charset="0"/>
                          <a:ea typeface="Arial" panose="020B0604020202020204" pitchFamily="34" charset="0"/>
                          <a:cs typeface="Times New Roman" panose="02020603050405020304" pitchFamily="18" charset="0"/>
                        </a:rPr>
                        <a:t>Industry</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280670" marR="271145" algn="ctr">
                        <a:spcBef>
                          <a:spcPts val="28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0</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153035" marR="263525" algn="ctr">
                        <a:spcBef>
                          <a:spcPts val="280"/>
                        </a:spcBef>
                        <a:spcAft>
                          <a:spcPts val="0"/>
                        </a:spcAft>
                        <a:tabLst>
                          <a:tab pos="153035" algn="l"/>
                        </a:tabLs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0</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316865" marR="309245" algn="ctr">
                        <a:spcBef>
                          <a:spcPts val="28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12,028</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292100" marR="286385" algn="ctr">
                        <a:spcBef>
                          <a:spcPts val="28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91,914</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296545" marR="293370" algn="ctr">
                        <a:spcBef>
                          <a:spcPts val="28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103,942</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extLst>
                  <a:ext uri="{0D108BD9-81ED-4DB2-BD59-A6C34878D82A}">
                    <a16:rowId xmlns:a16="http://schemas.microsoft.com/office/drawing/2014/main" val="3784866801"/>
                  </a:ext>
                </a:extLst>
              </a:tr>
              <a:tr h="538060">
                <a:tc>
                  <a:txBody>
                    <a:bodyPr/>
                    <a:lstStyle/>
                    <a:p>
                      <a:pPr marL="111760" marR="99695" algn="ctr">
                        <a:spcBef>
                          <a:spcPts val="270"/>
                        </a:spcBef>
                        <a:spcAft>
                          <a:spcPts val="0"/>
                        </a:spcAft>
                      </a:pPr>
                      <a:r>
                        <a:rPr lang="en-US" sz="1400" b="1">
                          <a:solidFill>
                            <a:srgbClr val="538135"/>
                          </a:solidFill>
                          <a:effectLst/>
                          <a:latin typeface="Arial" panose="020B0604020202020204" pitchFamily="34" charset="0"/>
                          <a:ea typeface="Arial" panose="020B0604020202020204" pitchFamily="34" charset="0"/>
                          <a:cs typeface="Times New Roman" panose="02020603050405020304" pitchFamily="18" charset="0"/>
                        </a:rPr>
                        <a:t>Medical</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280670" marR="271780" algn="ctr">
                        <a:spcBef>
                          <a:spcPts val="27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0</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153035" marR="295910" algn="ctr">
                        <a:spcBef>
                          <a:spcPts val="270"/>
                        </a:spcBef>
                        <a:spcAft>
                          <a:spcPts val="0"/>
                        </a:spcAft>
                        <a:tabLst>
                          <a:tab pos="267335" algn="l"/>
                        </a:tabLs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 0</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316865" marR="311150" algn="ctr">
                        <a:spcBef>
                          <a:spcPts val="27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64</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290830" marR="286385" algn="ctr">
                        <a:spcBef>
                          <a:spcPts val="27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0</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296545" marR="292100" algn="ctr">
                        <a:spcBef>
                          <a:spcPts val="27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64</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extLst>
                  <a:ext uri="{0D108BD9-81ED-4DB2-BD59-A6C34878D82A}">
                    <a16:rowId xmlns:a16="http://schemas.microsoft.com/office/drawing/2014/main" val="2901050969"/>
                  </a:ext>
                </a:extLst>
              </a:tr>
              <a:tr h="534510">
                <a:tc>
                  <a:txBody>
                    <a:bodyPr/>
                    <a:lstStyle/>
                    <a:p>
                      <a:pPr marL="111760" marR="99695" algn="ctr">
                        <a:spcBef>
                          <a:spcPts val="270"/>
                        </a:spcBef>
                        <a:spcAft>
                          <a:spcPts val="0"/>
                        </a:spcAft>
                      </a:pPr>
                      <a:r>
                        <a:rPr lang="en-US" sz="1400" b="1">
                          <a:solidFill>
                            <a:srgbClr val="538135"/>
                          </a:solidFill>
                          <a:effectLst/>
                          <a:latin typeface="Arial" panose="020B0604020202020204" pitchFamily="34" charset="0"/>
                          <a:ea typeface="Arial" panose="020B0604020202020204" pitchFamily="34" charset="0"/>
                          <a:cs typeface="Times New Roman" panose="02020603050405020304" pitchFamily="18" charset="0"/>
                        </a:rPr>
                        <a:t>Utility</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280670" marR="271780" algn="ctr">
                        <a:spcBef>
                          <a:spcPts val="27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0</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153035" marR="327660" algn="ctr">
                        <a:spcBef>
                          <a:spcPts val="270"/>
                        </a:spcBef>
                        <a:spcAft>
                          <a:spcPts val="0"/>
                        </a:spcAft>
                        <a:tabLst>
                          <a:tab pos="153035" algn="l"/>
                        </a:tabLs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  0</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316865" marR="311150" algn="ctr">
                        <a:spcBef>
                          <a:spcPts val="27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3,506</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292100" marR="286385" algn="ctr">
                        <a:spcBef>
                          <a:spcPts val="27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25,091</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296545" marR="292735" algn="ctr">
                        <a:spcBef>
                          <a:spcPts val="27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28,597</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extLst>
                  <a:ext uri="{0D108BD9-81ED-4DB2-BD59-A6C34878D82A}">
                    <a16:rowId xmlns:a16="http://schemas.microsoft.com/office/drawing/2014/main" val="3135367050"/>
                  </a:ext>
                </a:extLst>
              </a:tr>
              <a:tr h="539837">
                <a:tc>
                  <a:txBody>
                    <a:bodyPr/>
                    <a:lstStyle/>
                    <a:p>
                      <a:pPr marL="111760" marR="99695" algn="ctr">
                        <a:spcBef>
                          <a:spcPts val="280"/>
                        </a:spcBef>
                        <a:spcAft>
                          <a:spcPts val="0"/>
                        </a:spcAft>
                      </a:pPr>
                      <a:r>
                        <a:rPr lang="en-US" sz="1400" b="1">
                          <a:solidFill>
                            <a:srgbClr val="538135"/>
                          </a:solidFill>
                          <a:effectLst/>
                          <a:latin typeface="Arial" panose="020B0604020202020204" pitchFamily="34" charset="0"/>
                          <a:ea typeface="Arial" panose="020B0604020202020204" pitchFamily="34" charset="0"/>
                          <a:cs typeface="Times New Roman" panose="02020603050405020304" pitchFamily="18" charset="0"/>
                        </a:rPr>
                        <a:t>Total</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280670" marR="271780" algn="ctr">
                        <a:spcBef>
                          <a:spcPts val="28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22</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153035" marR="263525" algn="ctr">
                        <a:spcBef>
                          <a:spcPts val="280"/>
                        </a:spcBef>
                        <a:spcAft>
                          <a:spcPts val="0"/>
                        </a:spcAft>
                        <a:tabLst>
                          <a:tab pos="153035" algn="l"/>
                        </a:tabLs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3</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316865" marR="311150" algn="ctr">
                        <a:spcBef>
                          <a:spcPts val="28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15,709</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292100" marR="286385" algn="ctr">
                        <a:spcBef>
                          <a:spcPts val="28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129,811</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tc>
                  <a:txBody>
                    <a:bodyPr/>
                    <a:lstStyle/>
                    <a:p>
                      <a:pPr marL="296545" marR="293370" algn="ctr">
                        <a:spcBef>
                          <a:spcPts val="28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145,545</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0DE"/>
                    </a:solidFill>
                  </a:tcPr>
                </a:tc>
                <a:extLst>
                  <a:ext uri="{0D108BD9-81ED-4DB2-BD59-A6C34878D82A}">
                    <a16:rowId xmlns:a16="http://schemas.microsoft.com/office/drawing/2014/main" val="3732263221"/>
                  </a:ext>
                </a:extLst>
              </a:tr>
            </a:tbl>
          </a:graphicData>
        </a:graphic>
      </p:graphicFrame>
    </p:spTree>
    <p:extLst>
      <p:ext uri="{BB962C8B-B14F-4D97-AF65-F5344CB8AC3E}">
        <p14:creationId xmlns:p14="http://schemas.microsoft.com/office/powerpoint/2010/main" val="752593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448" y="304800"/>
            <a:ext cx="87201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37191" y="371704"/>
            <a:ext cx="8382000" cy="369332"/>
          </a:xfrm>
          <a:prstGeom prst="rect">
            <a:avLst/>
          </a:prstGeom>
        </p:spPr>
        <p:txBody>
          <a:bodyPr wrap="square">
            <a:spAutoFit/>
          </a:bodyPr>
          <a:lstStyle/>
          <a:p>
            <a:pPr algn="ctr"/>
            <a:r>
              <a:rPr lang="en-US" b="1" dirty="0">
                <a:solidFill>
                  <a:schemeClr val="bg1">
                    <a:lumMod val="95000"/>
                  </a:schemeClr>
                </a:solidFill>
              </a:rPr>
              <a:t>Appalachian Compact Disposed LLRW Volume by State and Facility Type - 2020 </a:t>
            </a:r>
            <a:endParaRPr lang="en-US"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Slide Number Placeholder 3">
            <a:extLst>
              <a:ext uri="{FF2B5EF4-FFF2-40B4-BE49-F238E27FC236}">
                <a16:creationId xmlns:a16="http://schemas.microsoft.com/office/drawing/2014/main" id="{272B8052-AD7A-4B76-B85B-BDEAF7FAB2B6}"/>
              </a:ext>
            </a:extLst>
          </p:cNvPr>
          <p:cNvSpPr>
            <a:spLocks noGrp="1"/>
          </p:cNvSpPr>
          <p:nvPr>
            <p:ph type="sldNum" sz="quarter" idx="12"/>
          </p:nvPr>
        </p:nvSpPr>
        <p:spPr>
          <a:xfrm>
            <a:off x="7010400" y="6492875"/>
            <a:ext cx="2133600" cy="365125"/>
          </a:xfrm>
        </p:spPr>
        <p:txBody>
          <a:bodyPr/>
          <a:lstStyle/>
          <a:p>
            <a:fld id="{E87B86B5-851B-4346-A7DA-D981274D6738}" type="slidenum">
              <a:rPr lang="en-US" b="1" smtClean="0">
                <a:solidFill>
                  <a:schemeClr val="tx1"/>
                </a:solidFill>
              </a:rPr>
              <a:t>3</a:t>
            </a:fld>
            <a:endParaRPr lang="en-US" b="1" dirty="0">
              <a:solidFill>
                <a:schemeClr val="tx1"/>
              </a:solidFill>
            </a:endParaRPr>
          </a:p>
        </p:txBody>
      </p:sp>
      <p:pic>
        <p:nvPicPr>
          <p:cNvPr id="8" name="Picture 7" descr="DEP-rgb">
            <a:extLst>
              <a:ext uri="{FF2B5EF4-FFF2-40B4-BE49-F238E27FC236}">
                <a16:creationId xmlns:a16="http://schemas.microsoft.com/office/drawing/2014/main" id="{3D7AE9A6-1EA0-498E-9742-05BF3777F3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1591" y="6120075"/>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Chart 9">
            <a:extLst>
              <a:ext uri="{FF2B5EF4-FFF2-40B4-BE49-F238E27FC236}">
                <a16:creationId xmlns:a16="http://schemas.microsoft.com/office/drawing/2014/main" id="{339143FC-1E27-479E-B3B5-A49AD5070B87}"/>
              </a:ext>
            </a:extLst>
          </p:cNvPr>
          <p:cNvGraphicFramePr/>
          <p:nvPr>
            <p:extLst>
              <p:ext uri="{D42A27DB-BD31-4B8C-83A1-F6EECF244321}">
                <p14:modId xmlns:p14="http://schemas.microsoft.com/office/powerpoint/2010/main" val="1118734965"/>
              </p:ext>
            </p:extLst>
          </p:nvPr>
        </p:nvGraphicFramePr>
        <p:xfrm>
          <a:off x="-67503" y="165894"/>
          <a:ext cx="9049865" cy="630898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8100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EP-r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6096000"/>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838200" y="5397787"/>
            <a:ext cx="7772400" cy="830997"/>
          </a:xfrm>
          <a:prstGeom prst="rect">
            <a:avLst/>
          </a:prstGeom>
          <a:noFill/>
        </p:spPr>
        <p:txBody>
          <a:bodyPr wrap="square" rtlCol="0">
            <a:spAutoFit/>
          </a:bodyPr>
          <a:lstStyle/>
          <a:p>
            <a:r>
              <a:rPr lang="en-US" sz="1600" b="1" dirty="0"/>
              <a:t>Activity is in curies.  This data is for LLRW disposal at </a:t>
            </a:r>
            <a:r>
              <a:rPr lang="en-US" sz="1600" b="1" dirty="0" err="1"/>
              <a:t>Energy</a:t>
            </a:r>
            <a:r>
              <a:rPr lang="en-US" sz="1600" b="1" i="1" dirty="0" err="1"/>
              <a:t>Solutions</a:t>
            </a:r>
            <a:r>
              <a:rPr lang="en-US" sz="1600" b="1" dirty="0"/>
              <a:t> in Clive, Utah, and Waste Control Specialists in Andrews, Texas, for the calendar year 2020. This table does not include curie activity from TENORM waste.</a:t>
            </a:r>
          </a:p>
        </p:txBody>
      </p:sp>
      <p:pic>
        <p:nvPicPr>
          <p:cNvPr id="9" name="Picture 8"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448" y="304800"/>
            <a:ext cx="87201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37191" y="371704"/>
            <a:ext cx="8382000" cy="369332"/>
          </a:xfrm>
          <a:prstGeom prst="rect">
            <a:avLst/>
          </a:prstGeom>
        </p:spPr>
        <p:txBody>
          <a:bodyPr wrap="square">
            <a:spAutoFit/>
          </a:bodyPr>
          <a:lstStyle/>
          <a:p>
            <a:pPr algn="ctr"/>
            <a:r>
              <a:rPr lang="en-US" b="1" dirty="0">
                <a:solidFill>
                  <a:schemeClr val="bg1">
                    <a:lumMod val="95000"/>
                  </a:schemeClr>
                </a:solidFill>
              </a:rPr>
              <a:t>Appalachian Compact Disposed LLRW Activity by State and Facility Type - 2020 </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3012250"/>
              </p:ext>
            </p:extLst>
          </p:nvPr>
        </p:nvGraphicFramePr>
        <p:xfrm>
          <a:off x="437192" y="1256439"/>
          <a:ext cx="8173408" cy="4027909"/>
        </p:xfrm>
        <a:graphic>
          <a:graphicData uri="http://schemas.openxmlformats.org/drawingml/2006/table">
            <a:tbl>
              <a:tblPr firstRow="1" firstCol="1" bandRow="1"/>
              <a:tblGrid>
                <a:gridCol w="2114631">
                  <a:extLst>
                    <a:ext uri="{9D8B030D-6E8A-4147-A177-3AD203B41FA5}">
                      <a16:colId xmlns:a16="http://schemas.microsoft.com/office/drawing/2014/main" val="20000"/>
                    </a:ext>
                  </a:extLst>
                </a:gridCol>
                <a:gridCol w="953377">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676400">
                  <a:extLst>
                    <a:ext uri="{9D8B030D-6E8A-4147-A177-3AD203B41FA5}">
                      <a16:colId xmlns:a16="http://schemas.microsoft.com/office/drawing/2014/main" val="20005"/>
                    </a:ext>
                  </a:extLst>
                </a:gridCol>
              </a:tblGrid>
              <a:tr h="570789">
                <a:tc>
                  <a:txBody>
                    <a:bodyPr/>
                    <a:lstStyle/>
                    <a:p>
                      <a:pPr marL="145415" marR="136525" algn="ctr">
                        <a:spcBef>
                          <a:spcPts val="680"/>
                        </a:spcBef>
                        <a:spcAft>
                          <a:spcPts val="0"/>
                        </a:spcAft>
                      </a:pPr>
                      <a:r>
                        <a:rPr lang="en-US" sz="1400" b="1" dirty="0">
                          <a:solidFill>
                            <a:srgbClr val="FF0000"/>
                          </a:solidFill>
                          <a:effectLst/>
                          <a:latin typeface="Arial" panose="020B0604020202020204" pitchFamily="34" charset="0"/>
                          <a:ea typeface="Arial" panose="020B0604020202020204" pitchFamily="34" charset="0"/>
                          <a:cs typeface="Times New Roman" panose="02020603050405020304" pitchFamily="18" charset="0"/>
                        </a:rPr>
                        <a:t>Facility Type/State</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215265" marR="202565" algn="ctr">
                        <a:spcBef>
                          <a:spcPts val="680"/>
                        </a:spcBef>
                        <a:spcAft>
                          <a:spcPts val="0"/>
                        </a:spcAft>
                      </a:pPr>
                      <a:r>
                        <a:rPr lang="en-US" sz="1400" b="1">
                          <a:solidFill>
                            <a:srgbClr val="3333FF"/>
                          </a:solidFill>
                          <a:effectLst/>
                          <a:latin typeface="Arial" panose="020B0604020202020204" pitchFamily="34" charset="0"/>
                          <a:ea typeface="Arial" panose="020B0604020202020204" pitchFamily="34" charset="0"/>
                          <a:cs typeface="Times New Roman" panose="02020603050405020304" pitchFamily="18" charset="0"/>
                        </a:rPr>
                        <a:t>WV</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137160" marR="125095" algn="ctr">
                        <a:spcBef>
                          <a:spcPts val="680"/>
                        </a:spcBef>
                        <a:spcAft>
                          <a:spcPts val="0"/>
                        </a:spcAft>
                      </a:pPr>
                      <a:r>
                        <a:rPr lang="en-US" sz="1400" b="1">
                          <a:solidFill>
                            <a:srgbClr val="3333FF"/>
                          </a:solidFill>
                          <a:effectLst/>
                          <a:latin typeface="Arial" panose="020B0604020202020204" pitchFamily="34" charset="0"/>
                          <a:ea typeface="Arial" panose="020B0604020202020204" pitchFamily="34" charset="0"/>
                          <a:cs typeface="Times New Roman" panose="02020603050405020304" pitchFamily="18" charset="0"/>
                        </a:rPr>
                        <a:t>DE</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337820" marR="325755" algn="ctr">
                        <a:spcBef>
                          <a:spcPts val="680"/>
                        </a:spcBef>
                        <a:spcAft>
                          <a:spcPts val="0"/>
                        </a:spcAft>
                      </a:pPr>
                      <a:r>
                        <a:rPr lang="en-US" sz="1400" b="1">
                          <a:solidFill>
                            <a:srgbClr val="3333FF"/>
                          </a:solidFill>
                          <a:effectLst/>
                          <a:latin typeface="Arial" panose="020B0604020202020204" pitchFamily="34" charset="0"/>
                          <a:ea typeface="Arial" panose="020B0604020202020204" pitchFamily="34" charset="0"/>
                          <a:cs typeface="Times New Roman" panose="02020603050405020304" pitchFamily="18" charset="0"/>
                        </a:rPr>
                        <a:t>MD</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398780" marR="389890" algn="ctr">
                        <a:spcBef>
                          <a:spcPts val="680"/>
                        </a:spcBef>
                        <a:spcAft>
                          <a:spcPts val="0"/>
                        </a:spcAft>
                      </a:pPr>
                      <a:r>
                        <a:rPr lang="en-US" sz="1400" b="1">
                          <a:solidFill>
                            <a:srgbClr val="3333FF"/>
                          </a:solidFill>
                          <a:effectLst/>
                          <a:latin typeface="Arial" panose="020B0604020202020204" pitchFamily="34" charset="0"/>
                          <a:ea typeface="Arial" panose="020B0604020202020204" pitchFamily="34" charset="0"/>
                          <a:cs typeface="Times New Roman" panose="02020603050405020304" pitchFamily="18" charset="0"/>
                        </a:rPr>
                        <a:t>PA</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99060" marR="84455" algn="ctr">
                        <a:spcBef>
                          <a:spcPts val="680"/>
                        </a:spcBef>
                        <a:spcAft>
                          <a:spcPts val="0"/>
                        </a:spcAft>
                      </a:pPr>
                      <a:r>
                        <a:rPr lang="en-US" sz="1400" b="1">
                          <a:solidFill>
                            <a:srgbClr val="3333FF"/>
                          </a:solidFill>
                          <a:effectLst/>
                          <a:latin typeface="Arial" panose="020B0604020202020204" pitchFamily="34" charset="0"/>
                          <a:ea typeface="Arial" panose="020B0604020202020204" pitchFamily="34" charset="0"/>
                          <a:cs typeface="Times New Roman" panose="02020603050405020304" pitchFamily="18" charset="0"/>
                        </a:rPr>
                        <a:t>Total</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570789">
                <a:tc>
                  <a:txBody>
                    <a:bodyPr/>
                    <a:lstStyle/>
                    <a:p>
                      <a:pPr marL="145415" marR="135255" algn="ctr">
                        <a:spcBef>
                          <a:spcPts val="280"/>
                        </a:spcBef>
                        <a:spcAft>
                          <a:spcPts val="0"/>
                        </a:spcAft>
                      </a:pPr>
                      <a:r>
                        <a:rPr lang="en-US" sz="1400" b="1" dirty="0">
                          <a:solidFill>
                            <a:srgbClr val="538135"/>
                          </a:solidFill>
                          <a:effectLst/>
                          <a:latin typeface="Arial" panose="020B0604020202020204" pitchFamily="34" charset="0"/>
                          <a:ea typeface="Arial" panose="020B0604020202020204" pitchFamily="34" charset="0"/>
                          <a:cs typeface="Times New Roman" panose="02020603050405020304" pitchFamily="18" charset="0"/>
                        </a:rPr>
                        <a:t>Academic</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215265" marR="202565" algn="ctr">
                        <a:spcBef>
                          <a:spcPts val="28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&lt;0.1</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137795" marR="125095" algn="ctr">
                        <a:spcBef>
                          <a:spcPts val="28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&lt;0.1</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337820" marR="326390" algn="ctr">
                        <a:spcBef>
                          <a:spcPts val="28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&lt;0.1</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381000" marR="389890" algn="ctr">
                        <a:spcBef>
                          <a:spcPts val="28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&lt;0.1</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99060" marR="84455" algn="ctr">
                        <a:spcBef>
                          <a:spcPts val="28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&lt;0.1</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570789">
                <a:tc>
                  <a:txBody>
                    <a:bodyPr/>
                    <a:lstStyle/>
                    <a:p>
                      <a:pPr marL="145415" marR="135890" algn="ctr">
                        <a:spcBef>
                          <a:spcPts val="270"/>
                        </a:spcBef>
                        <a:spcAft>
                          <a:spcPts val="0"/>
                        </a:spcAft>
                      </a:pPr>
                      <a:r>
                        <a:rPr lang="en-US" sz="1400" b="1">
                          <a:solidFill>
                            <a:srgbClr val="538135"/>
                          </a:solidFill>
                          <a:effectLst/>
                          <a:latin typeface="Arial" panose="020B0604020202020204" pitchFamily="34" charset="0"/>
                          <a:ea typeface="Arial" panose="020B0604020202020204" pitchFamily="34" charset="0"/>
                          <a:cs typeface="Times New Roman" panose="02020603050405020304" pitchFamily="18" charset="0"/>
                        </a:rPr>
                        <a:t>Government</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214630" marR="202565" algn="ctr">
                        <a:spcBef>
                          <a:spcPts val="27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0</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137795" marR="125095" algn="ctr">
                        <a:spcBef>
                          <a:spcPts val="27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0</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336550" marR="326390" algn="ctr">
                        <a:spcBef>
                          <a:spcPts val="27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&lt;0.1</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399415" marR="389890" algn="ctr">
                        <a:spcBef>
                          <a:spcPts val="27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0</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99060" marR="85725" algn="ctr">
                        <a:spcBef>
                          <a:spcPts val="27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&lt;0.1</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615318">
                <a:tc>
                  <a:txBody>
                    <a:bodyPr/>
                    <a:lstStyle/>
                    <a:p>
                      <a:pPr marL="145415" marR="133350" algn="ctr">
                        <a:spcBef>
                          <a:spcPts val="280"/>
                        </a:spcBef>
                        <a:spcAft>
                          <a:spcPts val="0"/>
                        </a:spcAft>
                      </a:pPr>
                      <a:r>
                        <a:rPr lang="en-US" sz="1400" b="1">
                          <a:solidFill>
                            <a:srgbClr val="538135"/>
                          </a:solidFill>
                          <a:effectLst/>
                          <a:latin typeface="Arial" panose="020B0604020202020204" pitchFamily="34" charset="0"/>
                          <a:ea typeface="Arial" panose="020B0604020202020204" pitchFamily="34" charset="0"/>
                          <a:cs typeface="Times New Roman" panose="02020603050405020304" pitchFamily="18" charset="0"/>
                        </a:rPr>
                        <a:t>Industry</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213995" marR="202565" algn="ctr">
                        <a:spcBef>
                          <a:spcPts val="28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0</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137795" marR="125095" algn="ctr">
                        <a:spcBef>
                          <a:spcPts val="28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0</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336550" marR="326390" algn="ctr">
                        <a:spcBef>
                          <a:spcPts val="28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1.0</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399415" marR="389890" algn="ctr">
                        <a:spcBef>
                          <a:spcPts val="28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219</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99060" marR="86360" algn="ctr">
                        <a:spcBef>
                          <a:spcPts val="28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220</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558646">
                <a:tc>
                  <a:txBody>
                    <a:bodyPr/>
                    <a:lstStyle/>
                    <a:p>
                      <a:pPr marL="145415" marR="133350" algn="ctr">
                        <a:spcBef>
                          <a:spcPts val="270"/>
                        </a:spcBef>
                        <a:spcAft>
                          <a:spcPts val="0"/>
                        </a:spcAft>
                      </a:pPr>
                      <a:r>
                        <a:rPr lang="en-US" sz="1400" b="1">
                          <a:solidFill>
                            <a:srgbClr val="538135"/>
                          </a:solidFill>
                          <a:effectLst/>
                          <a:latin typeface="Arial" panose="020B0604020202020204" pitchFamily="34" charset="0"/>
                          <a:ea typeface="Arial" panose="020B0604020202020204" pitchFamily="34" charset="0"/>
                          <a:cs typeface="Times New Roman" panose="02020603050405020304" pitchFamily="18" charset="0"/>
                        </a:rPr>
                        <a:t>Medical</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213995" marR="202565" algn="ctr">
                        <a:spcBef>
                          <a:spcPts val="27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0</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136525" marR="125095" algn="ctr">
                        <a:spcBef>
                          <a:spcPts val="27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0</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337820" marR="326390" algn="ctr">
                        <a:spcBef>
                          <a:spcPts val="27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0.3</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381000" marR="389890" algn="ctr">
                        <a:spcBef>
                          <a:spcPts val="27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0</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99060" marR="84455" algn="ctr">
                        <a:spcBef>
                          <a:spcPts val="27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0.3</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r h="570789">
                <a:tc>
                  <a:txBody>
                    <a:bodyPr/>
                    <a:lstStyle/>
                    <a:p>
                      <a:pPr marL="145415" marR="133350" algn="ctr">
                        <a:spcBef>
                          <a:spcPts val="280"/>
                        </a:spcBef>
                        <a:spcAft>
                          <a:spcPts val="0"/>
                        </a:spcAft>
                      </a:pPr>
                      <a:r>
                        <a:rPr lang="en-US" sz="1400" b="1">
                          <a:solidFill>
                            <a:srgbClr val="538135"/>
                          </a:solidFill>
                          <a:effectLst/>
                          <a:latin typeface="Arial" panose="020B0604020202020204" pitchFamily="34" charset="0"/>
                          <a:ea typeface="Arial" panose="020B0604020202020204" pitchFamily="34" charset="0"/>
                          <a:cs typeface="Times New Roman" panose="02020603050405020304" pitchFamily="18" charset="0"/>
                        </a:rPr>
                        <a:t>Utility</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213995" marR="202565" algn="ctr">
                        <a:spcBef>
                          <a:spcPts val="28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0</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137795" marR="125095" algn="ctr">
                        <a:spcBef>
                          <a:spcPts val="28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0</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337820" marR="326390" algn="ctr">
                        <a:spcBef>
                          <a:spcPts val="28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0.2</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332105" marR="389890" algn="ctr">
                        <a:spcBef>
                          <a:spcPts val="280"/>
                        </a:spcBef>
                        <a:spcAft>
                          <a:spcPts val="0"/>
                        </a:spcAft>
                      </a:pPr>
                      <a:r>
                        <a:rPr lang="en-US"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993</a:t>
                      </a: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99060" marR="86360" algn="ctr">
                        <a:spcBef>
                          <a:spcPts val="28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993</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570789">
                <a:tc>
                  <a:txBody>
                    <a:bodyPr/>
                    <a:lstStyle/>
                    <a:p>
                      <a:pPr marL="145415" marR="132715" algn="ctr">
                        <a:spcBef>
                          <a:spcPts val="270"/>
                        </a:spcBef>
                        <a:spcAft>
                          <a:spcPts val="0"/>
                        </a:spcAft>
                      </a:pPr>
                      <a:r>
                        <a:rPr lang="en-US" sz="1400" b="1">
                          <a:solidFill>
                            <a:srgbClr val="538135"/>
                          </a:solidFill>
                          <a:effectLst/>
                          <a:latin typeface="Arial" panose="020B0604020202020204" pitchFamily="34" charset="0"/>
                          <a:ea typeface="Arial" panose="020B0604020202020204" pitchFamily="34" charset="0"/>
                          <a:cs typeface="Times New Roman" panose="02020603050405020304" pitchFamily="18" charset="0"/>
                        </a:rPr>
                        <a:t>Total</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215265" marR="202565" algn="ctr">
                        <a:spcBef>
                          <a:spcPts val="27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&lt;0.1</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136525" marR="125095" algn="ctr">
                        <a:spcBef>
                          <a:spcPts val="270"/>
                        </a:spcBef>
                        <a:spcAft>
                          <a:spcPts val="0"/>
                        </a:spcAft>
                      </a:pPr>
                      <a:r>
                        <a:rPr lang="en-US" sz="1400" b="1">
                          <a:solidFill>
                            <a:srgbClr val="000000"/>
                          </a:solidFill>
                          <a:effectLst/>
                          <a:latin typeface="Arial" panose="020B0604020202020204" pitchFamily="34" charset="0"/>
                          <a:ea typeface="Arial" panose="020B0604020202020204" pitchFamily="34" charset="0"/>
                          <a:cs typeface="Times New Roman" panose="02020603050405020304" pitchFamily="18" charset="0"/>
                        </a:rPr>
                        <a:t>&lt;0.1</a:t>
                      </a:r>
                      <a:endParaRPr lang="en-US" sz="20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337820" marR="326390" algn="ctr">
                        <a:spcBef>
                          <a:spcPts val="270"/>
                        </a:spcBef>
                        <a:spcAft>
                          <a:spcPts val="0"/>
                        </a:spcAft>
                      </a:pPr>
                      <a:r>
                        <a:rPr lang="en-US" sz="1400" b="1" dirty="0">
                          <a:solidFill>
                            <a:srgbClr val="002060"/>
                          </a:solidFill>
                          <a:effectLst/>
                          <a:latin typeface="Arial" panose="020B0604020202020204" pitchFamily="34" charset="0"/>
                          <a:ea typeface="Arial" panose="020B0604020202020204" pitchFamily="34" charset="0"/>
                          <a:cs typeface="Times New Roman" panose="02020603050405020304" pitchFamily="18" charset="0"/>
                        </a:rPr>
                        <a:t>1.5</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332105" marR="389890" algn="ctr">
                        <a:spcBef>
                          <a:spcPts val="270"/>
                        </a:spcBef>
                        <a:spcAft>
                          <a:spcPts val="0"/>
                        </a:spcAft>
                      </a:pPr>
                      <a:r>
                        <a:rPr lang="en-US" sz="1400" b="1" dirty="0">
                          <a:solidFill>
                            <a:srgbClr val="002060"/>
                          </a:solidFill>
                          <a:effectLst/>
                          <a:latin typeface="Arial" panose="020B0604020202020204" pitchFamily="34" charset="0"/>
                          <a:ea typeface="Arial" panose="020B0604020202020204" pitchFamily="34" charset="0"/>
                          <a:cs typeface="Times New Roman" panose="02020603050405020304" pitchFamily="18" charset="0"/>
                        </a:rPr>
                        <a:t>1,212</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99060" marR="86360" algn="ctr">
                        <a:spcBef>
                          <a:spcPts val="270"/>
                        </a:spcBef>
                        <a:spcAft>
                          <a:spcPts val="0"/>
                        </a:spcAft>
                      </a:pPr>
                      <a:r>
                        <a:rPr lang="en-US" sz="1400" b="1" dirty="0">
                          <a:solidFill>
                            <a:srgbClr val="002060"/>
                          </a:solidFill>
                          <a:effectLst/>
                          <a:latin typeface="Arial" panose="020B0604020202020204" pitchFamily="34" charset="0"/>
                          <a:ea typeface="Arial" panose="020B0604020202020204" pitchFamily="34" charset="0"/>
                          <a:cs typeface="Times New Roman" panose="02020603050405020304" pitchFamily="18" charset="0"/>
                        </a:rPr>
                        <a:t>1,213</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6"/>
                  </a:ext>
                </a:extLst>
              </a:tr>
            </a:tbl>
          </a:graphicData>
        </a:graphic>
      </p:graphicFrame>
      <p:sp>
        <p:nvSpPr>
          <p:cNvPr id="4" name="Slide Number Placeholder 3">
            <a:extLst>
              <a:ext uri="{FF2B5EF4-FFF2-40B4-BE49-F238E27FC236}">
                <a16:creationId xmlns:a16="http://schemas.microsoft.com/office/drawing/2014/main" id="{9678297E-B893-4CD1-AC23-3AA83E90E6D2}"/>
              </a:ext>
            </a:extLst>
          </p:cNvPr>
          <p:cNvSpPr>
            <a:spLocks noGrp="1"/>
          </p:cNvSpPr>
          <p:nvPr>
            <p:ph type="sldNum" sz="quarter" idx="12"/>
          </p:nvPr>
        </p:nvSpPr>
        <p:spPr>
          <a:xfrm>
            <a:off x="7010400" y="6477000"/>
            <a:ext cx="2133600" cy="365125"/>
          </a:xfrm>
        </p:spPr>
        <p:txBody>
          <a:bodyPr/>
          <a:lstStyle/>
          <a:p>
            <a:fld id="{E87B86B5-851B-4346-A7DA-D981274D6738}" type="slidenum">
              <a:rPr lang="en-US" b="1" smtClean="0">
                <a:solidFill>
                  <a:schemeClr val="tx1"/>
                </a:solidFill>
              </a:rPr>
              <a:t>4</a:t>
            </a:fld>
            <a:endParaRPr lang="en-US" b="1" dirty="0">
              <a:solidFill>
                <a:schemeClr val="tx1"/>
              </a:solidFill>
            </a:endParaRPr>
          </a:p>
        </p:txBody>
      </p:sp>
    </p:spTree>
    <p:extLst>
      <p:ext uri="{BB962C8B-B14F-4D97-AF65-F5344CB8AC3E}">
        <p14:creationId xmlns:p14="http://schemas.microsoft.com/office/powerpoint/2010/main" val="2552492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448" y="304800"/>
            <a:ext cx="87201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37191" y="371704"/>
            <a:ext cx="8382000" cy="369332"/>
          </a:xfrm>
          <a:prstGeom prst="rect">
            <a:avLst/>
          </a:prstGeom>
        </p:spPr>
        <p:txBody>
          <a:bodyPr wrap="square">
            <a:spAutoFit/>
          </a:bodyPr>
          <a:lstStyle/>
          <a:p>
            <a:pPr algn="ctr"/>
            <a:r>
              <a:rPr lang="en-US" b="1" dirty="0">
                <a:solidFill>
                  <a:schemeClr val="bg1">
                    <a:lumMod val="95000"/>
                  </a:schemeClr>
                </a:solidFill>
              </a:rPr>
              <a:t>Appalachian Compact Disposed LLRW Activity by State and Facility Type - 2020 </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Slide Number Placeholder 1">
            <a:extLst>
              <a:ext uri="{FF2B5EF4-FFF2-40B4-BE49-F238E27FC236}">
                <a16:creationId xmlns:a16="http://schemas.microsoft.com/office/drawing/2014/main" id="{02BA3CBB-D6B7-4F91-A7E4-2E9C82827009}"/>
              </a:ext>
            </a:extLst>
          </p:cNvPr>
          <p:cNvSpPr>
            <a:spLocks noGrp="1"/>
          </p:cNvSpPr>
          <p:nvPr>
            <p:ph type="sldNum" sz="quarter" idx="12"/>
          </p:nvPr>
        </p:nvSpPr>
        <p:spPr>
          <a:xfrm>
            <a:off x="7010400" y="6492875"/>
            <a:ext cx="2133600" cy="365125"/>
          </a:xfrm>
        </p:spPr>
        <p:txBody>
          <a:bodyPr/>
          <a:lstStyle/>
          <a:p>
            <a:fld id="{E87B86B5-851B-4346-A7DA-D981274D6738}" type="slidenum">
              <a:rPr lang="en-US" b="1" smtClean="0">
                <a:solidFill>
                  <a:schemeClr val="tx1"/>
                </a:solidFill>
              </a:rPr>
              <a:t>5</a:t>
            </a:fld>
            <a:endParaRPr lang="en-US" b="1" dirty="0">
              <a:solidFill>
                <a:schemeClr val="tx1"/>
              </a:solidFill>
            </a:endParaRPr>
          </a:p>
        </p:txBody>
      </p:sp>
      <p:pic>
        <p:nvPicPr>
          <p:cNvPr id="8" name="Picture 7" descr="DEP-rgb">
            <a:extLst>
              <a:ext uri="{FF2B5EF4-FFF2-40B4-BE49-F238E27FC236}">
                <a16:creationId xmlns:a16="http://schemas.microsoft.com/office/drawing/2014/main" id="{53B14BBB-3663-4E2E-A2A0-30B0603E9C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9664" y="6129669"/>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Chart 10">
            <a:extLst>
              <a:ext uri="{FF2B5EF4-FFF2-40B4-BE49-F238E27FC236}">
                <a16:creationId xmlns:a16="http://schemas.microsoft.com/office/drawing/2014/main" id="{58002AD7-E101-4C5A-B422-D02EA8901EA8}"/>
              </a:ext>
            </a:extLst>
          </p:cNvPr>
          <p:cNvGraphicFramePr/>
          <p:nvPr>
            <p:extLst>
              <p:ext uri="{D42A27DB-BD31-4B8C-83A1-F6EECF244321}">
                <p14:modId xmlns:p14="http://schemas.microsoft.com/office/powerpoint/2010/main" val="1480727819"/>
              </p:ext>
            </p:extLst>
          </p:nvPr>
        </p:nvGraphicFramePr>
        <p:xfrm>
          <a:off x="-16533" y="509906"/>
          <a:ext cx="9312933" cy="59553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80479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448" y="304800"/>
            <a:ext cx="87201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37191" y="371704"/>
            <a:ext cx="8382000" cy="369332"/>
          </a:xfrm>
          <a:prstGeom prst="rect">
            <a:avLst/>
          </a:prstGeom>
        </p:spPr>
        <p:txBody>
          <a:bodyPr wrap="square">
            <a:spAutoFit/>
          </a:bodyPr>
          <a:lstStyle/>
          <a:p>
            <a:pPr algn="ctr"/>
            <a:r>
              <a:rPr lang="en-US" b="1" dirty="0">
                <a:solidFill>
                  <a:schemeClr val="bg1">
                    <a:lumMod val="95000"/>
                  </a:schemeClr>
                </a:solidFill>
              </a:rPr>
              <a:t>Appalachian Compact Disposed LLRW Volume in Cubic Feet from 2000 to 2020</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9787828"/>
              </p:ext>
            </p:extLst>
          </p:nvPr>
        </p:nvGraphicFramePr>
        <p:xfrm>
          <a:off x="1046791" y="1226232"/>
          <a:ext cx="7162799" cy="4686053"/>
        </p:xfrm>
        <a:graphic>
          <a:graphicData uri="http://schemas.openxmlformats.org/drawingml/2006/table">
            <a:tbl>
              <a:tblPr firstRow="1" firstCol="1" bandRow="1"/>
              <a:tblGrid>
                <a:gridCol w="929228">
                  <a:extLst>
                    <a:ext uri="{9D8B030D-6E8A-4147-A177-3AD203B41FA5}">
                      <a16:colId xmlns:a16="http://schemas.microsoft.com/office/drawing/2014/main" val="20000"/>
                    </a:ext>
                  </a:extLst>
                </a:gridCol>
                <a:gridCol w="948587">
                  <a:extLst>
                    <a:ext uri="{9D8B030D-6E8A-4147-A177-3AD203B41FA5}">
                      <a16:colId xmlns:a16="http://schemas.microsoft.com/office/drawing/2014/main" val="20001"/>
                    </a:ext>
                  </a:extLst>
                </a:gridCol>
                <a:gridCol w="1037794">
                  <a:extLst>
                    <a:ext uri="{9D8B030D-6E8A-4147-A177-3AD203B41FA5}">
                      <a16:colId xmlns:a16="http://schemas.microsoft.com/office/drawing/2014/main" val="20002"/>
                    </a:ext>
                  </a:extLst>
                </a:gridCol>
                <a:gridCol w="1420788">
                  <a:extLst>
                    <a:ext uri="{9D8B030D-6E8A-4147-A177-3AD203B41FA5}">
                      <a16:colId xmlns:a16="http://schemas.microsoft.com/office/drawing/2014/main" val="20003"/>
                    </a:ext>
                  </a:extLst>
                </a:gridCol>
                <a:gridCol w="1529355">
                  <a:extLst>
                    <a:ext uri="{9D8B030D-6E8A-4147-A177-3AD203B41FA5}">
                      <a16:colId xmlns:a16="http://schemas.microsoft.com/office/drawing/2014/main" val="20004"/>
                    </a:ext>
                  </a:extLst>
                </a:gridCol>
                <a:gridCol w="1297047">
                  <a:extLst>
                    <a:ext uri="{9D8B030D-6E8A-4147-A177-3AD203B41FA5}">
                      <a16:colId xmlns:a16="http://schemas.microsoft.com/office/drawing/2014/main" val="20005"/>
                    </a:ext>
                  </a:extLst>
                </a:gridCol>
              </a:tblGrid>
              <a:tr h="188867">
                <a:tc>
                  <a:txBody>
                    <a:bodyPr/>
                    <a:lstStyle/>
                    <a:p>
                      <a:pPr marL="0" marR="52070" algn="ctr">
                        <a:spcBef>
                          <a:spcPts val="10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Year</a:t>
                      </a:r>
                      <a:endParaRPr lang="en-US" sz="18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51435" algn="ctr">
                        <a:spcBef>
                          <a:spcPts val="10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WV</a:t>
                      </a:r>
                      <a:endParaRPr lang="en-US" sz="18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53975" algn="ctr">
                        <a:spcBef>
                          <a:spcPts val="10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DE</a:t>
                      </a:r>
                      <a:endParaRPr lang="en-US" sz="18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52705" algn="ctr">
                        <a:spcBef>
                          <a:spcPts val="10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MD</a:t>
                      </a:r>
                      <a:endParaRPr lang="en-US" sz="18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53975" algn="ctr">
                        <a:spcBef>
                          <a:spcPts val="10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PA</a:t>
                      </a:r>
                      <a:endParaRPr lang="en-US" sz="18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53340" algn="ctr">
                        <a:spcBef>
                          <a:spcPts val="10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Total</a:t>
                      </a:r>
                      <a:endParaRPr lang="en-US" sz="18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188867">
                <a:tc>
                  <a:txBody>
                    <a:bodyPr/>
                    <a:lstStyle/>
                    <a:p>
                      <a:pPr marL="0" marR="50165" algn="ctr">
                        <a:lnSpc>
                          <a:spcPts val="1030"/>
                        </a:lnSpc>
                        <a:spcBef>
                          <a:spcPts val="110"/>
                        </a:spcBef>
                        <a:spcAft>
                          <a:spcPts val="0"/>
                        </a:spcAft>
                      </a:pPr>
                      <a:r>
                        <a:rPr lang="en-US" sz="1200" b="1" dirty="0">
                          <a:solidFill>
                            <a:srgbClr val="0000FF"/>
                          </a:solidFill>
                          <a:effectLst/>
                          <a:latin typeface="+mn-lt"/>
                          <a:ea typeface="Arial" panose="020B0604020202020204" pitchFamily="34" charset="0"/>
                          <a:cs typeface="Times New Roman" panose="02020603050405020304" pitchFamily="18" charset="0"/>
                        </a:rPr>
                        <a:t>2000</a:t>
                      </a:r>
                      <a:endParaRPr lang="en-US" sz="1800" dirty="0">
                        <a:solidFill>
                          <a:srgbClr val="0000FF"/>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1435"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53</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28</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9,767</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4610"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421,398</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431,246</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188867">
                <a:tc>
                  <a:txBody>
                    <a:bodyPr/>
                    <a:lstStyle/>
                    <a:p>
                      <a:pPr marL="0" marR="50165" algn="ctr">
                        <a:lnSpc>
                          <a:spcPts val="1030"/>
                        </a:lnSpc>
                        <a:spcBef>
                          <a:spcPts val="110"/>
                        </a:spcBef>
                        <a:spcAft>
                          <a:spcPts val="0"/>
                        </a:spcAft>
                      </a:pPr>
                      <a:r>
                        <a:rPr lang="en-US" sz="1200" b="1" dirty="0">
                          <a:solidFill>
                            <a:srgbClr val="0000FF"/>
                          </a:solidFill>
                          <a:effectLst/>
                          <a:latin typeface="+mn-lt"/>
                          <a:ea typeface="Arial" panose="020B0604020202020204" pitchFamily="34" charset="0"/>
                          <a:cs typeface="Times New Roman" panose="02020603050405020304" pitchFamily="18" charset="0"/>
                        </a:rPr>
                        <a:t>2001</a:t>
                      </a:r>
                      <a:endParaRPr lang="en-US" sz="1800" dirty="0">
                        <a:solidFill>
                          <a:srgbClr val="0000FF"/>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1435"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44</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76</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10,760</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4610"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534,429</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545,310</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6"/>
                  </a:ext>
                </a:extLst>
              </a:tr>
              <a:tr h="188867">
                <a:tc>
                  <a:txBody>
                    <a:bodyPr/>
                    <a:lstStyle/>
                    <a:p>
                      <a:pPr marL="0" marR="50165" algn="ctr">
                        <a:lnSpc>
                          <a:spcPts val="1030"/>
                        </a:lnSpc>
                        <a:spcBef>
                          <a:spcPts val="110"/>
                        </a:spcBef>
                        <a:spcAft>
                          <a:spcPts val="0"/>
                        </a:spcAft>
                      </a:pPr>
                      <a:r>
                        <a:rPr lang="en-US" sz="1200" b="1" dirty="0">
                          <a:solidFill>
                            <a:srgbClr val="0000FF"/>
                          </a:solidFill>
                          <a:effectLst/>
                          <a:latin typeface="+mn-lt"/>
                          <a:ea typeface="Arial" panose="020B0604020202020204" pitchFamily="34" charset="0"/>
                          <a:cs typeface="Times New Roman" panose="02020603050405020304" pitchFamily="18" charset="0"/>
                        </a:rPr>
                        <a:t>2002</a:t>
                      </a:r>
                      <a:endParaRPr lang="en-US" sz="1800" dirty="0">
                        <a:solidFill>
                          <a:srgbClr val="0000FF"/>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1435"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183</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366</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6,753</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55,371</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62,674</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7"/>
                  </a:ext>
                </a:extLst>
              </a:tr>
              <a:tr h="188867">
                <a:tc>
                  <a:txBody>
                    <a:bodyPr/>
                    <a:lstStyle/>
                    <a:p>
                      <a:pPr marL="0" marR="50165" algn="ctr">
                        <a:lnSpc>
                          <a:spcPts val="1030"/>
                        </a:lnSpc>
                        <a:spcBef>
                          <a:spcPts val="110"/>
                        </a:spcBef>
                        <a:spcAft>
                          <a:spcPts val="0"/>
                        </a:spcAft>
                      </a:pPr>
                      <a:r>
                        <a:rPr lang="en-US" sz="1200" b="1" dirty="0">
                          <a:solidFill>
                            <a:srgbClr val="0000FF"/>
                          </a:solidFill>
                          <a:effectLst/>
                          <a:latin typeface="+mn-lt"/>
                          <a:ea typeface="Arial" panose="020B0604020202020204" pitchFamily="34" charset="0"/>
                          <a:cs typeface="Times New Roman" panose="02020603050405020304" pitchFamily="18" charset="0"/>
                        </a:rPr>
                        <a:t>2003</a:t>
                      </a:r>
                      <a:endParaRPr lang="en-US" sz="1800" dirty="0">
                        <a:solidFill>
                          <a:srgbClr val="0000FF"/>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1435"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152</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74</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3,703</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74,901</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78,829</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8"/>
                  </a:ext>
                </a:extLst>
              </a:tr>
              <a:tr h="188867">
                <a:tc>
                  <a:txBody>
                    <a:bodyPr/>
                    <a:lstStyle/>
                    <a:p>
                      <a:pPr marL="0" marR="50165" algn="ctr">
                        <a:lnSpc>
                          <a:spcPts val="1030"/>
                        </a:lnSpc>
                        <a:spcBef>
                          <a:spcPts val="110"/>
                        </a:spcBef>
                        <a:spcAft>
                          <a:spcPts val="0"/>
                        </a:spcAft>
                      </a:pPr>
                      <a:r>
                        <a:rPr lang="en-US" sz="1200" b="1" dirty="0">
                          <a:solidFill>
                            <a:srgbClr val="0000FF"/>
                          </a:solidFill>
                          <a:effectLst/>
                          <a:latin typeface="+mn-lt"/>
                          <a:ea typeface="Arial" panose="020B0604020202020204" pitchFamily="34" charset="0"/>
                          <a:cs typeface="Times New Roman" panose="02020603050405020304" pitchFamily="18" charset="0"/>
                        </a:rPr>
                        <a:t>2004</a:t>
                      </a:r>
                      <a:endParaRPr lang="en-US" sz="1800" dirty="0">
                        <a:solidFill>
                          <a:srgbClr val="0000FF"/>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1435"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35</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49</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13,178</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55,136</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68,397</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9"/>
                  </a:ext>
                </a:extLst>
              </a:tr>
              <a:tr h="188867">
                <a:tc>
                  <a:txBody>
                    <a:bodyPr/>
                    <a:lstStyle/>
                    <a:p>
                      <a:pPr marL="0" marR="50165" algn="ctr">
                        <a:lnSpc>
                          <a:spcPts val="1030"/>
                        </a:lnSpc>
                        <a:spcBef>
                          <a:spcPts val="110"/>
                        </a:spcBef>
                        <a:spcAft>
                          <a:spcPts val="0"/>
                        </a:spcAft>
                      </a:pPr>
                      <a:r>
                        <a:rPr lang="en-US" sz="1200" b="1" dirty="0">
                          <a:solidFill>
                            <a:srgbClr val="0000FF"/>
                          </a:solidFill>
                          <a:effectLst/>
                          <a:latin typeface="+mn-lt"/>
                          <a:ea typeface="Arial" panose="020B0604020202020204" pitchFamily="34" charset="0"/>
                          <a:cs typeface="Times New Roman" panose="02020603050405020304" pitchFamily="18" charset="0"/>
                        </a:rPr>
                        <a:t>2005</a:t>
                      </a:r>
                      <a:endParaRPr lang="en-US" sz="1800" dirty="0">
                        <a:solidFill>
                          <a:srgbClr val="0000FF"/>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0800"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2</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74</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107,956</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91,293</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199,326</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0"/>
                  </a:ext>
                </a:extLst>
              </a:tr>
              <a:tr h="188867">
                <a:tc>
                  <a:txBody>
                    <a:bodyPr/>
                    <a:lstStyle/>
                    <a:p>
                      <a:pPr marL="0" marR="50165" algn="ctr">
                        <a:spcBef>
                          <a:spcPts val="110"/>
                        </a:spcBef>
                        <a:spcAft>
                          <a:spcPts val="0"/>
                        </a:spcAft>
                      </a:pPr>
                      <a:r>
                        <a:rPr lang="en-US" sz="1200" b="1" dirty="0">
                          <a:solidFill>
                            <a:srgbClr val="0000FF"/>
                          </a:solidFill>
                          <a:effectLst/>
                          <a:latin typeface="+mn-lt"/>
                          <a:ea typeface="Arial" panose="020B0604020202020204" pitchFamily="34" charset="0"/>
                          <a:cs typeface="Times New Roman" panose="02020603050405020304" pitchFamily="18" charset="0"/>
                        </a:rPr>
                        <a:t>2006</a:t>
                      </a:r>
                      <a:endParaRPr lang="en-US" sz="1800" dirty="0">
                        <a:solidFill>
                          <a:srgbClr val="0000FF"/>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1435" algn="r">
                        <a:spcBef>
                          <a:spcPts val="110"/>
                        </a:spcBef>
                        <a:spcAft>
                          <a:spcPts val="0"/>
                        </a:spcAft>
                      </a:pPr>
                      <a:r>
                        <a:rPr lang="en-US" sz="1200" b="1">
                          <a:effectLst/>
                          <a:latin typeface="+mn-lt"/>
                          <a:ea typeface="Arial" panose="020B0604020202020204" pitchFamily="34" charset="0"/>
                          <a:cs typeface="Times New Roman" panose="02020603050405020304" pitchFamily="18" charset="0"/>
                        </a:rPr>
                        <a:t>38</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spcBef>
                          <a:spcPts val="110"/>
                        </a:spcBef>
                        <a:spcAft>
                          <a:spcPts val="0"/>
                        </a:spcAft>
                      </a:pPr>
                      <a:r>
                        <a:rPr lang="en-US" sz="1200" b="1">
                          <a:effectLst/>
                          <a:latin typeface="+mn-lt"/>
                          <a:ea typeface="Arial" panose="020B0604020202020204" pitchFamily="34" charset="0"/>
                          <a:cs typeface="Times New Roman" panose="02020603050405020304" pitchFamily="18" charset="0"/>
                        </a:rPr>
                        <a:t>59</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48,132</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57,628</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105,857</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1"/>
                  </a:ext>
                </a:extLst>
              </a:tr>
              <a:tr h="188867">
                <a:tc>
                  <a:txBody>
                    <a:bodyPr/>
                    <a:lstStyle/>
                    <a:p>
                      <a:pPr marL="0" marR="50165" algn="ctr">
                        <a:spcBef>
                          <a:spcPts val="100"/>
                        </a:spcBef>
                        <a:spcAft>
                          <a:spcPts val="0"/>
                        </a:spcAft>
                      </a:pPr>
                      <a:r>
                        <a:rPr lang="en-US" sz="1200" b="1" dirty="0">
                          <a:solidFill>
                            <a:srgbClr val="0000FF"/>
                          </a:solidFill>
                          <a:effectLst/>
                          <a:latin typeface="+mn-lt"/>
                          <a:ea typeface="Arial" panose="020B0604020202020204" pitchFamily="34" charset="0"/>
                          <a:cs typeface="Times New Roman" panose="02020603050405020304" pitchFamily="18" charset="0"/>
                        </a:rPr>
                        <a:t>2007</a:t>
                      </a:r>
                      <a:endParaRPr lang="en-US" sz="1800" dirty="0">
                        <a:solidFill>
                          <a:srgbClr val="0000FF"/>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1435" algn="r">
                        <a:spcBef>
                          <a:spcPts val="100"/>
                        </a:spcBef>
                        <a:spcAft>
                          <a:spcPts val="0"/>
                        </a:spcAft>
                      </a:pPr>
                      <a:r>
                        <a:rPr lang="en-US" sz="1200" b="1">
                          <a:effectLst/>
                          <a:latin typeface="+mn-lt"/>
                          <a:ea typeface="Arial" panose="020B0604020202020204" pitchFamily="34" charset="0"/>
                          <a:cs typeface="Times New Roman" panose="02020603050405020304" pitchFamily="18" charset="0"/>
                        </a:rPr>
                        <a:t>49</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spcBef>
                          <a:spcPts val="100"/>
                        </a:spcBef>
                        <a:spcAft>
                          <a:spcPts val="0"/>
                        </a:spcAft>
                      </a:pPr>
                      <a:r>
                        <a:rPr lang="en-US" sz="1200" b="1">
                          <a:effectLst/>
                          <a:latin typeface="+mn-lt"/>
                          <a:ea typeface="Arial" panose="020B0604020202020204" pitchFamily="34" charset="0"/>
                          <a:cs typeface="Times New Roman" panose="02020603050405020304" pitchFamily="18" charset="0"/>
                        </a:rPr>
                        <a:t>43</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spcBef>
                          <a:spcPts val="100"/>
                        </a:spcBef>
                        <a:spcAft>
                          <a:spcPts val="0"/>
                        </a:spcAft>
                      </a:pPr>
                      <a:r>
                        <a:rPr lang="en-US" sz="1200" b="1" dirty="0">
                          <a:effectLst/>
                          <a:latin typeface="+mn-lt"/>
                          <a:ea typeface="Arial" panose="020B0604020202020204" pitchFamily="34" charset="0"/>
                          <a:cs typeface="Times New Roman" panose="02020603050405020304" pitchFamily="18" charset="0"/>
                        </a:rPr>
                        <a:t>21,016</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spcBef>
                          <a:spcPts val="100"/>
                        </a:spcBef>
                        <a:spcAft>
                          <a:spcPts val="0"/>
                        </a:spcAft>
                      </a:pPr>
                      <a:r>
                        <a:rPr lang="en-US" sz="1200" b="1" dirty="0">
                          <a:effectLst/>
                          <a:latin typeface="+mn-lt"/>
                          <a:ea typeface="Arial" panose="020B0604020202020204" pitchFamily="34" charset="0"/>
                          <a:cs typeface="Times New Roman" panose="02020603050405020304" pitchFamily="18" charset="0"/>
                        </a:rPr>
                        <a:t>78,455</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spcBef>
                          <a:spcPts val="100"/>
                        </a:spcBef>
                        <a:spcAft>
                          <a:spcPts val="0"/>
                        </a:spcAft>
                      </a:pPr>
                      <a:r>
                        <a:rPr lang="en-US" sz="1200" b="1" dirty="0">
                          <a:effectLst/>
                          <a:latin typeface="+mn-lt"/>
                          <a:ea typeface="Arial" panose="020B0604020202020204" pitchFamily="34" charset="0"/>
                          <a:cs typeface="Times New Roman" panose="02020603050405020304" pitchFamily="18" charset="0"/>
                        </a:rPr>
                        <a:t>99,562</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2"/>
                  </a:ext>
                </a:extLst>
              </a:tr>
              <a:tr h="188867">
                <a:tc>
                  <a:txBody>
                    <a:bodyPr/>
                    <a:lstStyle/>
                    <a:p>
                      <a:pPr marL="0" marR="50165" algn="ctr">
                        <a:spcBef>
                          <a:spcPts val="100"/>
                        </a:spcBef>
                        <a:spcAft>
                          <a:spcPts val="0"/>
                        </a:spcAft>
                      </a:pPr>
                      <a:r>
                        <a:rPr lang="en-US" sz="1200" b="1" dirty="0">
                          <a:solidFill>
                            <a:srgbClr val="0000FF"/>
                          </a:solidFill>
                          <a:effectLst/>
                          <a:latin typeface="+mn-lt"/>
                          <a:ea typeface="Arial" panose="020B0604020202020204" pitchFamily="34" charset="0"/>
                          <a:cs typeface="Times New Roman" panose="02020603050405020304" pitchFamily="18" charset="0"/>
                        </a:rPr>
                        <a:t>2008</a:t>
                      </a:r>
                      <a:endParaRPr lang="en-US" sz="1800" dirty="0">
                        <a:solidFill>
                          <a:srgbClr val="0000FF"/>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1435" algn="r">
                        <a:spcBef>
                          <a:spcPts val="100"/>
                        </a:spcBef>
                        <a:spcAft>
                          <a:spcPts val="0"/>
                        </a:spcAft>
                      </a:pPr>
                      <a:r>
                        <a:rPr lang="en-US" sz="1200" b="1">
                          <a:effectLst/>
                          <a:latin typeface="+mn-lt"/>
                          <a:ea typeface="Arial" panose="020B0604020202020204" pitchFamily="34" charset="0"/>
                          <a:cs typeface="Times New Roman" panose="02020603050405020304" pitchFamily="18" charset="0"/>
                        </a:rPr>
                        <a:t>132</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spcBef>
                          <a:spcPts val="100"/>
                        </a:spcBef>
                        <a:spcAft>
                          <a:spcPts val="0"/>
                        </a:spcAft>
                      </a:pPr>
                      <a:r>
                        <a:rPr lang="en-US" sz="1200" b="1">
                          <a:effectLst/>
                          <a:latin typeface="+mn-lt"/>
                          <a:ea typeface="Arial" panose="020B0604020202020204" pitchFamily="34" charset="0"/>
                          <a:cs typeface="Times New Roman" panose="02020603050405020304" pitchFamily="18" charset="0"/>
                        </a:rPr>
                        <a:t>415</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spcBef>
                          <a:spcPts val="100"/>
                        </a:spcBef>
                        <a:spcAft>
                          <a:spcPts val="0"/>
                        </a:spcAft>
                      </a:pPr>
                      <a:r>
                        <a:rPr lang="en-US" sz="1200" b="1" dirty="0">
                          <a:effectLst/>
                          <a:latin typeface="+mn-lt"/>
                          <a:ea typeface="Arial" panose="020B0604020202020204" pitchFamily="34" charset="0"/>
                          <a:cs typeface="Times New Roman" panose="02020603050405020304" pitchFamily="18" charset="0"/>
                        </a:rPr>
                        <a:t>6,703</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4610" algn="r">
                        <a:spcBef>
                          <a:spcPts val="100"/>
                        </a:spcBef>
                        <a:spcAft>
                          <a:spcPts val="0"/>
                        </a:spcAft>
                      </a:pPr>
                      <a:r>
                        <a:rPr lang="en-US" sz="1200" b="1" dirty="0">
                          <a:effectLst/>
                          <a:latin typeface="+mn-lt"/>
                          <a:ea typeface="Arial" panose="020B0604020202020204" pitchFamily="34" charset="0"/>
                          <a:cs typeface="Times New Roman" panose="02020603050405020304" pitchFamily="18" charset="0"/>
                        </a:rPr>
                        <a:t>113,483</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spcBef>
                          <a:spcPts val="100"/>
                        </a:spcBef>
                        <a:spcAft>
                          <a:spcPts val="0"/>
                        </a:spcAft>
                      </a:pPr>
                      <a:r>
                        <a:rPr lang="en-US" sz="1200" b="1" dirty="0">
                          <a:effectLst/>
                          <a:latin typeface="+mn-lt"/>
                          <a:ea typeface="Arial" panose="020B0604020202020204" pitchFamily="34" charset="0"/>
                          <a:cs typeface="Times New Roman" panose="02020603050405020304" pitchFamily="18" charset="0"/>
                        </a:rPr>
                        <a:t>120,733</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3"/>
                  </a:ext>
                </a:extLst>
              </a:tr>
              <a:tr h="188867">
                <a:tc>
                  <a:txBody>
                    <a:bodyPr/>
                    <a:lstStyle/>
                    <a:p>
                      <a:pPr marL="0" marR="50800" algn="ctr">
                        <a:spcBef>
                          <a:spcPts val="10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2009*</a:t>
                      </a:r>
                      <a:endParaRPr lang="en-US" sz="18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1435" algn="r">
                        <a:spcBef>
                          <a:spcPts val="100"/>
                        </a:spcBef>
                        <a:spcAft>
                          <a:spcPts val="0"/>
                        </a:spcAft>
                      </a:pPr>
                      <a:r>
                        <a:rPr lang="en-US" sz="1200" b="1">
                          <a:effectLst/>
                          <a:latin typeface="+mn-lt"/>
                          <a:ea typeface="Arial" panose="020B0604020202020204" pitchFamily="34" charset="0"/>
                          <a:cs typeface="Times New Roman" panose="02020603050405020304" pitchFamily="18" charset="0"/>
                        </a:rPr>
                        <a:t>134</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spcBef>
                          <a:spcPts val="100"/>
                        </a:spcBef>
                        <a:spcAft>
                          <a:spcPts val="0"/>
                        </a:spcAft>
                      </a:pPr>
                      <a:r>
                        <a:rPr lang="en-US" sz="1200" b="1">
                          <a:effectLst/>
                          <a:latin typeface="+mn-lt"/>
                          <a:ea typeface="Arial" panose="020B0604020202020204" pitchFamily="34" charset="0"/>
                          <a:cs typeface="Times New Roman" panose="02020603050405020304" pitchFamily="18" charset="0"/>
                        </a:rPr>
                        <a:t>431</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spcBef>
                          <a:spcPts val="100"/>
                        </a:spcBef>
                        <a:spcAft>
                          <a:spcPts val="0"/>
                        </a:spcAft>
                      </a:pPr>
                      <a:r>
                        <a:rPr lang="en-US" sz="1200" b="1" dirty="0">
                          <a:effectLst/>
                          <a:latin typeface="+mn-lt"/>
                          <a:ea typeface="Arial" panose="020B0604020202020204" pitchFamily="34" charset="0"/>
                          <a:cs typeface="Times New Roman" panose="02020603050405020304" pitchFamily="18" charset="0"/>
                        </a:rPr>
                        <a:t>21,451</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spcBef>
                          <a:spcPts val="100"/>
                        </a:spcBef>
                        <a:spcAft>
                          <a:spcPts val="0"/>
                        </a:spcAft>
                      </a:pPr>
                      <a:r>
                        <a:rPr lang="en-US" sz="1200" b="1" dirty="0">
                          <a:effectLst/>
                          <a:latin typeface="+mn-lt"/>
                          <a:ea typeface="Arial" panose="020B0604020202020204" pitchFamily="34" charset="0"/>
                          <a:cs typeface="Times New Roman" panose="02020603050405020304" pitchFamily="18" charset="0"/>
                        </a:rPr>
                        <a:t>103,667</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spcBef>
                          <a:spcPts val="100"/>
                        </a:spcBef>
                        <a:spcAft>
                          <a:spcPts val="0"/>
                        </a:spcAft>
                      </a:pPr>
                      <a:r>
                        <a:rPr lang="en-US" sz="1200" b="1" dirty="0">
                          <a:effectLst/>
                          <a:latin typeface="+mn-lt"/>
                          <a:ea typeface="Arial" panose="020B0604020202020204" pitchFamily="34" charset="0"/>
                          <a:cs typeface="Times New Roman" panose="02020603050405020304" pitchFamily="18" charset="0"/>
                        </a:rPr>
                        <a:t>125,684</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4"/>
                  </a:ext>
                </a:extLst>
              </a:tr>
              <a:tr h="188867">
                <a:tc>
                  <a:txBody>
                    <a:bodyPr/>
                    <a:lstStyle/>
                    <a:p>
                      <a:pPr marL="0" marR="50800" algn="ctr">
                        <a:lnSpc>
                          <a:spcPts val="1030"/>
                        </a:lnSpc>
                        <a:spcBef>
                          <a:spcPts val="115"/>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2010*</a:t>
                      </a:r>
                      <a:endParaRPr lang="en-US" sz="18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1435" algn="r">
                        <a:lnSpc>
                          <a:spcPts val="1030"/>
                        </a:lnSpc>
                        <a:spcBef>
                          <a:spcPts val="115"/>
                        </a:spcBef>
                        <a:spcAft>
                          <a:spcPts val="0"/>
                        </a:spcAft>
                      </a:pPr>
                      <a:r>
                        <a:rPr lang="en-US" sz="1200" b="1">
                          <a:effectLst/>
                          <a:latin typeface="+mn-lt"/>
                          <a:ea typeface="Arial" panose="020B0604020202020204" pitchFamily="34" charset="0"/>
                          <a:cs typeface="Times New Roman" panose="02020603050405020304" pitchFamily="18" charset="0"/>
                        </a:rPr>
                        <a:t>11</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5"/>
                        </a:spcBef>
                        <a:spcAft>
                          <a:spcPts val="0"/>
                        </a:spcAft>
                      </a:pPr>
                      <a:r>
                        <a:rPr lang="en-US" sz="1200" b="1">
                          <a:effectLst/>
                          <a:latin typeface="+mn-lt"/>
                          <a:ea typeface="Arial" panose="020B0604020202020204" pitchFamily="34" charset="0"/>
                          <a:cs typeface="Times New Roman" panose="02020603050405020304" pitchFamily="18" charset="0"/>
                        </a:rPr>
                        <a:t>29</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5"/>
                        </a:spcBef>
                        <a:spcAft>
                          <a:spcPts val="0"/>
                        </a:spcAft>
                      </a:pPr>
                      <a:r>
                        <a:rPr lang="en-US" sz="1200" b="1" dirty="0">
                          <a:effectLst/>
                          <a:latin typeface="+mn-lt"/>
                          <a:ea typeface="Arial" panose="020B0604020202020204" pitchFamily="34" charset="0"/>
                          <a:cs typeface="Times New Roman" panose="02020603050405020304" pitchFamily="18" charset="0"/>
                        </a:rPr>
                        <a:t>22,958</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1030"/>
                        </a:lnSpc>
                        <a:spcBef>
                          <a:spcPts val="115"/>
                        </a:spcBef>
                        <a:spcAft>
                          <a:spcPts val="0"/>
                        </a:spcAft>
                      </a:pPr>
                      <a:r>
                        <a:rPr lang="en-US" sz="1200" b="1" dirty="0">
                          <a:effectLst/>
                          <a:latin typeface="+mn-lt"/>
                          <a:ea typeface="Arial" panose="020B0604020202020204" pitchFamily="34" charset="0"/>
                          <a:cs typeface="Times New Roman" panose="02020603050405020304" pitchFamily="18" charset="0"/>
                        </a:rPr>
                        <a:t>76,519</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1030"/>
                        </a:lnSpc>
                        <a:spcBef>
                          <a:spcPts val="115"/>
                        </a:spcBef>
                        <a:spcAft>
                          <a:spcPts val="0"/>
                        </a:spcAft>
                      </a:pPr>
                      <a:r>
                        <a:rPr lang="en-US" sz="1200" b="1" dirty="0">
                          <a:effectLst/>
                          <a:latin typeface="+mn-lt"/>
                          <a:ea typeface="Arial" panose="020B0604020202020204" pitchFamily="34" charset="0"/>
                          <a:cs typeface="Times New Roman" panose="02020603050405020304" pitchFamily="18" charset="0"/>
                        </a:rPr>
                        <a:t>99,518</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5"/>
                  </a:ext>
                </a:extLst>
              </a:tr>
              <a:tr h="188867">
                <a:tc>
                  <a:txBody>
                    <a:bodyPr/>
                    <a:lstStyle/>
                    <a:p>
                      <a:pPr marL="0" marR="50800" algn="ctr">
                        <a:lnSpc>
                          <a:spcPts val="1030"/>
                        </a:lnSpc>
                        <a:spcBef>
                          <a:spcPts val="11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2011*</a:t>
                      </a:r>
                      <a:endParaRPr lang="en-US" sz="18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1435"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19</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2705"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1,061</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10,569</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4610"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155,509</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167,157</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6"/>
                  </a:ext>
                </a:extLst>
              </a:tr>
              <a:tr h="188867">
                <a:tc>
                  <a:txBody>
                    <a:bodyPr/>
                    <a:lstStyle/>
                    <a:p>
                      <a:pPr marL="0" marR="50800" algn="ctr">
                        <a:lnSpc>
                          <a:spcPts val="1030"/>
                        </a:lnSpc>
                        <a:spcBef>
                          <a:spcPts val="11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2012*</a:t>
                      </a:r>
                      <a:endParaRPr lang="en-US" sz="18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1435"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21</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75</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12,364</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4610"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122,380</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134,841</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7"/>
                  </a:ext>
                </a:extLst>
              </a:tr>
              <a:tr h="188867">
                <a:tc>
                  <a:txBody>
                    <a:bodyPr/>
                    <a:lstStyle/>
                    <a:p>
                      <a:pPr marL="0" marR="50800" algn="ctr">
                        <a:lnSpc>
                          <a:spcPts val="1030"/>
                        </a:lnSpc>
                        <a:spcBef>
                          <a:spcPts val="11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2013*</a:t>
                      </a:r>
                      <a:endParaRPr lang="en-US" sz="18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1435"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45</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340</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23,597</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72,067</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96,048</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8"/>
                  </a:ext>
                </a:extLst>
              </a:tr>
              <a:tr h="188867">
                <a:tc>
                  <a:txBody>
                    <a:bodyPr/>
                    <a:lstStyle/>
                    <a:p>
                      <a:pPr marL="0" marR="50165" algn="ctr">
                        <a:lnSpc>
                          <a:spcPts val="1030"/>
                        </a:lnSpc>
                        <a:spcBef>
                          <a:spcPts val="11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2014**</a:t>
                      </a:r>
                      <a:endParaRPr lang="en-US" sz="18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1435"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25</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43</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72,334</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56,040</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128,442</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9"/>
                  </a:ext>
                </a:extLst>
              </a:tr>
              <a:tr h="188867">
                <a:tc>
                  <a:txBody>
                    <a:bodyPr/>
                    <a:lstStyle/>
                    <a:p>
                      <a:pPr marL="0" marR="50165" algn="ctr">
                        <a:lnSpc>
                          <a:spcPts val="1030"/>
                        </a:lnSpc>
                        <a:spcBef>
                          <a:spcPts val="11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2015**</a:t>
                      </a:r>
                      <a:endParaRPr lang="en-US" sz="18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1435"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19</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45</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18,203</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91,223</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109,490</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20"/>
                  </a:ext>
                </a:extLst>
              </a:tr>
              <a:tr h="188867">
                <a:tc>
                  <a:txBody>
                    <a:bodyPr/>
                    <a:lstStyle/>
                    <a:p>
                      <a:pPr marL="0" marR="50165" algn="ctr">
                        <a:lnSpc>
                          <a:spcPts val="1030"/>
                        </a:lnSpc>
                        <a:spcBef>
                          <a:spcPts val="11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2016**</a:t>
                      </a:r>
                      <a:endParaRPr lang="en-US" sz="18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0800"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2</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2705"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5</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103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7,351</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4610"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199,292</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103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206,649</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703700582"/>
                  </a:ext>
                </a:extLst>
              </a:tr>
              <a:tr h="188867">
                <a:tc>
                  <a:txBody>
                    <a:bodyPr/>
                    <a:lstStyle/>
                    <a:p>
                      <a:pPr marL="0" marR="50165" algn="ctr">
                        <a:lnSpc>
                          <a:spcPts val="980"/>
                        </a:lnSpc>
                        <a:spcBef>
                          <a:spcPts val="11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2017**</a:t>
                      </a:r>
                      <a:endParaRPr lang="en-US" sz="18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0800" algn="r">
                        <a:lnSpc>
                          <a:spcPts val="98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1</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2705" algn="r">
                        <a:lnSpc>
                          <a:spcPts val="98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34</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98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6,588</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98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377,234</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98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383,857</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6861502"/>
                  </a:ext>
                </a:extLst>
              </a:tr>
              <a:tr h="188867">
                <a:tc>
                  <a:txBody>
                    <a:bodyPr/>
                    <a:lstStyle/>
                    <a:p>
                      <a:pPr marL="0" marR="50165" algn="ctr">
                        <a:lnSpc>
                          <a:spcPts val="980"/>
                        </a:lnSpc>
                        <a:spcBef>
                          <a:spcPts val="11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2018**</a:t>
                      </a:r>
                      <a:endParaRPr lang="en-US" sz="18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0800" algn="r">
                        <a:lnSpc>
                          <a:spcPts val="98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17</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2705" algn="r">
                        <a:lnSpc>
                          <a:spcPts val="98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0</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98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5,498</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98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272,620</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98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278,135</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734258685"/>
                  </a:ext>
                </a:extLst>
              </a:tr>
              <a:tr h="188867">
                <a:tc>
                  <a:txBody>
                    <a:bodyPr/>
                    <a:lstStyle/>
                    <a:p>
                      <a:pPr marL="0" marR="50165" algn="ctr">
                        <a:lnSpc>
                          <a:spcPts val="980"/>
                        </a:lnSpc>
                        <a:spcBef>
                          <a:spcPts val="11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2019**</a:t>
                      </a:r>
                      <a:endParaRPr lang="en-US" sz="18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0800" algn="r">
                        <a:lnSpc>
                          <a:spcPts val="98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0</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2705" algn="r">
                        <a:lnSpc>
                          <a:spcPts val="98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26</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98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17,193</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98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194,052</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98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211,271</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63134302"/>
                  </a:ext>
                </a:extLst>
              </a:tr>
              <a:tr h="188867">
                <a:tc>
                  <a:txBody>
                    <a:bodyPr/>
                    <a:lstStyle/>
                    <a:p>
                      <a:pPr marL="0" marR="50165" algn="ctr">
                        <a:lnSpc>
                          <a:spcPts val="980"/>
                        </a:lnSpc>
                        <a:spcBef>
                          <a:spcPts val="11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2020**</a:t>
                      </a:r>
                      <a:endParaRPr lang="en-US" sz="18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50800" algn="r">
                        <a:lnSpc>
                          <a:spcPts val="98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22</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2705" algn="r">
                        <a:lnSpc>
                          <a:spcPts val="98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3</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340" algn="r">
                        <a:lnSpc>
                          <a:spcPts val="980"/>
                        </a:lnSpc>
                        <a:spcBef>
                          <a:spcPts val="110"/>
                        </a:spcBef>
                        <a:spcAft>
                          <a:spcPts val="0"/>
                        </a:spcAft>
                      </a:pPr>
                      <a:r>
                        <a:rPr lang="en-US" sz="1200" b="1">
                          <a:effectLst/>
                          <a:latin typeface="+mn-lt"/>
                          <a:ea typeface="Arial" panose="020B0604020202020204" pitchFamily="34" charset="0"/>
                          <a:cs typeface="Times New Roman" panose="02020603050405020304" pitchFamily="18" charset="0"/>
                        </a:rPr>
                        <a:t>15,709</a:t>
                      </a:r>
                      <a:endParaRPr lang="en-US" sz="18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98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129,811</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3975" algn="r">
                        <a:lnSpc>
                          <a:spcPts val="980"/>
                        </a:lnSpc>
                        <a:spcBef>
                          <a:spcPts val="110"/>
                        </a:spcBef>
                        <a:spcAft>
                          <a:spcPts val="0"/>
                        </a:spcAft>
                      </a:pPr>
                      <a:r>
                        <a:rPr lang="en-US" sz="1200" b="1" dirty="0">
                          <a:effectLst/>
                          <a:latin typeface="+mn-lt"/>
                          <a:ea typeface="Arial" panose="020B0604020202020204" pitchFamily="34" charset="0"/>
                          <a:cs typeface="Times New Roman" panose="02020603050405020304" pitchFamily="18" charset="0"/>
                        </a:rPr>
                        <a:t>145,545</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86573712"/>
                  </a:ext>
                </a:extLst>
              </a:tr>
              <a:tr h="251823">
                <a:tc>
                  <a:txBody>
                    <a:bodyPr/>
                    <a:lstStyle/>
                    <a:p>
                      <a:pPr marL="0" marR="50165" algn="ctr">
                        <a:spcBef>
                          <a:spcPts val="205"/>
                        </a:spcBef>
                        <a:spcAft>
                          <a:spcPts val="0"/>
                        </a:spcAft>
                      </a:pPr>
                      <a:r>
                        <a:rPr lang="en-US" sz="1200" b="1" dirty="0">
                          <a:effectLst/>
                          <a:latin typeface="+mn-lt"/>
                          <a:ea typeface="Arial" panose="020B0604020202020204" pitchFamily="34" charset="0"/>
                          <a:cs typeface="Times New Roman" panose="02020603050405020304" pitchFamily="18" charset="0"/>
                        </a:rPr>
                        <a:t>Total 2000</a:t>
                      </a:r>
                      <a:endParaRPr lang="en-US" sz="18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marL="0" marR="48260" algn="r">
                        <a:lnSpc>
                          <a:spcPts val="1020"/>
                        </a:lnSpc>
                        <a:spcBef>
                          <a:spcPts val="85"/>
                        </a:spcBef>
                        <a:spcAft>
                          <a:spcPts val="0"/>
                        </a:spcAft>
                      </a:pPr>
                      <a:r>
                        <a:rPr lang="en-US" sz="1400" b="1" dirty="0">
                          <a:effectLst/>
                          <a:latin typeface="Arial" panose="020B0604020202020204" pitchFamily="34" charset="0"/>
                          <a:ea typeface="Arial" panose="020B0604020202020204" pitchFamily="34" charset="0"/>
                          <a:cs typeface="Times New Roman" panose="02020603050405020304" pitchFamily="18" charset="0"/>
                        </a:rPr>
                        <a:t>1,004</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0165" algn="r">
                        <a:lnSpc>
                          <a:spcPts val="1020"/>
                        </a:lnSpc>
                        <a:spcBef>
                          <a:spcPts val="85"/>
                        </a:spcBef>
                        <a:spcAft>
                          <a:spcPts val="0"/>
                        </a:spcAft>
                      </a:pPr>
                      <a:r>
                        <a:rPr lang="en-US" sz="1400" b="1" dirty="0">
                          <a:effectLst/>
                          <a:latin typeface="Arial" panose="020B0604020202020204" pitchFamily="34" charset="0"/>
                          <a:ea typeface="Arial" panose="020B0604020202020204" pitchFamily="34" charset="0"/>
                          <a:cs typeface="Times New Roman" panose="02020603050405020304" pitchFamily="18" charset="0"/>
                        </a:rPr>
                        <a:t>3,275</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9530" algn="r">
                        <a:lnSpc>
                          <a:spcPts val="1020"/>
                        </a:lnSpc>
                        <a:spcBef>
                          <a:spcPts val="85"/>
                        </a:spcBef>
                        <a:spcAft>
                          <a:spcPts val="0"/>
                        </a:spcAft>
                      </a:pPr>
                      <a:r>
                        <a:rPr lang="en-US" sz="1400" b="1" dirty="0">
                          <a:effectLst/>
                          <a:latin typeface="Arial" panose="020B0604020202020204" pitchFamily="34" charset="0"/>
                          <a:ea typeface="Arial" panose="020B0604020202020204" pitchFamily="34" charset="0"/>
                          <a:cs typeface="Times New Roman" panose="02020603050405020304" pitchFamily="18" charset="0"/>
                        </a:rPr>
                        <a:t>461,782</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0165" algn="r">
                        <a:lnSpc>
                          <a:spcPts val="1020"/>
                        </a:lnSpc>
                        <a:spcBef>
                          <a:spcPts val="85"/>
                        </a:spcBef>
                        <a:spcAft>
                          <a:spcPts val="0"/>
                        </a:spcAft>
                      </a:pPr>
                      <a:r>
                        <a:rPr lang="en-US" sz="1400" b="1" dirty="0">
                          <a:effectLst/>
                          <a:latin typeface="Arial" panose="020B0604020202020204" pitchFamily="34" charset="0"/>
                          <a:ea typeface="Arial" panose="020B0604020202020204" pitchFamily="34" charset="0"/>
                          <a:cs typeface="Times New Roman" panose="02020603050405020304" pitchFamily="18" charset="0"/>
                        </a:rPr>
                        <a:t>3,332,508</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0165" algn="ctr">
                        <a:lnSpc>
                          <a:spcPts val="1020"/>
                        </a:lnSpc>
                        <a:spcBef>
                          <a:spcPts val="85"/>
                        </a:spcBef>
                        <a:spcAft>
                          <a:spcPts val="0"/>
                        </a:spcAft>
                      </a:pPr>
                      <a:r>
                        <a:rPr lang="en-US" sz="1400" b="1" dirty="0">
                          <a:solidFill>
                            <a:srgbClr val="006600"/>
                          </a:solidFill>
                          <a:effectLst/>
                          <a:latin typeface="Arial" panose="020B0604020202020204" pitchFamily="34" charset="0"/>
                          <a:ea typeface="Arial" panose="020B0604020202020204" pitchFamily="34" charset="0"/>
                          <a:cs typeface="Times New Roman" panose="02020603050405020304" pitchFamily="18" charset="0"/>
                        </a:rPr>
                        <a:t>Grand Total</a:t>
                      </a:r>
                      <a:endParaRPr lang="en-US" sz="1400" dirty="0">
                        <a:solidFill>
                          <a:srgbClr val="0066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279156">
                <a:tc>
                  <a:txBody>
                    <a:bodyPr/>
                    <a:lstStyle/>
                    <a:p>
                      <a:pPr marL="0" marR="50165" algn="ctr">
                        <a:spcBef>
                          <a:spcPts val="85"/>
                        </a:spcBef>
                        <a:spcAft>
                          <a:spcPts val="0"/>
                        </a:spcAft>
                      </a:pPr>
                      <a:r>
                        <a:rPr lang="en-US" sz="1200" b="1" dirty="0">
                          <a:effectLst/>
                          <a:latin typeface="+mn-lt"/>
                          <a:ea typeface="Arial" panose="020B0604020202020204" pitchFamily="34" charset="0"/>
                          <a:cs typeface="Times New Roman" panose="02020603050405020304" pitchFamily="18" charset="0"/>
                        </a:rPr>
                        <a:t>to 2020</a:t>
                      </a:r>
                      <a:endParaRPr lang="en-US" sz="1800" dirty="0">
                        <a:effectLst/>
                        <a:latin typeface="+mn-lt"/>
                        <a:ea typeface="Arial" panose="020B060402020202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panose="02020603050405020304" pitchFamily="18" charset="0"/>
                          <a:ea typeface="Arial" panose="020B0604020202020204" pitchFamily="34" charset="0"/>
                          <a:cs typeface="Arial" panose="020B0604020202020204" pitchFamily="34" charset="0"/>
                        </a:rPr>
                        <a:t>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w="12700" cap="flat" cmpd="sng" algn="ctr">
                      <a:solidFill>
                        <a:schemeClr val="tx1"/>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panose="02020603050405020304" pitchFamily="18" charset="0"/>
                          <a:ea typeface="Arial" panose="020B0604020202020204" pitchFamily="34" charset="0"/>
                          <a:cs typeface="Arial" panose="020B0604020202020204" pitchFamily="34" charset="0"/>
                        </a:rPr>
                        <a:t>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panose="02020603050405020304" pitchFamily="18" charset="0"/>
                          <a:ea typeface="Arial" panose="020B0604020202020204" pitchFamily="34" charset="0"/>
                          <a:cs typeface="Arial" panose="020B0604020202020204" pitchFamily="34" charset="0"/>
                        </a:rPr>
                        <a:t>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panose="02020603050405020304" pitchFamily="18" charset="0"/>
                          <a:ea typeface="Arial" panose="020B0604020202020204" pitchFamily="34" charset="0"/>
                          <a:cs typeface="Arial" panose="020B0604020202020204" pitchFamily="34" charset="0"/>
                        </a:rPr>
                        <a:t> </a:t>
                      </a:r>
                      <a:endParaRPr lang="en-US" sz="14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0165" algn="ctr">
                        <a:lnSpc>
                          <a:spcPts val="890"/>
                        </a:lnSpc>
                        <a:spcBef>
                          <a:spcPts val="0"/>
                        </a:spcBef>
                        <a:spcAft>
                          <a:spcPts val="0"/>
                        </a:spcAft>
                      </a:pPr>
                      <a:r>
                        <a:rPr lang="en-US" sz="1400" b="1" dirty="0">
                          <a:solidFill>
                            <a:srgbClr val="006600"/>
                          </a:solidFill>
                          <a:effectLst/>
                          <a:latin typeface="Arial" panose="020B0604020202020204" pitchFamily="34" charset="0"/>
                          <a:ea typeface="Arial" panose="020B0604020202020204" pitchFamily="34" charset="0"/>
                          <a:cs typeface="Times New Roman" panose="02020603050405020304" pitchFamily="18" charset="0"/>
                        </a:rPr>
                        <a:t>3,798,570</a:t>
                      </a:r>
                      <a:endParaRPr lang="en-US" sz="1400" dirty="0">
                        <a:solidFill>
                          <a:srgbClr val="0066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bl>
          </a:graphicData>
        </a:graphic>
      </p:graphicFrame>
      <p:sp>
        <p:nvSpPr>
          <p:cNvPr id="6" name="TextBox 5"/>
          <p:cNvSpPr txBox="1"/>
          <p:nvPr/>
        </p:nvSpPr>
        <p:spPr>
          <a:xfrm>
            <a:off x="1143000" y="5912285"/>
            <a:ext cx="7239000" cy="830997"/>
          </a:xfrm>
          <a:prstGeom prst="rect">
            <a:avLst/>
          </a:prstGeom>
          <a:noFill/>
        </p:spPr>
        <p:txBody>
          <a:bodyPr wrap="square" rtlCol="0">
            <a:spAutoFit/>
          </a:bodyPr>
          <a:lstStyle/>
          <a:p>
            <a:r>
              <a:rPr lang="en-US" sz="1200" b="1" dirty="0"/>
              <a:t>* 2009 to 2013 LLRW volume only includes disposal at </a:t>
            </a:r>
            <a:r>
              <a:rPr lang="en-US" sz="1200" b="1" dirty="0" err="1"/>
              <a:t>Energy</a:t>
            </a:r>
            <a:r>
              <a:rPr lang="en-US" sz="1200" b="1" i="1" dirty="0" err="1"/>
              <a:t>Solutions</a:t>
            </a:r>
            <a:r>
              <a:rPr lang="en-US" sz="1200" b="1" dirty="0"/>
              <a:t> in Clive, Utah.  ** 2014 to 2020 includes disposal at </a:t>
            </a:r>
            <a:r>
              <a:rPr lang="en-US" sz="1200" b="1" dirty="0" err="1"/>
              <a:t>Energy</a:t>
            </a:r>
            <a:r>
              <a:rPr lang="en-US" sz="1200" b="1" i="1" dirty="0" err="1"/>
              <a:t>Solutions</a:t>
            </a:r>
            <a:r>
              <a:rPr lang="en-US" sz="1200" b="1" dirty="0"/>
              <a:t> in Clive, Utah, and Waste Control Specialists in Andrews, Texas.  Years 1999 to 2008 include disposal at Barnwell, South Carolina, and Energy Solutions, Clive, Utah. Past LLRW Annual Reports, years 2016 to 2020, do not include TENORM waste volumes. </a:t>
            </a:r>
          </a:p>
        </p:txBody>
      </p:sp>
      <p:sp>
        <p:nvSpPr>
          <p:cNvPr id="2" name="Slide Number Placeholder 1">
            <a:extLst>
              <a:ext uri="{FF2B5EF4-FFF2-40B4-BE49-F238E27FC236}">
                <a16:creationId xmlns:a16="http://schemas.microsoft.com/office/drawing/2014/main" id="{420129F4-6109-4069-9F5E-1D5B561CCEB8}"/>
              </a:ext>
            </a:extLst>
          </p:cNvPr>
          <p:cNvSpPr>
            <a:spLocks noGrp="1"/>
          </p:cNvSpPr>
          <p:nvPr>
            <p:ph type="sldNum" sz="quarter" idx="12"/>
          </p:nvPr>
        </p:nvSpPr>
        <p:spPr>
          <a:xfrm>
            <a:off x="7010400" y="6492875"/>
            <a:ext cx="2133600" cy="365125"/>
          </a:xfrm>
        </p:spPr>
        <p:txBody>
          <a:bodyPr/>
          <a:lstStyle/>
          <a:p>
            <a:fld id="{E87B86B5-851B-4346-A7DA-D981274D6738}" type="slidenum">
              <a:rPr lang="en-US" b="1" smtClean="0">
                <a:solidFill>
                  <a:schemeClr val="tx1"/>
                </a:solidFill>
              </a:rPr>
              <a:t>6</a:t>
            </a:fld>
            <a:endParaRPr lang="en-US" b="1" dirty="0">
              <a:solidFill>
                <a:schemeClr val="tx1"/>
              </a:solidFill>
            </a:endParaRPr>
          </a:p>
        </p:txBody>
      </p:sp>
    </p:spTree>
    <p:extLst>
      <p:ext uri="{BB962C8B-B14F-4D97-AF65-F5344CB8AC3E}">
        <p14:creationId xmlns:p14="http://schemas.microsoft.com/office/powerpoint/2010/main" val="3811502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448" y="304800"/>
            <a:ext cx="87201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37191" y="371704"/>
            <a:ext cx="8382000" cy="369332"/>
          </a:xfrm>
          <a:prstGeom prst="rect">
            <a:avLst/>
          </a:prstGeom>
        </p:spPr>
        <p:txBody>
          <a:bodyPr wrap="square">
            <a:spAutoFit/>
          </a:bodyPr>
          <a:lstStyle/>
          <a:p>
            <a:pPr algn="ctr"/>
            <a:r>
              <a:rPr lang="en-US" b="1" dirty="0">
                <a:solidFill>
                  <a:schemeClr val="bg1">
                    <a:lumMod val="95000"/>
                  </a:schemeClr>
                </a:solidFill>
              </a:rPr>
              <a:t>Appalachian Compact Disposed LLRW Volume in Cubic Feet from 2000 to 2020</a:t>
            </a:r>
            <a:endParaRPr lang="en-US"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Slide Number Placeholder 3">
            <a:extLst>
              <a:ext uri="{FF2B5EF4-FFF2-40B4-BE49-F238E27FC236}">
                <a16:creationId xmlns:a16="http://schemas.microsoft.com/office/drawing/2014/main" id="{D4809615-A87B-4875-A327-6863D041C1C0}"/>
              </a:ext>
            </a:extLst>
          </p:cNvPr>
          <p:cNvSpPr>
            <a:spLocks noGrp="1"/>
          </p:cNvSpPr>
          <p:nvPr>
            <p:ph type="sldNum" sz="quarter" idx="12"/>
          </p:nvPr>
        </p:nvSpPr>
        <p:spPr>
          <a:xfrm>
            <a:off x="7010400" y="6492875"/>
            <a:ext cx="2133600" cy="365125"/>
          </a:xfrm>
        </p:spPr>
        <p:txBody>
          <a:bodyPr/>
          <a:lstStyle/>
          <a:p>
            <a:fld id="{E87B86B5-851B-4346-A7DA-D981274D6738}" type="slidenum">
              <a:rPr lang="en-US" b="1" smtClean="0">
                <a:solidFill>
                  <a:schemeClr val="tx1"/>
                </a:solidFill>
              </a:rPr>
              <a:t>7</a:t>
            </a:fld>
            <a:endParaRPr lang="en-US" b="1" dirty="0">
              <a:solidFill>
                <a:schemeClr val="tx1"/>
              </a:solidFill>
            </a:endParaRPr>
          </a:p>
        </p:txBody>
      </p:sp>
      <p:pic>
        <p:nvPicPr>
          <p:cNvPr id="8" name="Picture 7" descr="DEP-rgb">
            <a:extLst>
              <a:ext uri="{FF2B5EF4-FFF2-40B4-BE49-F238E27FC236}">
                <a16:creationId xmlns:a16="http://schemas.microsoft.com/office/drawing/2014/main" id="{1800C556-A1AD-4ACA-AEDF-DA64D2EDFA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9498" y="6090911"/>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Chart 10">
            <a:extLst>
              <a:ext uri="{FF2B5EF4-FFF2-40B4-BE49-F238E27FC236}">
                <a16:creationId xmlns:a16="http://schemas.microsoft.com/office/drawing/2014/main" id="{DCD4E993-9650-4165-9C4C-EBD770CEEE2A}"/>
              </a:ext>
            </a:extLst>
          </p:cNvPr>
          <p:cNvGraphicFramePr/>
          <p:nvPr>
            <p:extLst>
              <p:ext uri="{D42A27DB-BD31-4B8C-83A1-F6EECF244321}">
                <p14:modId xmlns:p14="http://schemas.microsoft.com/office/powerpoint/2010/main" val="3889504243"/>
              </p:ext>
            </p:extLst>
          </p:nvPr>
        </p:nvGraphicFramePr>
        <p:xfrm>
          <a:off x="181129" y="634932"/>
          <a:ext cx="8534400" cy="582145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54735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448" y="304800"/>
            <a:ext cx="87201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37191" y="371704"/>
            <a:ext cx="8382000" cy="369332"/>
          </a:xfrm>
          <a:prstGeom prst="rect">
            <a:avLst/>
          </a:prstGeom>
        </p:spPr>
        <p:txBody>
          <a:bodyPr wrap="square">
            <a:spAutoFit/>
          </a:bodyPr>
          <a:lstStyle/>
          <a:p>
            <a:pPr algn="ctr"/>
            <a:r>
              <a:rPr lang="en-US" b="1" dirty="0">
                <a:solidFill>
                  <a:schemeClr val="bg1">
                    <a:lumMod val="95000"/>
                  </a:schemeClr>
                </a:solidFill>
              </a:rPr>
              <a:t>Appalachian Compact Disposed LLRW Activity in Curies from 2000 to 2020</a:t>
            </a:r>
            <a:endParaRPr lang="en-US" dirty="0"/>
          </a:p>
        </p:txBody>
      </p:sp>
      <p:sp>
        <p:nvSpPr>
          <p:cNvPr id="6" name="TextBox 5"/>
          <p:cNvSpPr txBox="1"/>
          <p:nvPr/>
        </p:nvSpPr>
        <p:spPr>
          <a:xfrm>
            <a:off x="945016" y="5909035"/>
            <a:ext cx="7239000" cy="830997"/>
          </a:xfrm>
          <a:prstGeom prst="rect">
            <a:avLst/>
          </a:prstGeom>
          <a:noFill/>
        </p:spPr>
        <p:txBody>
          <a:bodyPr wrap="square" rtlCol="0">
            <a:spAutoFit/>
          </a:bodyPr>
          <a:lstStyle/>
          <a:p>
            <a:r>
              <a:rPr lang="en-US" sz="1200" b="1" dirty="0"/>
              <a:t>* 2009 to 2013 LLRW activity only includes disposal at </a:t>
            </a:r>
            <a:r>
              <a:rPr lang="en-US" sz="1200" b="1" dirty="0" err="1"/>
              <a:t>Energy</a:t>
            </a:r>
            <a:r>
              <a:rPr lang="en-US" sz="1200" b="1" i="1" dirty="0" err="1"/>
              <a:t>Solutions</a:t>
            </a:r>
            <a:r>
              <a:rPr lang="en-US" sz="1200" b="1" dirty="0"/>
              <a:t> in Clive, Utah.  ** 2014 to 2020 includes disposal at </a:t>
            </a:r>
            <a:r>
              <a:rPr lang="en-US" sz="1200" b="1" dirty="0" err="1"/>
              <a:t>Energy</a:t>
            </a:r>
            <a:r>
              <a:rPr lang="en-US" sz="1200" b="1" i="1" dirty="0" err="1"/>
              <a:t>Solutions</a:t>
            </a:r>
            <a:r>
              <a:rPr lang="en-US" sz="1200" b="1" dirty="0"/>
              <a:t> in Clive, Utah, and Waste Control Specialists in Andrews, Texas.  Years 1999 to 2008 include disposal at Barnwell, South Carolina, and </a:t>
            </a:r>
            <a:r>
              <a:rPr lang="en-US" sz="1200" b="1" dirty="0" err="1"/>
              <a:t>Energy</a:t>
            </a:r>
            <a:r>
              <a:rPr lang="en-US" sz="1200" b="1" i="1" dirty="0" err="1"/>
              <a:t>Solutions</a:t>
            </a:r>
            <a:r>
              <a:rPr lang="en-US" sz="1200" b="1" dirty="0"/>
              <a:t>, Clive, Utah. Past LLRW Annual Reports, years 2016 to 2020, do not include TENORM waste volumes. </a:t>
            </a:r>
          </a:p>
        </p:txBody>
      </p:sp>
      <p:graphicFrame>
        <p:nvGraphicFramePr>
          <p:cNvPr id="2" name="Table 1"/>
          <p:cNvGraphicFramePr>
            <a:graphicFrameLocks noGrp="1"/>
          </p:cNvGraphicFramePr>
          <p:nvPr>
            <p:extLst>
              <p:ext uri="{D42A27DB-BD31-4B8C-83A1-F6EECF244321}">
                <p14:modId xmlns:p14="http://schemas.microsoft.com/office/powerpoint/2010/main" val="1401405411"/>
              </p:ext>
            </p:extLst>
          </p:nvPr>
        </p:nvGraphicFramePr>
        <p:xfrm>
          <a:off x="685800" y="1260575"/>
          <a:ext cx="7612515" cy="4648460"/>
        </p:xfrm>
        <a:graphic>
          <a:graphicData uri="http://schemas.openxmlformats.org/drawingml/2006/table">
            <a:tbl>
              <a:tblPr firstRow="1" firstCol="1" bandRow="1"/>
              <a:tblGrid>
                <a:gridCol w="987570">
                  <a:extLst>
                    <a:ext uri="{9D8B030D-6E8A-4147-A177-3AD203B41FA5}">
                      <a16:colId xmlns:a16="http://schemas.microsoft.com/office/drawing/2014/main" val="20000"/>
                    </a:ext>
                  </a:extLst>
                </a:gridCol>
                <a:gridCol w="1008144">
                  <a:extLst>
                    <a:ext uri="{9D8B030D-6E8A-4147-A177-3AD203B41FA5}">
                      <a16:colId xmlns:a16="http://schemas.microsoft.com/office/drawing/2014/main" val="20001"/>
                    </a:ext>
                  </a:extLst>
                </a:gridCol>
                <a:gridCol w="1073968">
                  <a:extLst>
                    <a:ext uri="{9D8B030D-6E8A-4147-A177-3AD203B41FA5}">
                      <a16:colId xmlns:a16="http://schemas.microsoft.com/office/drawing/2014/main" val="20002"/>
                    </a:ext>
                  </a:extLst>
                </a:gridCol>
                <a:gridCol w="1323915">
                  <a:extLst>
                    <a:ext uri="{9D8B030D-6E8A-4147-A177-3AD203B41FA5}">
                      <a16:colId xmlns:a16="http://schemas.microsoft.com/office/drawing/2014/main" val="20003"/>
                    </a:ext>
                  </a:extLst>
                </a:gridCol>
                <a:gridCol w="1572150">
                  <a:extLst>
                    <a:ext uri="{9D8B030D-6E8A-4147-A177-3AD203B41FA5}">
                      <a16:colId xmlns:a16="http://schemas.microsoft.com/office/drawing/2014/main" val="20004"/>
                    </a:ext>
                  </a:extLst>
                </a:gridCol>
                <a:gridCol w="1646768">
                  <a:extLst>
                    <a:ext uri="{9D8B030D-6E8A-4147-A177-3AD203B41FA5}">
                      <a16:colId xmlns:a16="http://schemas.microsoft.com/office/drawing/2014/main" val="20005"/>
                    </a:ext>
                  </a:extLst>
                </a:gridCol>
              </a:tblGrid>
              <a:tr h="185956">
                <a:tc>
                  <a:txBody>
                    <a:bodyPr/>
                    <a:lstStyle/>
                    <a:p>
                      <a:pPr marL="182245" marR="0" algn="l">
                        <a:lnSpc>
                          <a:spcPts val="1020"/>
                        </a:lnSpc>
                        <a:spcBef>
                          <a:spcPts val="75"/>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    Year</a:t>
                      </a:r>
                      <a:endParaRPr lang="en-US" sz="12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207645" marR="193040" algn="ctr">
                        <a:lnSpc>
                          <a:spcPts val="1020"/>
                        </a:lnSpc>
                        <a:spcBef>
                          <a:spcPts val="75"/>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WV</a:t>
                      </a:r>
                      <a:endParaRPr lang="en-US" sz="12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340995" marR="324485" algn="ctr">
                        <a:lnSpc>
                          <a:spcPts val="1020"/>
                        </a:lnSpc>
                        <a:spcBef>
                          <a:spcPts val="75"/>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DE</a:t>
                      </a:r>
                      <a:endParaRPr lang="en-US" sz="12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274955" marR="259080" algn="ctr">
                        <a:lnSpc>
                          <a:spcPts val="1020"/>
                        </a:lnSpc>
                        <a:spcBef>
                          <a:spcPts val="75"/>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MD</a:t>
                      </a:r>
                      <a:endParaRPr lang="en-US" sz="12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410845" marR="394970" algn="ctr">
                        <a:lnSpc>
                          <a:spcPts val="1020"/>
                        </a:lnSpc>
                        <a:spcBef>
                          <a:spcPts val="75"/>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PA</a:t>
                      </a:r>
                      <a:endParaRPr lang="en-US" sz="12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289560" marR="0" algn="ctr">
                        <a:lnSpc>
                          <a:spcPts val="1020"/>
                        </a:lnSpc>
                        <a:spcBef>
                          <a:spcPts val="75"/>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Total</a:t>
                      </a:r>
                      <a:endParaRPr lang="en-US" sz="12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185956">
                <a:tc>
                  <a:txBody>
                    <a:bodyPr/>
                    <a:lstStyle/>
                    <a:p>
                      <a:pPr marL="0" marR="50800" algn="ctr">
                        <a:lnSpc>
                          <a:spcPts val="1020"/>
                        </a:lnSpc>
                        <a:spcBef>
                          <a:spcPts val="75"/>
                        </a:spcBef>
                        <a:spcAft>
                          <a:spcPts val="0"/>
                        </a:spcAft>
                      </a:pPr>
                      <a:r>
                        <a:rPr lang="en-US" sz="1200" b="1" dirty="0">
                          <a:solidFill>
                            <a:srgbClr val="0000FF"/>
                          </a:solidFill>
                          <a:effectLst/>
                          <a:latin typeface="+mn-lt"/>
                          <a:ea typeface="Arial" panose="020B0604020202020204" pitchFamily="34" charset="0"/>
                          <a:cs typeface="Times New Roman" panose="02020603050405020304" pitchFamily="18" charset="0"/>
                        </a:rPr>
                        <a:t>2000</a:t>
                      </a:r>
                      <a:endParaRPr lang="en-US" sz="1200" dirty="0">
                        <a:solidFill>
                          <a:srgbClr val="0000FF"/>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2705"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2.2</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&lt;0.1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2070"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484</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9530"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357,624</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800"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358,111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185956">
                <a:tc>
                  <a:txBody>
                    <a:bodyPr/>
                    <a:lstStyle/>
                    <a:p>
                      <a:pPr marL="0" marR="50800" algn="ctr">
                        <a:lnSpc>
                          <a:spcPts val="1020"/>
                        </a:lnSpc>
                        <a:spcBef>
                          <a:spcPts val="75"/>
                        </a:spcBef>
                        <a:spcAft>
                          <a:spcPts val="0"/>
                        </a:spcAft>
                      </a:pPr>
                      <a:r>
                        <a:rPr lang="en-US" sz="1200" b="1" dirty="0">
                          <a:solidFill>
                            <a:srgbClr val="0000FF"/>
                          </a:solidFill>
                          <a:effectLst/>
                          <a:latin typeface="+mn-lt"/>
                          <a:ea typeface="Arial" panose="020B0604020202020204" pitchFamily="34" charset="0"/>
                          <a:cs typeface="Times New Roman" panose="02020603050405020304" pitchFamily="18" charset="0"/>
                        </a:rPr>
                        <a:t>2001</a:t>
                      </a:r>
                      <a:endParaRPr lang="en-US" sz="1200" dirty="0">
                        <a:solidFill>
                          <a:srgbClr val="0000FF"/>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2705"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&lt;0.1</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&lt;0.1</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2070"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903.3</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9530"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168,920</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800"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169,823</a:t>
                      </a:r>
                      <a:endParaRPr lang="en-US" sz="120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6"/>
                  </a:ext>
                </a:extLst>
              </a:tr>
              <a:tr h="185956">
                <a:tc>
                  <a:txBody>
                    <a:bodyPr/>
                    <a:lstStyle/>
                    <a:p>
                      <a:pPr marL="0" marR="50800" algn="ctr">
                        <a:lnSpc>
                          <a:spcPts val="1020"/>
                        </a:lnSpc>
                        <a:spcBef>
                          <a:spcPts val="75"/>
                        </a:spcBef>
                        <a:spcAft>
                          <a:spcPts val="0"/>
                        </a:spcAft>
                      </a:pPr>
                      <a:r>
                        <a:rPr lang="en-US" sz="1200" b="1" dirty="0">
                          <a:solidFill>
                            <a:srgbClr val="0000FF"/>
                          </a:solidFill>
                          <a:effectLst/>
                          <a:latin typeface="+mn-lt"/>
                          <a:ea typeface="Arial" panose="020B0604020202020204" pitchFamily="34" charset="0"/>
                          <a:cs typeface="Times New Roman" panose="02020603050405020304" pitchFamily="18" charset="0"/>
                        </a:rPr>
                        <a:t>2002</a:t>
                      </a:r>
                      <a:endParaRPr lang="en-US" sz="1200" dirty="0">
                        <a:solidFill>
                          <a:srgbClr val="0000FF"/>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2705"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0.1</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0.5</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2070"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244.5</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8260"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6,777</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7,023</a:t>
                      </a:r>
                      <a:endParaRPr lang="en-US" sz="120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7"/>
                  </a:ext>
                </a:extLst>
              </a:tr>
              <a:tr h="185956">
                <a:tc>
                  <a:txBody>
                    <a:bodyPr/>
                    <a:lstStyle/>
                    <a:p>
                      <a:pPr marL="0" marR="50800" algn="ctr">
                        <a:lnSpc>
                          <a:spcPts val="1020"/>
                        </a:lnSpc>
                        <a:spcBef>
                          <a:spcPts val="75"/>
                        </a:spcBef>
                        <a:spcAft>
                          <a:spcPts val="0"/>
                        </a:spcAft>
                      </a:pPr>
                      <a:r>
                        <a:rPr lang="en-US" sz="1200" b="1" dirty="0">
                          <a:solidFill>
                            <a:srgbClr val="0000FF"/>
                          </a:solidFill>
                          <a:effectLst/>
                          <a:latin typeface="+mn-lt"/>
                          <a:ea typeface="Arial" panose="020B0604020202020204" pitchFamily="34" charset="0"/>
                          <a:cs typeface="Times New Roman" panose="02020603050405020304" pitchFamily="18" charset="0"/>
                        </a:rPr>
                        <a:t>2003</a:t>
                      </a:r>
                      <a:endParaRPr lang="en-US" sz="1200" dirty="0">
                        <a:solidFill>
                          <a:srgbClr val="0000FF"/>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2705"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0.2</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24.7</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2070"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166.3</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9530"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241,650</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800"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241,841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8"/>
                  </a:ext>
                </a:extLst>
              </a:tr>
              <a:tr h="185956">
                <a:tc>
                  <a:txBody>
                    <a:bodyPr/>
                    <a:lstStyle/>
                    <a:p>
                      <a:pPr marL="0" marR="50800" algn="ctr">
                        <a:lnSpc>
                          <a:spcPts val="1020"/>
                        </a:lnSpc>
                        <a:spcBef>
                          <a:spcPts val="75"/>
                        </a:spcBef>
                        <a:spcAft>
                          <a:spcPts val="0"/>
                        </a:spcAft>
                      </a:pPr>
                      <a:r>
                        <a:rPr lang="en-US" sz="1200" b="1" dirty="0">
                          <a:solidFill>
                            <a:srgbClr val="0000FF"/>
                          </a:solidFill>
                          <a:effectLst/>
                          <a:latin typeface="+mn-lt"/>
                          <a:ea typeface="Arial" panose="020B0604020202020204" pitchFamily="34" charset="0"/>
                          <a:cs typeface="Times New Roman" panose="02020603050405020304" pitchFamily="18" charset="0"/>
                        </a:rPr>
                        <a:t>2004</a:t>
                      </a:r>
                      <a:endParaRPr lang="en-US" sz="1200" dirty="0">
                        <a:solidFill>
                          <a:srgbClr val="0000FF"/>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2705"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0.8</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0.2</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2070"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11,831</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8895"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18,890</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800"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30,722</a:t>
                      </a:r>
                      <a:endParaRPr lang="en-US" sz="120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9"/>
                  </a:ext>
                </a:extLst>
              </a:tr>
              <a:tr h="185956">
                <a:tc>
                  <a:txBody>
                    <a:bodyPr/>
                    <a:lstStyle/>
                    <a:p>
                      <a:pPr marL="0" marR="50800" algn="ctr">
                        <a:lnSpc>
                          <a:spcPts val="1020"/>
                        </a:lnSpc>
                        <a:spcBef>
                          <a:spcPts val="75"/>
                        </a:spcBef>
                        <a:spcAft>
                          <a:spcPts val="0"/>
                        </a:spcAft>
                      </a:pPr>
                      <a:r>
                        <a:rPr lang="en-US" sz="1200" b="1" dirty="0">
                          <a:solidFill>
                            <a:srgbClr val="0000FF"/>
                          </a:solidFill>
                          <a:effectLst/>
                          <a:latin typeface="+mn-lt"/>
                          <a:ea typeface="Arial" panose="020B0604020202020204" pitchFamily="34" charset="0"/>
                          <a:cs typeface="Times New Roman" panose="02020603050405020304" pitchFamily="18" charset="0"/>
                        </a:rPr>
                        <a:t>2005</a:t>
                      </a:r>
                      <a:endParaRPr lang="en-US" sz="1200" dirty="0">
                        <a:solidFill>
                          <a:srgbClr val="0000FF"/>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2705"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0.7</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31.3</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2070"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156.8</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8895"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58,786</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800"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58,975</a:t>
                      </a:r>
                      <a:endParaRPr lang="en-US" sz="120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0"/>
                  </a:ext>
                </a:extLst>
              </a:tr>
              <a:tr h="185956">
                <a:tc>
                  <a:txBody>
                    <a:bodyPr/>
                    <a:lstStyle/>
                    <a:p>
                      <a:pPr marL="0" marR="50800" algn="ctr">
                        <a:lnSpc>
                          <a:spcPts val="1020"/>
                        </a:lnSpc>
                        <a:spcBef>
                          <a:spcPts val="75"/>
                        </a:spcBef>
                        <a:spcAft>
                          <a:spcPts val="0"/>
                        </a:spcAft>
                      </a:pPr>
                      <a:r>
                        <a:rPr lang="en-US" sz="1200" b="1" dirty="0">
                          <a:solidFill>
                            <a:srgbClr val="0000FF"/>
                          </a:solidFill>
                          <a:effectLst/>
                          <a:latin typeface="+mn-lt"/>
                          <a:ea typeface="Arial" panose="020B0604020202020204" pitchFamily="34" charset="0"/>
                          <a:cs typeface="Times New Roman" panose="02020603050405020304" pitchFamily="18" charset="0"/>
                        </a:rPr>
                        <a:t>2006</a:t>
                      </a:r>
                      <a:endParaRPr lang="en-US" sz="1200" dirty="0">
                        <a:solidFill>
                          <a:srgbClr val="0000FF"/>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2705"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&lt;0.1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11.9</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1435"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60.1</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8895"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91,719</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800"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91,791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1"/>
                  </a:ext>
                </a:extLst>
              </a:tr>
              <a:tr h="185956">
                <a:tc>
                  <a:txBody>
                    <a:bodyPr/>
                    <a:lstStyle/>
                    <a:p>
                      <a:pPr marL="0" marR="50800" algn="ctr">
                        <a:lnSpc>
                          <a:spcPts val="1020"/>
                        </a:lnSpc>
                        <a:spcBef>
                          <a:spcPts val="75"/>
                        </a:spcBef>
                        <a:spcAft>
                          <a:spcPts val="0"/>
                        </a:spcAft>
                      </a:pPr>
                      <a:r>
                        <a:rPr lang="en-US" sz="1200" b="1" dirty="0">
                          <a:solidFill>
                            <a:srgbClr val="0000FF"/>
                          </a:solidFill>
                          <a:effectLst/>
                          <a:latin typeface="+mn-lt"/>
                          <a:ea typeface="Arial" panose="020B0604020202020204" pitchFamily="34" charset="0"/>
                          <a:cs typeface="Times New Roman" panose="02020603050405020304" pitchFamily="18" charset="0"/>
                        </a:rPr>
                        <a:t>2007</a:t>
                      </a:r>
                      <a:endParaRPr lang="en-US" sz="1200" dirty="0">
                        <a:solidFill>
                          <a:srgbClr val="0000FF"/>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2705"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0.2</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12.9</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2070"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25,305</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9530"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492,579</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800"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517,897</a:t>
                      </a:r>
                      <a:endParaRPr lang="en-US" sz="120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2"/>
                  </a:ext>
                </a:extLst>
              </a:tr>
              <a:tr h="185956">
                <a:tc>
                  <a:txBody>
                    <a:bodyPr/>
                    <a:lstStyle/>
                    <a:p>
                      <a:pPr marL="0" marR="50800" algn="ctr">
                        <a:lnSpc>
                          <a:spcPts val="1020"/>
                        </a:lnSpc>
                        <a:spcBef>
                          <a:spcPts val="75"/>
                        </a:spcBef>
                        <a:spcAft>
                          <a:spcPts val="0"/>
                        </a:spcAft>
                      </a:pPr>
                      <a:r>
                        <a:rPr lang="en-US" sz="1200" b="1" dirty="0">
                          <a:solidFill>
                            <a:srgbClr val="0000FF"/>
                          </a:solidFill>
                          <a:effectLst/>
                          <a:latin typeface="+mn-lt"/>
                          <a:ea typeface="Arial" panose="020B0604020202020204" pitchFamily="34" charset="0"/>
                          <a:cs typeface="Times New Roman" panose="02020603050405020304" pitchFamily="18" charset="0"/>
                        </a:rPr>
                        <a:t>2008</a:t>
                      </a:r>
                      <a:endParaRPr lang="en-US" sz="1200" dirty="0">
                        <a:solidFill>
                          <a:srgbClr val="0000FF"/>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2705"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0.1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12.2</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1435"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2,182</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9530"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283,329</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800"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285,523</a:t>
                      </a:r>
                      <a:endParaRPr lang="en-US" sz="120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3"/>
                  </a:ext>
                </a:extLst>
              </a:tr>
              <a:tr h="185956">
                <a:tc>
                  <a:txBody>
                    <a:bodyPr/>
                    <a:lstStyle/>
                    <a:p>
                      <a:pPr marL="0" marR="50800" algn="ctr">
                        <a:lnSpc>
                          <a:spcPts val="1020"/>
                        </a:lnSpc>
                        <a:spcBef>
                          <a:spcPts val="75"/>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2009*</a:t>
                      </a:r>
                      <a:endParaRPr lang="en-US" sz="12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2705"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&lt;0.1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0.5</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1435"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4.7</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8260"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1,001</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1,007</a:t>
                      </a:r>
                      <a:endParaRPr lang="en-US" sz="120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4"/>
                  </a:ext>
                </a:extLst>
              </a:tr>
              <a:tr h="185956">
                <a:tc>
                  <a:txBody>
                    <a:bodyPr/>
                    <a:lstStyle/>
                    <a:p>
                      <a:pPr marL="0" marR="50800" algn="ctr">
                        <a:lnSpc>
                          <a:spcPts val="1020"/>
                        </a:lnSpc>
                        <a:spcBef>
                          <a:spcPts val="8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2010*</a:t>
                      </a:r>
                      <a:endParaRPr lang="en-US" sz="12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2705" algn="r">
                        <a:lnSpc>
                          <a:spcPts val="1020"/>
                        </a:lnSpc>
                        <a:spcBef>
                          <a:spcPts val="80"/>
                        </a:spcBef>
                        <a:spcAft>
                          <a:spcPts val="0"/>
                        </a:spcAft>
                      </a:pPr>
                      <a:r>
                        <a:rPr lang="en-US" sz="1200" b="1">
                          <a:effectLst/>
                          <a:latin typeface="+mn-lt"/>
                          <a:ea typeface="Arial" panose="020B0604020202020204" pitchFamily="34" charset="0"/>
                          <a:cs typeface="Times New Roman" panose="02020603050405020304" pitchFamily="18" charset="0"/>
                        </a:rPr>
                        <a:t>&lt;0.1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1020"/>
                        </a:lnSpc>
                        <a:spcBef>
                          <a:spcPts val="80"/>
                        </a:spcBef>
                        <a:spcAft>
                          <a:spcPts val="0"/>
                        </a:spcAft>
                      </a:pPr>
                      <a:r>
                        <a:rPr lang="en-US" sz="1200" b="1">
                          <a:effectLst/>
                          <a:latin typeface="+mn-lt"/>
                          <a:ea typeface="Arial" panose="020B0604020202020204" pitchFamily="34" charset="0"/>
                          <a:cs typeface="Times New Roman" panose="02020603050405020304" pitchFamily="18" charset="0"/>
                        </a:rPr>
                        <a:t>&lt;0.1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1435" algn="r">
                        <a:lnSpc>
                          <a:spcPts val="1020"/>
                        </a:lnSpc>
                        <a:spcBef>
                          <a:spcPts val="80"/>
                        </a:spcBef>
                        <a:spcAft>
                          <a:spcPts val="0"/>
                        </a:spcAft>
                      </a:pPr>
                      <a:r>
                        <a:rPr lang="en-US" sz="1200" b="1" dirty="0">
                          <a:effectLst/>
                          <a:latin typeface="+mn-lt"/>
                          <a:ea typeface="Arial" panose="020B0604020202020204" pitchFamily="34" charset="0"/>
                          <a:cs typeface="Times New Roman" panose="02020603050405020304" pitchFamily="18" charset="0"/>
                        </a:rPr>
                        <a:t>1.4</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8895" algn="r">
                        <a:lnSpc>
                          <a:spcPts val="1020"/>
                        </a:lnSpc>
                        <a:spcBef>
                          <a:spcPts val="80"/>
                        </a:spcBef>
                        <a:spcAft>
                          <a:spcPts val="0"/>
                        </a:spcAft>
                      </a:pPr>
                      <a:r>
                        <a:rPr lang="en-US" sz="1200" b="1" dirty="0">
                          <a:effectLst/>
                          <a:latin typeface="+mn-lt"/>
                          <a:ea typeface="Arial" panose="020B0604020202020204" pitchFamily="34" charset="0"/>
                          <a:cs typeface="Times New Roman" panose="02020603050405020304" pitchFamily="18" charset="0"/>
                        </a:rPr>
                        <a:t>656</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800" algn="r">
                        <a:lnSpc>
                          <a:spcPts val="1020"/>
                        </a:lnSpc>
                        <a:spcBef>
                          <a:spcPts val="80"/>
                        </a:spcBef>
                        <a:spcAft>
                          <a:spcPts val="0"/>
                        </a:spcAft>
                      </a:pPr>
                      <a:r>
                        <a:rPr lang="en-US" sz="1200" b="1">
                          <a:effectLst/>
                          <a:latin typeface="+mn-lt"/>
                          <a:ea typeface="Arial" panose="020B0604020202020204" pitchFamily="34" charset="0"/>
                          <a:cs typeface="Times New Roman" panose="02020603050405020304" pitchFamily="18" charset="0"/>
                        </a:rPr>
                        <a:t>658</a:t>
                      </a:r>
                      <a:endParaRPr lang="en-US" sz="120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5"/>
                  </a:ext>
                </a:extLst>
              </a:tr>
              <a:tr h="185956">
                <a:tc>
                  <a:txBody>
                    <a:bodyPr/>
                    <a:lstStyle/>
                    <a:p>
                      <a:pPr marL="0" marR="50800" algn="ctr">
                        <a:lnSpc>
                          <a:spcPts val="1005"/>
                        </a:lnSpc>
                        <a:spcBef>
                          <a:spcPts val="75"/>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2011*</a:t>
                      </a:r>
                      <a:endParaRPr lang="en-US" sz="12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2705" algn="r">
                        <a:lnSpc>
                          <a:spcPts val="1005"/>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&lt;0.1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1005"/>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1435" algn="r">
                        <a:lnSpc>
                          <a:spcPts val="1005"/>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1.8</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8895" algn="r">
                        <a:lnSpc>
                          <a:spcPts val="1005"/>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493</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800" algn="r">
                        <a:lnSpc>
                          <a:spcPts val="1005"/>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496</a:t>
                      </a:r>
                      <a:endParaRPr lang="en-US" sz="120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6"/>
                  </a:ext>
                </a:extLst>
              </a:tr>
              <a:tr h="185956">
                <a:tc>
                  <a:txBody>
                    <a:bodyPr/>
                    <a:lstStyle/>
                    <a:p>
                      <a:pPr marL="0" marR="50800" algn="ctr">
                        <a:lnSpc>
                          <a:spcPts val="1020"/>
                        </a:lnSpc>
                        <a:spcBef>
                          <a:spcPts val="75"/>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2012*</a:t>
                      </a:r>
                      <a:endParaRPr lang="en-US" sz="12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2705"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&lt;0.1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&lt;0.1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1435"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2.1</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8895"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449</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9530"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451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7"/>
                  </a:ext>
                </a:extLst>
              </a:tr>
              <a:tr h="185956">
                <a:tc>
                  <a:txBody>
                    <a:bodyPr/>
                    <a:lstStyle/>
                    <a:p>
                      <a:pPr marL="0" marR="50800" algn="ctr">
                        <a:lnSpc>
                          <a:spcPts val="1020"/>
                        </a:lnSpc>
                        <a:spcBef>
                          <a:spcPts val="75"/>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2013*</a:t>
                      </a:r>
                      <a:endParaRPr lang="en-US" sz="12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2705"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&lt;0.1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45.3</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1435"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15.7</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8895"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459</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800"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520</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8"/>
                  </a:ext>
                </a:extLst>
              </a:tr>
              <a:tr h="185956">
                <a:tc>
                  <a:txBody>
                    <a:bodyPr/>
                    <a:lstStyle/>
                    <a:p>
                      <a:pPr marL="0" marR="50800" algn="ctr">
                        <a:lnSpc>
                          <a:spcPts val="1020"/>
                        </a:lnSpc>
                        <a:spcBef>
                          <a:spcPts val="75"/>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2014**</a:t>
                      </a:r>
                      <a:endParaRPr lang="en-US" sz="12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2705"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&lt;0.1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&lt;0.1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2070" algn="r">
                        <a:lnSpc>
                          <a:spcPts val="1020"/>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260.7</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8260"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1,213</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1020"/>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1,474</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9"/>
                  </a:ext>
                </a:extLst>
              </a:tr>
              <a:tr h="185956">
                <a:tc>
                  <a:txBody>
                    <a:bodyPr/>
                    <a:lstStyle/>
                    <a:p>
                      <a:pPr marL="0" marR="50800" algn="ctr">
                        <a:lnSpc>
                          <a:spcPts val="1015"/>
                        </a:lnSpc>
                        <a:spcBef>
                          <a:spcPts val="75"/>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2015**</a:t>
                      </a:r>
                      <a:endParaRPr lang="en-US" sz="12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52705" algn="r">
                        <a:lnSpc>
                          <a:spcPts val="1015"/>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&lt;0.1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1015"/>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&lt;0.1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1435" algn="r">
                        <a:lnSpc>
                          <a:spcPts val="1015"/>
                        </a:lnSpc>
                        <a:spcBef>
                          <a:spcPts val="75"/>
                        </a:spcBef>
                        <a:spcAft>
                          <a:spcPts val="0"/>
                        </a:spcAft>
                      </a:pPr>
                      <a:r>
                        <a:rPr lang="en-US" sz="1200" b="1">
                          <a:effectLst/>
                          <a:latin typeface="+mn-lt"/>
                          <a:ea typeface="Arial" panose="020B0604020202020204" pitchFamily="34" charset="0"/>
                          <a:cs typeface="Times New Roman" panose="02020603050405020304" pitchFamily="18" charset="0"/>
                        </a:rPr>
                        <a:t>27.8</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8260" algn="r">
                        <a:lnSpc>
                          <a:spcPts val="1015"/>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4,147</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1015"/>
                        </a:lnSpc>
                        <a:spcBef>
                          <a:spcPts val="75"/>
                        </a:spcBef>
                        <a:spcAft>
                          <a:spcPts val="0"/>
                        </a:spcAft>
                      </a:pPr>
                      <a:r>
                        <a:rPr lang="en-US" sz="1200" b="1" dirty="0">
                          <a:effectLst/>
                          <a:latin typeface="+mn-lt"/>
                          <a:ea typeface="Arial" panose="020B0604020202020204" pitchFamily="34" charset="0"/>
                          <a:cs typeface="Times New Roman" panose="02020603050405020304" pitchFamily="18" charset="0"/>
                        </a:rPr>
                        <a:t>4,175</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20"/>
                  </a:ext>
                </a:extLst>
              </a:tr>
              <a:tr h="185956">
                <a:tc>
                  <a:txBody>
                    <a:bodyPr/>
                    <a:lstStyle/>
                    <a:p>
                      <a:pPr marL="0" marR="47625" algn="ctr">
                        <a:lnSpc>
                          <a:spcPts val="995"/>
                        </a:lnSpc>
                        <a:spcBef>
                          <a:spcPts val="5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2016**</a:t>
                      </a:r>
                      <a:endParaRPr lang="en-US" sz="12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49530" algn="r">
                        <a:lnSpc>
                          <a:spcPts val="995"/>
                        </a:lnSpc>
                        <a:spcBef>
                          <a:spcPts val="50"/>
                        </a:spcBef>
                        <a:spcAft>
                          <a:spcPts val="0"/>
                        </a:spcAft>
                      </a:pPr>
                      <a:r>
                        <a:rPr lang="en-US" sz="1200" b="1">
                          <a:effectLst/>
                          <a:latin typeface="+mn-lt"/>
                          <a:ea typeface="Arial" panose="020B0604020202020204" pitchFamily="34" charset="0"/>
                          <a:cs typeface="Times New Roman" panose="02020603050405020304" pitchFamily="18" charset="0"/>
                        </a:rPr>
                        <a:t>0.4</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6990" algn="r">
                        <a:lnSpc>
                          <a:spcPts val="995"/>
                        </a:lnSpc>
                        <a:spcBef>
                          <a:spcPts val="50"/>
                        </a:spcBef>
                        <a:spcAft>
                          <a:spcPts val="0"/>
                        </a:spcAft>
                      </a:pPr>
                      <a:r>
                        <a:rPr lang="en-US" sz="1200" b="1">
                          <a:effectLst/>
                          <a:latin typeface="+mn-lt"/>
                          <a:ea typeface="Arial" panose="020B0604020202020204" pitchFamily="34" charset="0"/>
                          <a:cs typeface="Times New Roman" panose="02020603050405020304" pitchFamily="18" charset="0"/>
                        </a:rPr>
                        <a:t>&lt;0.1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7625" algn="r">
                        <a:lnSpc>
                          <a:spcPts val="995"/>
                        </a:lnSpc>
                        <a:spcBef>
                          <a:spcPts val="50"/>
                        </a:spcBef>
                        <a:spcAft>
                          <a:spcPts val="0"/>
                        </a:spcAft>
                      </a:pPr>
                      <a:r>
                        <a:rPr lang="en-US" sz="1200" b="1">
                          <a:effectLst/>
                          <a:latin typeface="+mn-lt"/>
                          <a:ea typeface="Arial" panose="020B0604020202020204" pitchFamily="34" charset="0"/>
                          <a:cs typeface="Times New Roman" panose="02020603050405020304" pitchFamily="18" charset="0"/>
                        </a:rPr>
                        <a:t>209</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8895" algn="r">
                        <a:lnSpc>
                          <a:spcPts val="995"/>
                        </a:lnSpc>
                        <a:spcBef>
                          <a:spcPts val="50"/>
                        </a:spcBef>
                        <a:spcAft>
                          <a:spcPts val="0"/>
                        </a:spcAft>
                      </a:pPr>
                      <a:r>
                        <a:rPr lang="en-US" sz="1200" b="1" dirty="0">
                          <a:effectLst/>
                          <a:latin typeface="+mn-lt"/>
                          <a:ea typeface="Arial" panose="020B0604020202020204" pitchFamily="34" charset="0"/>
                          <a:cs typeface="Times New Roman" panose="02020603050405020304" pitchFamily="18" charset="0"/>
                        </a:rPr>
                        <a:t>2,020</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995"/>
                        </a:lnSpc>
                        <a:spcBef>
                          <a:spcPts val="50"/>
                        </a:spcBef>
                        <a:spcAft>
                          <a:spcPts val="0"/>
                        </a:spcAft>
                      </a:pPr>
                      <a:r>
                        <a:rPr lang="en-US" sz="1200" b="1" dirty="0">
                          <a:effectLst/>
                          <a:latin typeface="+mn-lt"/>
                          <a:ea typeface="Arial" panose="020B0604020202020204" pitchFamily="34" charset="0"/>
                          <a:cs typeface="Times New Roman" panose="02020603050405020304" pitchFamily="18" charset="0"/>
                        </a:rPr>
                        <a:t>2,229</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092189222"/>
                  </a:ext>
                </a:extLst>
              </a:tr>
              <a:tr h="185956">
                <a:tc>
                  <a:txBody>
                    <a:bodyPr/>
                    <a:lstStyle/>
                    <a:p>
                      <a:pPr marL="0" marR="47625" algn="ctr">
                        <a:lnSpc>
                          <a:spcPts val="995"/>
                        </a:lnSpc>
                        <a:spcBef>
                          <a:spcPts val="5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2017**</a:t>
                      </a:r>
                      <a:endParaRPr lang="en-US" sz="12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49530" algn="r">
                        <a:lnSpc>
                          <a:spcPts val="995"/>
                        </a:lnSpc>
                        <a:spcBef>
                          <a:spcPts val="50"/>
                        </a:spcBef>
                        <a:spcAft>
                          <a:spcPts val="0"/>
                        </a:spcAft>
                      </a:pPr>
                      <a:r>
                        <a:rPr lang="en-US" sz="1200" b="1">
                          <a:effectLst/>
                          <a:latin typeface="+mn-lt"/>
                          <a:ea typeface="Arial" panose="020B0604020202020204" pitchFamily="34" charset="0"/>
                          <a:cs typeface="Times New Roman" panose="02020603050405020304" pitchFamily="18" charset="0"/>
                        </a:rPr>
                        <a:t>&lt;0.1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6990" algn="r">
                        <a:lnSpc>
                          <a:spcPts val="995"/>
                        </a:lnSpc>
                        <a:spcBef>
                          <a:spcPts val="50"/>
                        </a:spcBef>
                        <a:spcAft>
                          <a:spcPts val="0"/>
                        </a:spcAft>
                      </a:pPr>
                      <a:r>
                        <a:rPr lang="en-US" sz="1200" b="1">
                          <a:effectLst/>
                          <a:latin typeface="+mn-lt"/>
                          <a:ea typeface="Arial" panose="020B0604020202020204" pitchFamily="34" charset="0"/>
                          <a:cs typeface="Times New Roman" panose="02020603050405020304" pitchFamily="18" charset="0"/>
                        </a:rPr>
                        <a:t>&lt;0.1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8260" algn="r">
                        <a:lnSpc>
                          <a:spcPts val="995"/>
                        </a:lnSpc>
                        <a:spcBef>
                          <a:spcPts val="50"/>
                        </a:spcBef>
                        <a:spcAft>
                          <a:spcPts val="0"/>
                        </a:spcAft>
                      </a:pPr>
                      <a:r>
                        <a:rPr lang="en-US" sz="1200" b="1">
                          <a:effectLst/>
                          <a:latin typeface="+mn-lt"/>
                          <a:ea typeface="Arial" panose="020B0604020202020204" pitchFamily="34" charset="0"/>
                          <a:cs typeface="Times New Roman" panose="02020603050405020304" pitchFamily="18" charset="0"/>
                        </a:rPr>
                        <a:t>178.5</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8895" algn="r">
                        <a:lnSpc>
                          <a:spcPts val="995"/>
                        </a:lnSpc>
                        <a:spcBef>
                          <a:spcPts val="50"/>
                        </a:spcBef>
                        <a:spcAft>
                          <a:spcPts val="0"/>
                        </a:spcAft>
                      </a:pPr>
                      <a:r>
                        <a:rPr lang="en-US" sz="1200" b="1" dirty="0">
                          <a:effectLst/>
                          <a:latin typeface="+mn-lt"/>
                          <a:ea typeface="Arial" panose="020B0604020202020204" pitchFamily="34" charset="0"/>
                          <a:cs typeface="Times New Roman" panose="02020603050405020304" pitchFamily="18" charset="0"/>
                        </a:rPr>
                        <a:t>1,711</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995"/>
                        </a:lnSpc>
                        <a:spcBef>
                          <a:spcPts val="50"/>
                        </a:spcBef>
                        <a:spcAft>
                          <a:spcPts val="0"/>
                        </a:spcAft>
                      </a:pPr>
                      <a:r>
                        <a:rPr lang="en-US" sz="1200" b="1" dirty="0">
                          <a:effectLst/>
                          <a:latin typeface="+mn-lt"/>
                          <a:ea typeface="Arial" panose="020B0604020202020204" pitchFamily="34" charset="0"/>
                          <a:cs typeface="Times New Roman" panose="02020603050405020304" pitchFamily="18" charset="0"/>
                        </a:rPr>
                        <a:t>1,890</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773605615"/>
                  </a:ext>
                </a:extLst>
              </a:tr>
              <a:tr h="185956">
                <a:tc>
                  <a:txBody>
                    <a:bodyPr/>
                    <a:lstStyle/>
                    <a:p>
                      <a:pPr marL="0" marR="47625" algn="ctr">
                        <a:lnSpc>
                          <a:spcPts val="995"/>
                        </a:lnSpc>
                        <a:spcBef>
                          <a:spcPts val="5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2018**</a:t>
                      </a:r>
                      <a:endParaRPr lang="en-US" sz="12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49530" algn="r">
                        <a:lnSpc>
                          <a:spcPts val="995"/>
                        </a:lnSpc>
                        <a:spcBef>
                          <a:spcPts val="50"/>
                        </a:spcBef>
                        <a:spcAft>
                          <a:spcPts val="0"/>
                        </a:spcAft>
                      </a:pPr>
                      <a:r>
                        <a:rPr lang="en-US" sz="1200" b="1">
                          <a:effectLst/>
                          <a:latin typeface="+mn-lt"/>
                          <a:ea typeface="Arial" panose="020B0604020202020204" pitchFamily="34" charset="0"/>
                          <a:cs typeface="Times New Roman" panose="02020603050405020304" pitchFamily="18" charset="0"/>
                        </a:rPr>
                        <a:t>&lt;0.1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6990" algn="r">
                        <a:lnSpc>
                          <a:spcPts val="995"/>
                        </a:lnSpc>
                        <a:spcBef>
                          <a:spcPts val="50"/>
                        </a:spcBef>
                        <a:spcAft>
                          <a:spcPts val="0"/>
                        </a:spcAft>
                      </a:pPr>
                      <a:r>
                        <a:rPr lang="en-US" sz="1200" b="1">
                          <a:effectLst/>
                          <a:latin typeface="+mn-lt"/>
                          <a:ea typeface="Arial" panose="020B0604020202020204" pitchFamily="34" charset="0"/>
                          <a:cs typeface="Times New Roman" panose="02020603050405020304" pitchFamily="18" charset="0"/>
                        </a:rPr>
                        <a:t>0</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8260" algn="r">
                        <a:lnSpc>
                          <a:spcPts val="995"/>
                        </a:lnSpc>
                        <a:spcBef>
                          <a:spcPts val="50"/>
                        </a:spcBef>
                        <a:spcAft>
                          <a:spcPts val="0"/>
                        </a:spcAft>
                      </a:pPr>
                      <a:r>
                        <a:rPr lang="en-US" sz="1200" b="1">
                          <a:effectLst/>
                          <a:latin typeface="+mn-lt"/>
                          <a:ea typeface="Arial" panose="020B0604020202020204" pitchFamily="34" charset="0"/>
                          <a:cs typeface="Times New Roman" panose="02020603050405020304" pitchFamily="18" charset="0"/>
                        </a:rPr>
                        <a:t>125.3</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8895" algn="r">
                        <a:lnSpc>
                          <a:spcPts val="995"/>
                        </a:lnSpc>
                        <a:spcBef>
                          <a:spcPts val="50"/>
                        </a:spcBef>
                        <a:spcAft>
                          <a:spcPts val="0"/>
                        </a:spcAft>
                      </a:pPr>
                      <a:r>
                        <a:rPr lang="en-US" sz="1200" b="1" dirty="0">
                          <a:effectLst/>
                          <a:latin typeface="+mn-lt"/>
                          <a:ea typeface="Arial" panose="020B0604020202020204" pitchFamily="34" charset="0"/>
                          <a:cs typeface="Times New Roman" panose="02020603050405020304" pitchFamily="18" charset="0"/>
                        </a:rPr>
                        <a:t>42,027</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995"/>
                        </a:lnSpc>
                        <a:spcBef>
                          <a:spcPts val="50"/>
                        </a:spcBef>
                        <a:spcAft>
                          <a:spcPts val="0"/>
                        </a:spcAft>
                      </a:pPr>
                      <a:r>
                        <a:rPr lang="en-US" sz="1200" b="1" dirty="0">
                          <a:effectLst/>
                          <a:latin typeface="+mn-lt"/>
                          <a:ea typeface="Arial" panose="020B0604020202020204" pitchFamily="34" charset="0"/>
                          <a:cs typeface="Times New Roman" panose="02020603050405020304" pitchFamily="18" charset="0"/>
                        </a:rPr>
                        <a:t>42,153</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996456175"/>
                  </a:ext>
                </a:extLst>
              </a:tr>
              <a:tr h="185956">
                <a:tc>
                  <a:txBody>
                    <a:bodyPr/>
                    <a:lstStyle/>
                    <a:p>
                      <a:pPr marL="0" marR="47625" algn="ctr">
                        <a:lnSpc>
                          <a:spcPts val="995"/>
                        </a:lnSpc>
                        <a:spcBef>
                          <a:spcPts val="5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2019**</a:t>
                      </a:r>
                      <a:endParaRPr lang="en-US" sz="12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49530" algn="r">
                        <a:lnSpc>
                          <a:spcPts val="995"/>
                        </a:lnSpc>
                        <a:spcBef>
                          <a:spcPts val="50"/>
                        </a:spcBef>
                        <a:spcAft>
                          <a:spcPts val="0"/>
                        </a:spcAft>
                      </a:pPr>
                      <a:r>
                        <a:rPr lang="en-US" sz="1200" b="1">
                          <a:effectLst/>
                          <a:latin typeface="+mn-lt"/>
                          <a:ea typeface="Arial" panose="020B0604020202020204" pitchFamily="34" charset="0"/>
                          <a:cs typeface="Times New Roman" panose="02020603050405020304" pitchFamily="18" charset="0"/>
                        </a:rPr>
                        <a:t>0</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6990" algn="r">
                        <a:lnSpc>
                          <a:spcPts val="995"/>
                        </a:lnSpc>
                        <a:spcBef>
                          <a:spcPts val="50"/>
                        </a:spcBef>
                        <a:spcAft>
                          <a:spcPts val="0"/>
                        </a:spcAft>
                      </a:pPr>
                      <a:r>
                        <a:rPr lang="en-US" sz="1200" b="1">
                          <a:effectLst/>
                          <a:latin typeface="+mn-lt"/>
                          <a:ea typeface="Arial" panose="020B0604020202020204" pitchFamily="34" charset="0"/>
                          <a:cs typeface="Times New Roman" panose="02020603050405020304" pitchFamily="18" charset="0"/>
                        </a:rPr>
                        <a:t>&lt;0.1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8260" algn="r">
                        <a:lnSpc>
                          <a:spcPts val="995"/>
                        </a:lnSpc>
                        <a:spcBef>
                          <a:spcPts val="50"/>
                        </a:spcBef>
                        <a:spcAft>
                          <a:spcPts val="0"/>
                        </a:spcAft>
                      </a:pPr>
                      <a:r>
                        <a:rPr lang="en-US" sz="1200" b="1">
                          <a:effectLst/>
                          <a:latin typeface="+mn-lt"/>
                          <a:ea typeface="Arial" panose="020B0604020202020204" pitchFamily="34" charset="0"/>
                          <a:cs typeface="Times New Roman" panose="02020603050405020304" pitchFamily="18" charset="0"/>
                        </a:rPr>
                        <a:t>72.6</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8895" algn="r">
                        <a:lnSpc>
                          <a:spcPts val="995"/>
                        </a:lnSpc>
                        <a:spcBef>
                          <a:spcPts val="50"/>
                        </a:spcBef>
                        <a:spcAft>
                          <a:spcPts val="0"/>
                        </a:spcAft>
                      </a:pPr>
                      <a:r>
                        <a:rPr lang="en-US" sz="1200" b="1">
                          <a:effectLst/>
                          <a:latin typeface="+mn-lt"/>
                          <a:ea typeface="Arial" panose="020B0604020202020204" pitchFamily="34" charset="0"/>
                          <a:cs typeface="Times New Roman" panose="02020603050405020304" pitchFamily="18" charset="0"/>
                        </a:rPr>
                        <a:t>834</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995"/>
                        </a:lnSpc>
                        <a:spcBef>
                          <a:spcPts val="50"/>
                        </a:spcBef>
                        <a:spcAft>
                          <a:spcPts val="0"/>
                        </a:spcAft>
                      </a:pPr>
                      <a:r>
                        <a:rPr lang="en-US" sz="1200" b="1" dirty="0">
                          <a:effectLst/>
                          <a:latin typeface="+mn-lt"/>
                          <a:ea typeface="Arial" panose="020B0604020202020204" pitchFamily="34" charset="0"/>
                          <a:cs typeface="Times New Roman" panose="02020603050405020304" pitchFamily="18" charset="0"/>
                        </a:rPr>
                        <a:t>907</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79376153"/>
                  </a:ext>
                </a:extLst>
              </a:tr>
              <a:tr h="185956">
                <a:tc>
                  <a:txBody>
                    <a:bodyPr/>
                    <a:lstStyle/>
                    <a:p>
                      <a:pPr marL="0" marR="47625" algn="ctr">
                        <a:lnSpc>
                          <a:spcPts val="995"/>
                        </a:lnSpc>
                        <a:spcBef>
                          <a:spcPts val="50"/>
                        </a:spcBef>
                        <a:spcAft>
                          <a:spcPts val="0"/>
                        </a:spcAft>
                      </a:pPr>
                      <a:r>
                        <a:rPr lang="en-US" sz="1200" b="1" dirty="0">
                          <a:solidFill>
                            <a:srgbClr val="FF0000"/>
                          </a:solidFill>
                          <a:effectLst/>
                          <a:latin typeface="+mn-lt"/>
                          <a:ea typeface="Arial" panose="020B0604020202020204" pitchFamily="34" charset="0"/>
                          <a:cs typeface="Times New Roman" panose="02020603050405020304" pitchFamily="18" charset="0"/>
                        </a:rPr>
                        <a:t>2020**</a:t>
                      </a:r>
                      <a:endParaRPr lang="en-US" sz="1200" dirty="0">
                        <a:solidFill>
                          <a:srgbClr val="FF0000"/>
                        </a:solidFill>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49530" algn="r">
                        <a:lnSpc>
                          <a:spcPts val="995"/>
                        </a:lnSpc>
                        <a:spcBef>
                          <a:spcPts val="50"/>
                        </a:spcBef>
                        <a:spcAft>
                          <a:spcPts val="0"/>
                        </a:spcAft>
                      </a:pPr>
                      <a:r>
                        <a:rPr lang="en-US" sz="1200" b="1">
                          <a:effectLst/>
                          <a:latin typeface="+mn-lt"/>
                          <a:ea typeface="Arial" panose="020B0604020202020204" pitchFamily="34" charset="0"/>
                          <a:cs typeface="Times New Roman" panose="02020603050405020304" pitchFamily="18" charset="0"/>
                        </a:rPr>
                        <a:t>&lt;0.1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6990" algn="r">
                        <a:lnSpc>
                          <a:spcPts val="995"/>
                        </a:lnSpc>
                        <a:spcBef>
                          <a:spcPts val="50"/>
                        </a:spcBef>
                        <a:spcAft>
                          <a:spcPts val="0"/>
                        </a:spcAft>
                      </a:pPr>
                      <a:r>
                        <a:rPr lang="en-US" sz="1200" b="1">
                          <a:effectLst/>
                          <a:latin typeface="+mn-lt"/>
                          <a:ea typeface="Arial" panose="020B0604020202020204" pitchFamily="34" charset="0"/>
                          <a:cs typeface="Times New Roman" panose="02020603050405020304" pitchFamily="18" charset="0"/>
                        </a:rPr>
                        <a:t>&lt;0.1</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8260" algn="r">
                        <a:lnSpc>
                          <a:spcPts val="995"/>
                        </a:lnSpc>
                        <a:spcBef>
                          <a:spcPts val="50"/>
                        </a:spcBef>
                        <a:spcAft>
                          <a:spcPts val="0"/>
                        </a:spcAft>
                      </a:pPr>
                      <a:r>
                        <a:rPr lang="en-US" sz="1200" b="1">
                          <a:effectLst/>
                          <a:latin typeface="+mn-lt"/>
                          <a:ea typeface="Arial" panose="020B0604020202020204" pitchFamily="34" charset="0"/>
                          <a:cs typeface="Times New Roman" panose="02020603050405020304" pitchFamily="18" charset="0"/>
                        </a:rPr>
                        <a:t>1.5</a:t>
                      </a:r>
                      <a:endParaRPr lang="en-US" sz="120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48895" algn="r">
                        <a:lnSpc>
                          <a:spcPts val="995"/>
                        </a:lnSpc>
                        <a:spcBef>
                          <a:spcPts val="50"/>
                        </a:spcBef>
                        <a:spcAft>
                          <a:spcPts val="0"/>
                        </a:spcAft>
                      </a:pPr>
                      <a:r>
                        <a:rPr lang="en-US" sz="1200" b="1" dirty="0">
                          <a:effectLst/>
                          <a:latin typeface="+mn-lt"/>
                          <a:ea typeface="Arial" panose="020B0604020202020204" pitchFamily="34" charset="0"/>
                          <a:cs typeface="Times New Roman" panose="02020603050405020304" pitchFamily="18" charset="0"/>
                        </a:rPr>
                        <a:t>1,212</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50165" algn="r">
                        <a:lnSpc>
                          <a:spcPts val="995"/>
                        </a:lnSpc>
                        <a:spcBef>
                          <a:spcPts val="50"/>
                        </a:spcBef>
                        <a:spcAft>
                          <a:spcPts val="0"/>
                        </a:spcAft>
                      </a:pPr>
                      <a:r>
                        <a:rPr lang="en-US" sz="1200" b="1" dirty="0">
                          <a:effectLst/>
                          <a:latin typeface="+mn-lt"/>
                          <a:ea typeface="Arial" panose="020B0604020202020204" pitchFamily="34" charset="0"/>
                          <a:cs typeface="Times New Roman" panose="02020603050405020304" pitchFamily="18" charset="0"/>
                        </a:rPr>
                        <a:t>1,213</a:t>
                      </a:r>
                      <a:endParaRPr lang="en-US" sz="1200" dirty="0">
                        <a:effectLst/>
                        <a:latin typeface="+mn-lt"/>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546658707"/>
                  </a:ext>
                </a:extLst>
              </a:tr>
              <a:tr h="271094">
                <a:tc>
                  <a:txBody>
                    <a:bodyPr/>
                    <a:lstStyle/>
                    <a:p>
                      <a:pPr marL="0" marR="50165" algn="ctr">
                        <a:spcBef>
                          <a:spcPts val="0"/>
                        </a:spcBef>
                        <a:spcAft>
                          <a:spcPts val="0"/>
                        </a:spcAft>
                      </a:pPr>
                      <a:r>
                        <a:rPr lang="en-US" sz="1200" b="1" dirty="0">
                          <a:effectLst/>
                          <a:latin typeface="Arial" panose="020B0604020202020204" pitchFamily="34" charset="0"/>
                          <a:ea typeface="Arial" panose="020B0604020202020204" pitchFamily="34" charset="0"/>
                          <a:cs typeface="Times New Roman" panose="02020603050405020304" pitchFamily="18" charset="0"/>
                        </a:rPr>
                        <a:t>Total 2000</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49530" algn="r">
                        <a:lnSpc>
                          <a:spcPts val="995"/>
                        </a:lnSpc>
                        <a:spcBef>
                          <a:spcPts val="50"/>
                        </a:spcBef>
                        <a:spcAft>
                          <a:spcPts val="0"/>
                        </a:spcAft>
                      </a:pPr>
                      <a:r>
                        <a:rPr lang="en-US" sz="1400" b="1" dirty="0">
                          <a:effectLst/>
                          <a:latin typeface="Arial" panose="020B0604020202020204" pitchFamily="34" charset="0"/>
                          <a:ea typeface="Arial" panose="020B0604020202020204" pitchFamily="34" charset="0"/>
                          <a:cs typeface="Times New Roman" panose="02020603050405020304" pitchFamily="18" charset="0"/>
                        </a:rPr>
                        <a:t>4.8</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6990" algn="r">
                        <a:lnSpc>
                          <a:spcPts val="995"/>
                        </a:lnSpc>
                        <a:spcBef>
                          <a:spcPts val="50"/>
                        </a:spcBef>
                        <a:spcAft>
                          <a:spcPts val="0"/>
                        </a:spcAft>
                      </a:pPr>
                      <a:r>
                        <a:rPr lang="en-US" sz="1400" b="1" dirty="0">
                          <a:effectLst/>
                          <a:latin typeface="Arial" panose="020B0604020202020204" pitchFamily="34" charset="0"/>
                          <a:ea typeface="Arial" panose="020B0604020202020204" pitchFamily="34" charset="0"/>
                          <a:cs typeface="Times New Roman" panose="02020603050405020304" pitchFamily="18" charset="0"/>
                        </a:rPr>
                        <a:t>140.6</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8260" algn="r">
                        <a:lnSpc>
                          <a:spcPts val="995"/>
                        </a:lnSpc>
                        <a:spcBef>
                          <a:spcPts val="50"/>
                        </a:spcBef>
                        <a:spcAft>
                          <a:spcPts val="0"/>
                        </a:spcAft>
                      </a:pPr>
                      <a:r>
                        <a:rPr lang="en-US" sz="1400" b="1" dirty="0">
                          <a:effectLst/>
                          <a:latin typeface="Arial" panose="020B0604020202020204" pitchFamily="34" charset="0"/>
                          <a:ea typeface="Arial" panose="020B0604020202020204" pitchFamily="34" charset="0"/>
                          <a:cs typeface="Times New Roman" panose="02020603050405020304" pitchFamily="18" charset="0"/>
                        </a:rPr>
                        <a:t>42,233.1</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9530" algn="r">
                        <a:lnSpc>
                          <a:spcPts val="995"/>
                        </a:lnSpc>
                        <a:spcBef>
                          <a:spcPts val="50"/>
                        </a:spcBef>
                        <a:spcAft>
                          <a:spcPts val="0"/>
                        </a:spcAft>
                      </a:pPr>
                      <a:r>
                        <a:rPr lang="en-US" sz="1400" b="1" dirty="0">
                          <a:effectLst/>
                          <a:latin typeface="Arial" panose="020B0604020202020204" pitchFamily="34" charset="0"/>
                          <a:ea typeface="Arial" panose="020B0604020202020204" pitchFamily="34" charset="0"/>
                          <a:cs typeface="Times New Roman" panose="02020603050405020304" pitchFamily="18" charset="0"/>
                        </a:rPr>
                        <a:t>1,776,498</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0165" algn="ctr">
                        <a:lnSpc>
                          <a:spcPts val="995"/>
                        </a:lnSpc>
                        <a:spcBef>
                          <a:spcPts val="50"/>
                        </a:spcBef>
                        <a:spcAft>
                          <a:spcPts val="0"/>
                        </a:spcAft>
                      </a:pPr>
                      <a:r>
                        <a:rPr lang="en-US" sz="1400" b="1" dirty="0">
                          <a:solidFill>
                            <a:srgbClr val="006600"/>
                          </a:solidFill>
                          <a:effectLst/>
                          <a:latin typeface="Arial" panose="020B0604020202020204" pitchFamily="34" charset="0"/>
                          <a:ea typeface="Arial" panose="020B0604020202020204" pitchFamily="34" charset="0"/>
                          <a:cs typeface="Times New Roman" panose="02020603050405020304" pitchFamily="18" charset="0"/>
                        </a:rPr>
                        <a:t>Grand Total</a:t>
                      </a:r>
                      <a:endParaRPr lang="en-US" sz="1400" dirty="0">
                        <a:solidFill>
                          <a:srgbClr val="0066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286334">
                <a:tc>
                  <a:txBody>
                    <a:bodyPr/>
                    <a:lstStyle/>
                    <a:p>
                      <a:pPr marL="0" marR="50165" algn="ctr">
                        <a:spcBef>
                          <a:spcPts val="0"/>
                        </a:spcBef>
                        <a:spcAft>
                          <a:spcPts val="0"/>
                        </a:spcAft>
                      </a:pPr>
                      <a:r>
                        <a:rPr lang="en-US" sz="1200" b="1" dirty="0">
                          <a:effectLst/>
                          <a:latin typeface="Arial" panose="020B0604020202020204" pitchFamily="34" charset="0"/>
                          <a:ea typeface="Arial" panose="020B0604020202020204" pitchFamily="34" charset="0"/>
                          <a:cs typeface="Times New Roman" panose="02020603050405020304" pitchFamily="18" charset="0"/>
                        </a:rPr>
                        <a:t>to 2020</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Times New Roman" panose="02020603050405020304" pitchFamily="18" charset="0"/>
                          <a:ea typeface="Arial" panose="020B0604020202020204" pitchFamily="34" charset="0"/>
                          <a:cs typeface="Arial" panose="020B0604020202020204" pitchFamily="34" charset="0"/>
                        </a:rPr>
                        <a:t>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Times New Roman" panose="02020603050405020304" pitchFamily="18" charset="0"/>
                          <a:ea typeface="Arial" panose="020B0604020202020204" pitchFamily="34" charset="0"/>
                          <a:cs typeface="Arial" panose="020B0604020202020204" pitchFamily="34" charset="0"/>
                        </a:rPr>
                        <a:t>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Times New Roman" panose="02020603050405020304" pitchFamily="18" charset="0"/>
                          <a:ea typeface="Arial" panose="020B0604020202020204" pitchFamily="34" charset="0"/>
                          <a:cs typeface="Arial" panose="020B0604020202020204" pitchFamily="34" charset="0"/>
                        </a:rPr>
                        <a:t>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latin typeface="Times New Roman" panose="02020603050405020304" pitchFamily="18" charset="0"/>
                          <a:ea typeface="Arial" panose="020B0604020202020204" pitchFamily="34" charset="0"/>
                          <a:cs typeface="Arial" panose="020B0604020202020204" pitchFamily="34" charset="0"/>
                        </a:rPr>
                        <a:t>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73660" algn="ctr">
                        <a:spcBef>
                          <a:spcPts val="100"/>
                        </a:spcBef>
                        <a:spcAft>
                          <a:spcPts val="0"/>
                        </a:spcAft>
                      </a:pPr>
                      <a:r>
                        <a:rPr lang="en-US" sz="1400" b="1" dirty="0">
                          <a:solidFill>
                            <a:srgbClr val="006600"/>
                          </a:solidFill>
                          <a:effectLst/>
                          <a:latin typeface="Arial" panose="020B0604020202020204" pitchFamily="34" charset="0"/>
                          <a:ea typeface="Arial" panose="020B0604020202020204" pitchFamily="34" charset="0"/>
                          <a:cs typeface="Times New Roman" panose="02020603050405020304" pitchFamily="18" charset="0"/>
                        </a:rPr>
                        <a:t>1,818,876</a:t>
                      </a:r>
                      <a:endParaRPr lang="en-US" sz="1400" dirty="0">
                        <a:solidFill>
                          <a:srgbClr val="0066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bl>
          </a:graphicData>
        </a:graphic>
      </p:graphicFrame>
      <p:sp>
        <p:nvSpPr>
          <p:cNvPr id="4" name="Slide Number Placeholder 3">
            <a:extLst>
              <a:ext uri="{FF2B5EF4-FFF2-40B4-BE49-F238E27FC236}">
                <a16:creationId xmlns:a16="http://schemas.microsoft.com/office/drawing/2014/main" id="{25E77897-F2E1-4E36-9C23-36141CAD8568}"/>
              </a:ext>
            </a:extLst>
          </p:cNvPr>
          <p:cNvSpPr>
            <a:spLocks noGrp="1"/>
          </p:cNvSpPr>
          <p:nvPr>
            <p:ph type="sldNum" sz="quarter" idx="12"/>
          </p:nvPr>
        </p:nvSpPr>
        <p:spPr>
          <a:xfrm>
            <a:off x="7010400" y="6492875"/>
            <a:ext cx="2133600" cy="365125"/>
          </a:xfrm>
        </p:spPr>
        <p:txBody>
          <a:bodyPr/>
          <a:lstStyle/>
          <a:p>
            <a:fld id="{E87B86B5-851B-4346-A7DA-D981274D6738}" type="slidenum">
              <a:rPr lang="en-US" b="1" smtClean="0">
                <a:solidFill>
                  <a:schemeClr val="tx1"/>
                </a:solidFill>
              </a:rPr>
              <a:t>8</a:t>
            </a:fld>
            <a:endParaRPr lang="en-US" b="1" dirty="0">
              <a:solidFill>
                <a:schemeClr val="tx1"/>
              </a:solidFill>
            </a:endParaRPr>
          </a:p>
        </p:txBody>
      </p:sp>
    </p:spTree>
    <p:extLst>
      <p:ext uri="{BB962C8B-B14F-4D97-AF65-F5344CB8AC3E}">
        <p14:creationId xmlns:p14="http://schemas.microsoft.com/office/powerpoint/2010/main" val="326956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ging bann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448" y="304800"/>
            <a:ext cx="87201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37191" y="371704"/>
            <a:ext cx="8382000" cy="369332"/>
          </a:xfrm>
          <a:prstGeom prst="rect">
            <a:avLst/>
          </a:prstGeom>
        </p:spPr>
        <p:txBody>
          <a:bodyPr wrap="square">
            <a:spAutoFit/>
          </a:bodyPr>
          <a:lstStyle/>
          <a:p>
            <a:pPr algn="ctr"/>
            <a:r>
              <a:rPr lang="en-US" b="1" dirty="0">
                <a:solidFill>
                  <a:schemeClr val="bg1">
                    <a:lumMod val="95000"/>
                  </a:schemeClr>
                </a:solidFill>
              </a:rPr>
              <a:t>Appalachian Compact Disposed LLRW Activity in Curies from 2000 to 2020</a:t>
            </a:r>
            <a:endParaRPr lang="en-US" dirty="0"/>
          </a:p>
        </p:txBody>
      </p:sp>
      <p:sp>
        <p:nvSpPr>
          <p:cNvPr id="2" name="Slide Number Placeholder 1">
            <a:extLst>
              <a:ext uri="{FF2B5EF4-FFF2-40B4-BE49-F238E27FC236}">
                <a16:creationId xmlns:a16="http://schemas.microsoft.com/office/drawing/2014/main" id="{AFD66198-A9E1-48AF-B359-F1B00F48AC9D}"/>
              </a:ext>
            </a:extLst>
          </p:cNvPr>
          <p:cNvSpPr>
            <a:spLocks noGrp="1"/>
          </p:cNvSpPr>
          <p:nvPr>
            <p:ph type="sldNum" sz="quarter" idx="12"/>
          </p:nvPr>
        </p:nvSpPr>
        <p:spPr>
          <a:xfrm>
            <a:off x="7010400" y="6492875"/>
            <a:ext cx="2133600" cy="365125"/>
          </a:xfrm>
        </p:spPr>
        <p:txBody>
          <a:bodyPr/>
          <a:lstStyle/>
          <a:p>
            <a:fld id="{E87B86B5-851B-4346-A7DA-D981274D6738}" type="slidenum">
              <a:rPr lang="en-US" b="1" smtClean="0">
                <a:solidFill>
                  <a:schemeClr val="tx1"/>
                </a:solidFill>
              </a:rPr>
              <a:t>9</a:t>
            </a:fld>
            <a:endParaRPr lang="en-US" b="1" dirty="0">
              <a:solidFill>
                <a:schemeClr val="tx1"/>
              </a:solidFill>
            </a:endParaRPr>
          </a:p>
        </p:txBody>
      </p:sp>
      <p:pic>
        <p:nvPicPr>
          <p:cNvPr id="7" name="Picture 6" descr="DEP-rgb">
            <a:extLst>
              <a:ext uri="{FF2B5EF4-FFF2-40B4-BE49-F238E27FC236}">
                <a16:creationId xmlns:a16="http://schemas.microsoft.com/office/drawing/2014/main" id="{B13D192E-8178-4352-A453-8F3B8F183C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9664" y="6129669"/>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Chart 9">
            <a:extLst>
              <a:ext uri="{FF2B5EF4-FFF2-40B4-BE49-F238E27FC236}">
                <a16:creationId xmlns:a16="http://schemas.microsoft.com/office/drawing/2014/main" id="{D21E85D1-6683-4567-8B86-84C6684A4844}"/>
              </a:ext>
            </a:extLst>
          </p:cNvPr>
          <p:cNvGraphicFramePr/>
          <p:nvPr>
            <p:extLst>
              <p:ext uri="{D42A27DB-BD31-4B8C-83A1-F6EECF244321}">
                <p14:modId xmlns:p14="http://schemas.microsoft.com/office/powerpoint/2010/main" val="338843965"/>
              </p:ext>
            </p:extLst>
          </p:nvPr>
        </p:nvGraphicFramePr>
        <p:xfrm>
          <a:off x="65206" y="638693"/>
          <a:ext cx="8859380" cy="584760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19753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9554226E35BDD479BEA7357A8E8F943" ma:contentTypeVersion="11" ma:contentTypeDescription="Create a new document." ma:contentTypeScope="" ma:versionID="fe831d92d8304cd6add295769f5034dc">
  <xsd:schema xmlns:xsd="http://www.w3.org/2001/XMLSchema" xmlns:xs="http://www.w3.org/2001/XMLSchema" xmlns:p="http://schemas.microsoft.com/office/2006/metadata/properties" xmlns:ns3="594022c7-28a7-4e5c-8854-df6a7ef56d4f" xmlns:ns4="a607a33b-3db6-4c29-911e-dd431811d9ac" targetNamespace="http://schemas.microsoft.com/office/2006/metadata/properties" ma:root="true" ma:fieldsID="b456e90f4ed266f37f05786a669eba51" ns3:_="" ns4:_="">
    <xsd:import namespace="594022c7-28a7-4e5c-8854-df6a7ef56d4f"/>
    <xsd:import namespace="a607a33b-3db6-4c29-911e-dd431811d9a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4022c7-28a7-4e5c-8854-df6a7ef56d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607a33b-3db6-4c29-911e-dd431811d9a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C3C7C7-BBFF-40BE-B711-3BF1191172A7}">
  <ds:schemaRefs>
    <ds:schemaRef ds:uri="http://schemas.microsoft.com/sharepoint/v3/contenttype/forms"/>
  </ds:schemaRefs>
</ds:datastoreItem>
</file>

<file path=customXml/itemProps2.xml><?xml version="1.0" encoding="utf-8"?>
<ds:datastoreItem xmlns:ds="http://schemas.openxmlformats.org/officeDocument/2006/customXml" ds:itemID="{D5361F31-6533-404B-8679-63AE59FFCAA5}">
  <ds:schemaRefs>
    <ds:schemaRef ds:uri="http://schemas.microsoft.com/office/infopath/2007/PartnerControls"/>
    <ds:schemaRef ds:uri="http://purl.org/dc/terms/"/>
    <ds:schemaRef ds:uri="http://schemas.microsoft.com/office/2006/metadata/properties"/>
    <ds:schemaRef ds:uri="http://schemas.microsoft.com/office/2006/documentManagement/types"/>
    <ds:schemaRef ds:uri="a607a33b-3db6-4c29-911e-dd431811d9ac"/>
    <ds:schemaRef ds:uri="http://purl.org/dc/elements/1.1/"/>
    <ds:schemaRef ds:uri="594022c7-28a7-4e5c-8854-df6a7ef56d4f"/>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E1C77CE8-258F-46EE-98BB-4E2410C802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4022c7-28a7-4e5c-8854-df6a7ef56d4f"/>
    <ds:schemaRef ds:uri="a607a33b-3db6-4c29-911e-dd431811d9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4342</TotalTime>
  <Words>1101</Words>
  <Application>Microsoft Office PowerPoint</Application>
  <PresentationFormat>On-screen Show (4:3)</PresentationFormat>
  <Paragraphs>480</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MS Sans Serif</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Appalachian Compact Percent Disposed LLRW Volume by Disposal Site - 2020   </vt:lpstr>
      <vt:lpstr>Appalachian Compact Percent Disposed LLRW Activity by Disposal Site - 2020   </vt:lpstr>
      <vt:lpstr>PowerPoint Presentation</vt:lpstr>
      <vt:lpstr>Disposed Compact LLRW and TENORM by Volume 2016 - 2020   </vt:lpstr>
      <vt:lpstr>Disposed Compact LLRW and TENORM by Activity 2016 - 2020   </vt:lpstr>
      <vt:lpstr>Thank you.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Build</dc:creator>
  <cp:lastModifiedBy>Banning, Stephanie</cp:lastModifiedBy>
  <cp:revision>366</cp:revision>
  <cp:lastPrinted>2015-09-04T15:16:41Z</cp:lastPrinted>
  <dcterms:created xsi:type="dcterms:W3CDTF">2014-05-06T18:06:55Z</dcterms:created>
  <dcterms:modified xsi:type="dcterms:W3CDTF">2021-10-22T12:13:03Z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0x01010059554226E35BDD479BEA7357A8E8F943</vt:lpwstr>
  </property>
</Properties>
</file>