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2" r:id="rId9"/>
    <p:sldId id="297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9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AFA0B4-6744-48A8-AC7B-C65767F80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BABDB-3B9B-4C3A-9AEF-629683304B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302D9-665F-46A9-892F-4AFF417AB8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C1E3D-0BA6-4A7F-A7A2-6A145A79A5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2F047-DECA-4822-9872-FCA920BCA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720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BEE7C6-B0A6-45A3-A189-AB38F8A8C4C7}" type="slidenum"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0BEE7C6-B0A6-45A3-A189-AB38F8A8C4C7}" type="slidenum">
              <a:rPr lang="en-US" sz="14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14956-D449-4C0C-BA89-9F933481A6EB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46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70BEE7C6-B0A6-45A3-A189-AB38F8A8C4C7}" type="slidenum">
              <a:rPr lang="en-US" sz="140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73937-1C61-44D8-8EE5-9469B75AD1F1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432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1600" cy="417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3970440" y="8829720"/>
            <a:ext cx="3033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0FB70-3C3E-4E00-8232-E1A76CFE9952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1600" cy="4177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970440" y="8829720"/>
            <a:ext cx="3033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84216-B945-481B-BDA3-742F365806FC}"/>
              </a:ext>
            </a:extLst>
          </p:cNvPr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pPr algn="r"/>
            <a:endParaRPr lang="en-US" sz="1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BE91-1A69-4075-9A55-0C6AE36F9B1A}" type="datetime1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97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rc.gov/waste/llw-disposal/licensing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219320" y="1752480"/>
            <a:ext cx="6471720" cy="410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Appalachian States Low-Level Radioactive Waste Commission</a:t>
            </a:r>
            <a:endParaRPr lang="en-US" sz="32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en-US" sz="32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LLRW Compacts and Update on Commercial LLRW Disposal Facilities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November 5, 2021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010280" y="6492960"/>
            <a:ext cx="212832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BD272711-8CA3-400B-A933-F80FB89297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593" y="257942"/>
            <a:ext cx="3515819" cy="1265938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8B8E4E1-6625-4E7E-BB6E-93395283F86F}"/>
              </a:ext>
            </a:extLst>
          </p:cNvPr>
          <p:cNvSpPr txBox="1">
            <a:spLocks/>
          </p:cNvSpPr>
          <p:nvPr/>
        </p:nvSpPr>
        <p:spPr>
          <a:xfrm>
            <a:off x="7010400" y="65011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7B86B5-851B-4346-A7DA-D981274D6738}" type="slidenum">
              <a:rPr 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</a:t>
            </a:fld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0" y="0"/>
            <a:ext cx="913860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228600" y="228600"/>
            <a:ext cx="868140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228600" y="152280"/>
            <a:ext cx="875772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Picture 6"/>
          <p:cNvPicPr/>
          <p:nvPr/>
        </p:nvPicPr>
        <p:blipFill>
          <a:blip r:embed="rId3"/>
          <a:stretch/>
        </p:blipFill>
        <p:spPr>
          <a:xfrm>
            <a:off x="111240" y="987120"/>
            <a:ext cx="8875080" cy="5146920"/>
          </a:xfrm>
          <a:prstGeom prst="rect">
            <a:avLst/>
          </a:prstGeom>
          <a:ln>
            <a:noFill/>
          </a:ln>
        </p:spPr>
      </p:pic>
      <p:pic>
        <p:nvPicPr>
          <p:cNvPr id="163" name="Picture 8"/>
          <p:cNvPicPr/>
          <p:nvPr/>
        </p:nvPicPr>
        <p:blipFill>
          <a:blip r:embed="rId4"/>
          <a:stretch/>
        </p:blipFill>
        <p:spPr>
          <a:xfrm>
            <a:off x="111240" y="177120"/>
            <a:ext cx="8832240" cy="884160"/>
          </a:xfrm>
          <a:prstGeom prst="rect">
            <a:avLst/>
          </a:prstGeom>
          <a:ln>
            <a:noFill/>
          </a:ln>
        </p:spPr>
      </p:pic>
      <p:sp>
        <p:nvSpPr>
          <p:cNvPr id="165" name="CustomShape 4"/>
          <p:cNvSpPr/>
          <p:nvPr/>
        </p:nvSpPr>
        <p:spPr>
          <a:xfrm>
            <a:off x="183600" y="215280"/>
            <a:ext cx="8759520" cy="57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7240" algn="ctr">
              <a:lnSpc>
                <a:spcPct val="100000"/>
              </a:lnSpc>
            </a:pPr>
            <a:r>
              <a:rPr lang="en-US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LLRW Compacts</a:t>
            </a:r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7010280" y="6492960"/>
            <a:ext cx="212832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2">
            <a:extLst>
              <a:ext uri="{FF2B5EF4-FFF2-40B4-BE49-F238E27FC236}">
                <a16:creationId xmlns:a16="http://schemas.microsoft.com/office/drawing/2014/main" id="{AA992F56-4F0F-4B7F-8A92-44388A9B9370}"/>
              </a:ext>
            </a:extLst>
          </p:cNvPr>
          <p:cNvSpPr/>
          <p:nvPr/>
        </p:nvSpPr>
        <p:spPr>
          <a:xfrm>
            <a:off x="7954392" y="6320901"/>
            <a:ext cx="1189608" cy="266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8B041C6-6B9A-4398-91C4-03AD9A4CA502}"/>
              </a:ext>
            </a:extLst>
          </p:cNvPr>
          <p:cNvSpPr txBox="1">
            <a:spLocks/>
          </p:cNvSpPr>
          <p:nvPr/>
        </p:nvSpPr>
        <p:spPr>
          <a:xfrm>
            <a:off x="7010400" y="65011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7B86B5-851B-4346-A7DA-D981274D6738}" type="slidenum">
              <a:rPr 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5"/>
          <p:cNvPicPr/>
          <p:nvPr/>
        </p:nvPicPr>
        <p:blipFill>
          <a:blip r:embed="rId3"/>
          <a:stretch/>
        </p:blipFill>
        <p:spPr>
          <a:xfrm>
            <a:off x="195309" y="234000"/>
            <a:ext cx="8605080" cy="111276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714653" y="326160"/>
            <a:ext cx="8986320" cy="8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Commercial LLRW Disposal Facilities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ts val="0"/>
              </a:lnSpc>
            </a:pP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457200" y="1371600"/>
            <a:ext cx="8529120" cy="525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04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Barnwell Disposal Facility in South Carolina (Regional Facility)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Accepts Class A, B and C wastes from the Atlantic Compact (CT, NJ, SC)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Closed to generators outside the Atlantic Compact as of July 1, 2008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04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Richland Facility in Washington (Regional Facility)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Accepts Class A, B and C wastes from the Northwest and Rocky Mountain Compacts (11 states in 2 compacts)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1" indent="-2804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Energy</a:t>
            </a:r>
            <a:r>
              <a:rPr lang="en-US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Solutions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Facility in Utah (not a Regional Facility)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Accepts Class A waste </a:t>
            </a: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Processes radioactive liquids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Provides for disposal of bulk waste, containerized waste, large components, and mixed waste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Transports large components for disposal</a:t>
            </a:r>
          </a:p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Submitted several license </a:t>
            </a:r>
            <a:r>
              <a:rPr lang="en-US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amendments related to </a:t>
            </a: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11e.(2) cell, disposal of depleted uranium (DU) in the Federal cell, and a proposed exempt cell 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7010280" y="6477120"/>
            <a:ext cx="212832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7CE52E0-0309-4E4A-9E80-E32F4387D3A3}"/>
              </a:ext>
            </a:extLst>
          </p:cNvPr>
          <p:cNvSpPr txBox="1">
            <a:spLocks/>
          </p:cNvSpPr>
          <p:nvPr/>
        </p:nvSpPr>
        <p:spPr>
          <a:xfrm>
            <a:off x="7010400" y="65011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7B86B5-851B-4346-A7DA-D981274D6738}" type="slidenum">
              <a:rPr 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5"/>
          <p:cNvPicPr/>
          <p:nvPr/>
        </p:nvPicPr>
        <p:blipFill>
          <a:blip r:embed="rId3"/>
          <a:stretch/>
        </p:blipFill>
        <p:spPr>
          <a:xfrm>
            <a:off x="117000" y="217440"/>
            <a:ext cx="8910000" cy="954000"/>
          </a:xfrm>
          <a:prstGeom prst="rect">
            <a:avLst/>
          </a:prstGeom>
          <a:ln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0" y="1189800"/>
            <a:ext cx="8567280" cy="452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4518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en-US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WCS Disposal Facility in Texas (Regional Facility)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Accepts commercial LLRW (Class A, B and C) and federal LLRW and  mixed waste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Annual limit on radioactivity of out-of-compact waste is 275,000 Ci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 annual limit on volume of out-of-compact waste 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Texas Compact Commission (TCC) Published a Contingency Plan</a:t>
            </a:r>
          </a:p>
          <a:p>
            <a:pPr marL="1143000" lvl="1" indent="-451800">
              <a:buClr>
                <a:srgbClr val="000000"/>
              </a:buClr>
              <a:buFont typeface="Wingdings" charset="2"/>
              <a:buChar char=""/>
            </a:pPr>
            <a:r>
              <a:rPr 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TCC Forms Capacity Committee</a:t>
            </a:r>
          </a:p>
        </p:txBody>
      </p:sp>
      <p:sp>
        <p:nvSpPr>
          <p:cNvPr id="174" name="CustomShape 2"/>
          <p:cNvSpPr/>
          <p:nvPr/>
        </p:nvSpPr>
        <p:spPr>
          <a:xfrm>
            <a:off x="288360" y="700560"/>
            <a:ext cx="8567280" cy="52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0"/>
              </a:lnSpc>
            </a:pPr>
            <a:r>
              <a:rPr lang="en-US" sz="2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Status of Commercial LLRW Disposal Facilities</a:t>
            </a:r>
            <a:endParaRPr lang="en-US" sz="1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6949440" y="6035040"/>
            <a:ext cx="2189160" cy="81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1B57B72-5700-4569-951D-6909573D7F65}"/>
              </a:ext>
            </a:extLst>
          </p:cNvPr>
          <p:cNvSpPr txBox="1">
            <a:spLocks/>
          </p:cNvSpPr>
          <p:nvPr/>
        </p:nvSpPr>
        <p:spPr>
          <a:xfrm>
            <a:off x="7010400" y="6501143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87B86B5-851B-4346-A7DA-D981274D6738}" type="slidenum">
              <a:rPr lang="en-US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8274DA-A495-4BD8-A595-6E34FAC7512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32786" y="1367161"/>
            <a:ext cx="8278067" cy="4133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  </a:t>
            </a:r>
            <a:r>
              <a:rPr lang="en-US" sz="1600" b="1" u="sng" dirty="0"/>
              <a:t>Disposal Facility                     Volume (ft3)                Activity (Ci)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lvl="2"/>
            <a:r>
              <a:rPr lang="en-US" sz="1400" dirty="0"/>
              <a:t>      WCS, TX                                                31,560                                23,933 </a:t>
            </a:r>
          </a:p>
          <a:p>
            <a:pPr lvl="2"/>
            <a:r>
              <a:rPr lang="en-US" sz="1400" dirty="0"/>
              <a:t>      Barnwell, SC                                          31,478                                     643                                         </a:t>
            </a:r>
          </a:p>
          <a:p>
            <a:pPr lvl="2"/>
            <a:r>
              <a:rPr lang="en-US" sz="1400" dirty="0"/>
              <a:t>      Clive, UT                                              930,528                                  6,511</a:t>
            </a:r>
          </a:p>
          <a:p>
            <a:pPr lvl="2"/>
            <a:r>
              <a:rPr lang="en-US" sz="1400" dirty="0"/>
              <a:t>      Richland, WA                                         15,291                                  9,236</a:t>
            </a:r>
          </a:p>
          <a:p>
            <a:pPr lvl="2"/>
            <a:r>
              <a:rPr lang="en-US" sz="1400" b="1" dirty="0"/>
              <a:t>     TOTAL                                                 </a:t>
            </a:r>
            <a:r>
              <a:rPr lang="en-US" sz="1200" b="1" dirty="0"/>
              <a:t>1,008,857                                       40,323</a:t>
            </a:r>
          </a:p>
          <a:p>
            <a:pPr lvl="1"/>
            <a:endParaRPr lang="en-US" sz="1200" b="1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600" dirty="0"/>
              <a:t>*Source – Nuclear Regulatory Commission </a:t>
            </a:r>
          </a:p>
          <a:p>
            <a:pPr marL="0" indent="0">
              <a:buNone/>
            </a:pPr>
            <a:r>
              <a:rPr lang="en-US" sz="1600" u="sng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https://www.nrc.gov/waste/llw-disposal/licensing</a:t>
            </a:r>
            <a:r>
              <a:rPr lang="en-US" sz="1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/statistics.html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922D01B-F25D-481E-9193-EE4F012CD30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6820" y="115141"/>
            <a:ext cx="8910000" cy="954000"/>
          </a:xfrm>
          <a:prstGeom prst="rect">
            <a:avLst/>
          </a:prstGeom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87790F3-5FC7-44AD-B2DF-3CDCF8B1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60" y="-44587"/>
            <a:ext cx="8229240" cy="1049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LOW-LEVEL WASTE STATISTICS FOR 2020</a:t>
            </a:r>
            <a:r>
              <a:rPr lang="en-US" b="1" dirty="0">
                <a:solidFill>
                  <a:schemeClr val="bg1"/>
                </a:solidFill>
              </a:rPr>
              <a:t>*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6C627E-9776-4B92-AF0D-863B22F5C51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08180" y="6117179"/>
            <a:ext cx="2618640" cy="548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073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57B9-2AD0-4C69-9CF3-955962E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E87B86B5-851B-4346-A7DA-D981274D6738}" type="slidenum">
              <a:rPr lang="en-US" sz="1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1EB0982-AB81-4F52-AD5B-C862AF0E996A}"/>
              </a:ext>
            </a:extLst>
          </p:cNvPr>
          <p:cNvSpPr txBox="1">
            <a:spLocks/>
          </p:cNvSpPr>
          <p:nvPr/>
        </p:nvSpPr>
        <p:spPr>
          <a:xfrm>
            <a:off x="609600" y="2590800"/>
            <a:ext cx="7824448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Rich Janati, M.S.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Bureau of Radiation Protection</a:t>
            </a:r>
          </a:p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Phone: 717-787-2163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rjanati@pa.gov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680432-B1DA-48B1-86E2-37E0E698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24" y="1219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Questions?</a:t>
            </a:r>
          </a:p>
        </p:txBody>
      </p:sp>
      <p:pic>
        <p:nvPicPr>
          <p:cNvPr id="11" name="Picture 10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8" y="304800"/>
            <a:ext cx="87201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02449" y="218173"/>
            <a:ext cx="2339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482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4043</TotalTime>
  <Words>335</Words>
  <Application>Microsoft Office PowerPoint</Application>
  <PresentationFormat>On-screen Show (4:3)</PresentationFormat>
  <Paragraphs>57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 LOW-LEVEL WASTE STATISTICS FOR 2020*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Banning, Stephanie</cp:lastModifiedBy>
  <cp:revision>336</cp:revision>
  <cp:lastPrinted>2018-05-01T14:46:07Z</cp:lastPrinted>
  <dcterms:created xsi:type="dcterms:W3CDTF">2014-05-06T18:06:55Z</dcterms:created>
  <dcterms:modified xsi:type="dcterms:W3CDTF">2021-10-22T12:12:17Z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