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4" r:id="rId2"/>
    <p:sldId id="260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85" r:id="rId11"/>
    <p:sldId id="29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FFCE"/>
    <a:srgbClr val="FFFF99"/>
    <a:srgbClr val="006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74" autoAdjust="0"/>
    <p:restoredTop sz="94705" autoAdjust="0"/>
  </p:normalViewPr>
  <p:slideViewPr>
    <p:cSldViewPr>
      <p:cViewPr varScale="1">
        <p:scale>
          <a:sx n="85" d="100"/>
          <a:sy n="85" d="100"/>
        </p:scale>
        <p:origin x="-202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134" y="-7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Appalachian Compact States LLRW Activity 1996 - 2015 </a:t>
            </a:r>
          </a:p>
        </c:rich>
      </c:tx>
      <c:layout>
        <c:manualLayout>
          <c:xMode val="edge"/>
          <c:yMode val="edge"/>
          <c:x val="0.19767441860465115"/>
          <c:y val="2.4175824175824177E-2"/>
        </c:manualLayout>
      </c:layout>
      <c:overlay val="0"/>
      <c:spPr>
        <a:noFill/>
        <a:ln w="25400">
          <a:noFill/>
        </a:ln>
      </c:spPr>
    </c:title>
    <c:autoTitleDeleted val="0"/>
    <c:view3D>
      <c:rotX val="25"/>
      <c:hPercent val="100"/>
      <c:rotY val="20"/>
      <c:depthPercent val="150"/>
      <c:rAngAx val="0"/>
      <c:perspective val="0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00330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0033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3676633444075303"/>
          <c:y val="0.11135531135531136"/>
          <c:w val="0.76910299003322258"/>
          <c:h val="0.77802197802197803"/>
        </c:manualLayout>
      </c:layout>
      <c:bar3DChart>
        <c:barDir val="col"/>
        <c:grouping val="standard"/>
        <c:varyColors val="0"/>
        <c:ser>
          <c:idx val="1"/>
          <c:order val="0"/>
          <c:tx>
            <c:strRef>
              <c:f>APCTOTVOLACT86TO98!$C$4</c:f>
              <c:strCache>
                <c:ptCount val="1"/>
                <c:pt idx="0">
                  <c:v>WV</c:v>
                </c:pt>
              </c:strCache>
            </c:strRef>
          </c:tx>
          <c:spPr>
            <a:solidFill>
              <a:srgbClr val="FFCC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APCTOTVOLACT86TO98!$B$5:$B$24</c:f>
              <c:strCache>
                <c:ptCount val="20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 *</c:v>
                </c:pt>
                <c:pt idx="14">
                  <c:v>2010 *</c:v>
                </c:pt>
                <c:pt idx="15">
                  <c:v>2011 *</c:v>
                </c:pt>
                <c:pt idx="16">
                  <c:v>2012 *</c:v>
                </c:pt>
                <c:pt idx="17">
                  <c:v>2013 *</c:v>
                </c:pt>
                <c:pt idx="18">
                  <c:v>2014 **</c:v>
                </c:pt>
                <c:pt idx="19">
                  <c:v>2015 **</c:v>
                </c:pt>
              </c:strCache>
            </c:strRef>
          </c:cat>
          <c:val>
            <c:numRef>
              <c:f>APCTOTVOLACT86TO98!$C$5:$C$24</c:f>
              <c:numCache>
                <c:formatCode>#,##0.00</c:formatCode>
                <c:ptCount val="20"/>
                <c:pt idx="0" formatCode="0.0">
                  <c:v>0.1</c:v>
                </c:pt>
                <c:pt idx="1">
                  <c:v>0.03</c:v>
                </c:pt>
                <c:pt idx="2" formatCode="0.0">
                  <c:v>37.299999999999997</c:v>
                </c:pt>
                <c:pt idx="3" formatCode="0.0">
                  <c:v>0.5</c:v>
                </c:pt>
                <c:pt idx="4" formatCode="0.0">
                  <c:v>2.2000000000000002</c:v>
                </c:pt>
                <c:pt idx="5">
                  <c:v>0.03</c:v>
                </c:pt>
                <c:pt idx="6" formatCode="0.0">
                  <c:v>0.1</c:v>
                </c:pt>
                <c:pt idx="7" formatCode="0.0">
                  <c:v>0.2</c:v>
                </c:pt>
                <c:pt idx="8" formatCode="0.0">
                  <c:v>0.8</c:v>
                </c:pt>
                <c:pt idx="9" formatCode="0.0">
                  <c:v>0.7</c:v>
                </c:pt>
                <c:pt idx="10">
                  <c:v>0.03</c:v>
                </c:pt>
                <c:pt idx="11" formatCode="0.0">
                  <c:v>0.16</c:v>
                </c:pt>
                <c:pt idx="12" formatCode="0.0">
                  <c:v>0.14000000000000001</c:v>
                </c:pt>
                <c:pt idx="13">
                  <c:v>0.02</c:v>
                </c:pt>
                <c:pt idx="14">
                  <c:v>0.01</c:v>
                </c:pt>
                <c:pt idx="15">
                  <c:v>0.02</c:v>
                </c:pt>
                <c:pt idx="16" formatCode="#,##0.000">
                  <c:v>3.0000000000000001E-3</c:v>
                </c:pt>
                <c:pt idx="17">
                  <c:v>0.01</c:v>
                </c:pt>
                <c:pt idx="18" formatCode="#,##0.000">
                  <c:v>1.99E-3</c:v>
                </c:pt>
                <c:pt idx="19">
                  <c:v>2.3290450000000001E-2</c:v>
                </c:pt>
              </c:numCache>
            </c:numRef>
          </c:val>
        </c:ser>
        <c:ser>
          <c:idx val="2"/>
          <c:order val="1"/>
          <c:tx>
            <c:strRef>
              <c:f>APCTOTVOLACT86TO98!$D$4</c:f>
              <c:strCache>
                <c:ptCount val="1"/>
                <c:pt idx="0">
                  <c:v>DE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APCTOTVOLACT86TO98!$B$5:$B$24</c:f>
              <c:strCache>
                <c:ptCount val="20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 *</c:v>
                </c:pt>
                <c:pt idx="14">
                  <c:v>2010 *</c:v>
                </c:pt>
                <c:pt idx="15">
                  <c:v>2011 *</c:v>
                </c:pt>
                <c:pt idx="16">
                  <c:v>2012 *</c:v>
                </c:pt>
                <c:pt idx="17">
                  <c:v>2013 *</c:v>
                </c:pt>
                <c:pt idx="18">
                  <c:v>2014 **</c:v>
                </c:pt>
                <c:pt idx="19">
                  <c:v>2015 **</c:v>
                </c:pt>
              </c:strCache>
            </c:strRef>
          </c:cat>
          <c:val>
            <c:numRef>
              <c:f>APCTOTVOLACT86TO98!$D$5:$D$24</c:f>
              <c:numCache>
                <c:formatCode>0.0</c:formatCode>
                <c:ptCount val="20"/>
                <c:pt idx="0">
                  <c:v>5.6</c:v>
                </c:pt>
                <c:pt idx="1">
                  <c:v>1.3</c:v>
                </c:pt>
                <c:pt idx="2">
                  <c:v>0.1</c:v>
                </c:pt>
                <c:pt idx="3">
                  <c:v>0.1</c:v>
                </c:pt>
                <c:pt idx="4" formatCode="#,##0.00">
                  <c:v>0.02</c:v>
                </c:pt>
                <c:pt idx="5" formatCode="#,##0.00">
                  <c:v>0.03</c:v>
                </c:pt>
                <c:pt idx="6">
                  <c:v>0.5</c:v>
                </c:pt>
                <c:pt idx="7">
                  <c:v>24.7</c:v>
                </c:pt>
                <c:pt idx="8">
                  <c:v>0.2</c:v>
                </c:pt>
                <c:pt idx="9">
                  <c:v>31.3</c:v>
                </c:pt>
                <c:pt idx="10">
                  <c:v>11.9</c:v>
                </c:pt>
                <c:pt idx="11">
                  <c:v>12.9</c:v>
                </c:pt>
                <c:pt idx="12">
                  <c:v>12.2</c:v>
                </c:pt>
                <c:pt idx="13">
                  <c:v>0.5</c:v>
                </c:pt>
                <c:pt idx="14" formatCode="#,##0.00">
                  <c:v>0.03</c:v>
                </c:pt>
                <c:pt idx="15">
                  <c:v>1</c:v>
                </c:pt>
                <c:pt idx="16" formatCode="#,##0.00">
                  <c:v>7.0000000000000001E-3</c:v>
                </c:pt>
                <c:pt idx="17">
                  <c:v>45.265000000000001</c:v>
                </c:pt>
                <c:pt idx="18" formatCode="#,##0.00">
                  <c:v>5.0799999999999994E-3</c:v>
                </c:pt>
                <c:pt idx="19" formatCode="0.000">
                  <c:v>7.0727610000000003E-3</c:v>
                </c:pt>
              </c:numCache>
            </c:numRef>
          </c:val>
        </c:ser>
        <c:ser>
          <c:idx val="3"/>
          <c:order val="2"/>
          <c:tx>
            <c:strRef>
              <c:f>APCTOTVOLACT86TO98!$E$4</c:f>
              <c:strCache>
                <c:ptCount val="1"/>
                <c:pt idx="0">
                  <c:v>MD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APCTOTVOLACT86TO98!$B$5:$B$24</c:f>
              <c:strCache>
                <c:ptCount val="20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 *</c:v>
                </c:pt>
                <c:pt idx="14">
                  <c:v>2010 *</c:v>
                </c:pt>
                <c:pt idx="15">
                  <c:v>2011 *</c:v>
                </c:pt>
                <c:pt idx="16">
                  <c:v>2012 *</c:v>
                </c:pt>
                <c:pt idx="17">
                  <c:v>2013 *</c:v>
                </c:pt>
                <c:pt idx="18">
                  <c:v>2014 **</c:v>
                </c:pt>
                <c:pt idx="19">
                  <c:v>2015 **</c:v>
                </c:pt>
              </c:strCache>
            </c:strRef>
          </c:cat>
          <c:val>
            <c:numRef>
              <c:f>APCTOTVOLACT86TO98!$E$5:$E$24</c:f>
              <c:numCache>
                <c:formatCode>#,##0.0</c:formatCode>
                <c:ptCount val="20"/>
                <c:pt idx="0">
                  <c:v>349.1</c:v>
                </c:pt>
                <c:pt idx="1">
                  <c:v>198.5</c:v>
                </c:pt>
                <c:pt idx="2">
                  <c:v>531.5</c:v>
                </c:pt>
                <c:pt idx="3">
                  <c:v>1335.7</c:v>
                </c:pt>
                <c:pt idx="4">
                  <c:v>484</c:v>
                </c:pt>
                <c:pt idx="5">
                  <c:v>903.3</c:v>
                </c:pt>
                <c:pt idx="6">
                  <c:v>244.5</c:v>
                </c:pt>
                <c:pt idx="7">
                  <c:v>166.3</c:v>
                </c:pt>
                <c:pt idx="8">
                  <c:v>11830.7</c:v>
                </c:pt>
                <c:pt idx="9">
                  <c:v>156.80000000000001</c:v>
                </c:pt>
                <c:pt idx="10">
                  <c:v>60.1</c:v>
                </c:pt>
                <c:pt idx="11">
                  <c:v>25304.7</c:v>
                </c:pt>
                <c:pt idx="12">
                  <c:v>2181.5</c:v>
                </c:pt>
                <c:pt idx="13">
                  <c:v>4.7</c:v>
                </c:pt>
                <c:pt idx="14">
                  <c:v>1.4</c:v>
                </c:pt>
                <c:pt idx="15">
                  <c:v>1.8</c:v>
                </c:pt>
                <c:pt idx="16">
                  <c:v>2.1</c:v>
                </c:pt>
                <c:pt idx="17">
                  <c:v>15.715</c:v>
                </c:pt>
                <c:pt idx="18">
                  <c:v>260.65267</c:v>
                </c:pt>
                <c:pt idx="19">
                  <c:v>27.832329828260001</c:v>
                </c:pt>
              </c:numCache>
            </c:numRef>
          </c:val>
        </c:ser>
        <c:ser>
          <c:idx val="4"/>
          <c:order val="3"/>
          <c:tx>
            <c:strRef>
              <c:f>APCTOTVOLACT86TO98!$F$4</c:f>
              <c:strCache>
                <c:ptCount val="1"/>
                <c:pt idx="0">
                  <c:v>PA</c:v>
                </c:pt>
              </c:strCache>
            </c:strRef>
          </c:tx>
          <c:spPr>
            <a:solidFill>
              <a:srgbClr val="FFFF99"/>
            </a:solidFill>
            <a:ln w="25400">
              <a:noFill/>
            </a:ln>
          </c:spPr>
          <c:invertIfNegative val="0"/>
          <c:cat>
            <c:strRef>
              <c:f>APCTOTVOLACT86TO98!$B$5:$B$24</c:f>
              <c:strCache>
                <c:ptCount val="20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 *</c:v>
                </c:pt>
                <c:pt idx="14">
                  <c:v>2010 *</c:v>
                </c:pt>
                <c:pt idx="15">
                  <c:v>2011 *</c:v>
                </c:pt>
                <c:pt idx="16">
                  <c:v>2012 *</c:v>
                </c:pt>
                <c:pt idx="17">
                  <c:v>2013 *</c:v>
                </c:pt>
                <c:pt idx="18">
                  <c:v>2014 **</c:v>
                </c:pt>
                <c:pt idx="19">
                  <c:v>2015 **</c:v>
                </c:pt>
              </c:strCache>
            </c:strRef>
          </c:cat>
          <c:val>
            <c:numRef>
              <c:f>APCTOTVOLACT86TO98!$F$5:$F$24</c:f>
              <c:numCache>
                <c:formatCode>#,##0.0</c:formatCode>
                <c:ptCount val="20"/>
                <c:pt idx="0">
                  <c:v>71900.5</c:v>
                </c:pt>
                <c:pt idx="1">
                  <c:v>8017.9</c:v>
                </c:pt>
                <c:pt idx="2">
                  <c:v>43691</c:v>
                </c:pt>
                <c:pt idx="3">
                  <c:v>86618</c:v>
                </c:pt>
                <c:pt idx="4">
                  <c:v>357624.4</c:v>
                </c:pt>
                <c:pt idx="5">
                  <c:v>168919.6</c:v>
                </c:pt>
                <c:pt idx="6">
                  <c:v>6777.4</c:v>
                </c:pt>
                <c:pt idx="7">
                  <c:v>241649.8</c:v>
                </c:pt>
                <c:pt idx="8">
                  <c:v>18890.3</c:v>
                </c:pt>
                <c:pt idx="9">
                  <c:v>58786.2</c:v>
                </c:pt>
                <c:pt idx="10">
                  <c:v>91719.1</c:v>
                </c:pt>
                <c:pt idx="11">
                  <c:v>492579.3</c:v>
                </c:pt>
                <c:pt idx="12">
                  <c:v>283328.8</c:v>
                </c:pt>
                <c:pt idx="13">
                  <c:v>1001.4</c:v>
                </c:pt>
                <c:pt idx="14">
                  <c:v>656.8</c:v>
                </c:pt>
                <c:pt idx="15">
                  <c:v>492.6</c:v>
                </c:pt>
                <c:pt idx="16">
                  <c:v>449.3</c:v>
                </c:pt>
                <c:pt idx="17">
                  <c:v>458.54499999999996</c:v>
                </c:pt>
                <c:pt idx="18">
                  <c:v>1212.7957899999999</c:v>
                </c:pt>
                <c:pt idx="19">
                  <c:v>4147.3113853696796</c:v>
                </c:pt>
              </c:numCache>
            </c:numRef>
          </c:val>
        </c:ser>
        <c:ser>
          <c:idx val="5"/>
          <c:order val="4"/>
          <c:tx>
            <c:strRef>
              <c:f>APCTOTVOLACT86TO98!$G$4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APCTOTVOLACT86TO98!$B$5:$B$24</c:f>
              <c:strCache>
                <c:ptCount val="20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 *</c:v>
                </c:pt>
                <c:pt idx="14">
                  <c:v>2010 *</c:v>
                </c:pt>
                <c:pt idx="15">
                  <c:v>2011 *</c:v>
                </c:pt>
                <c:pt idx="16">
                  <c:v>2012 *</c:v>
                </c:pt>
                <c:pt idx="17">
                  <c:v>2013 *</c:v>
                </c:pt>
                <c:pt idx="18">
                  <c:v>2014 **</c:v>
                </c:pt>
                <c:pt idx="19">
                  <c:v>2015 **</c:v>
                </c:pt>
              </c:strCache>
            </c:strRef>
          </c:cat>
          <c:val>
            <c:numRef>
              <c:f>APCTOTVOLACT86TO98!$G$5:$G$24</c:f>
              <c:numCache>
                <c:formatCode>#,##0.0</c:formatCode>
                <c:ptCount val="20"/>
                <c:pt idx="0">
                  <c:v>72255.399999999994</c:v>
                </c:pt>
                <c:pt idx="1">
                  <c:v>8217.7000000000007</c:v>
                </c:pt>
                <c:pt idx="2">
                  <c:v>44259.9</c:v>
                </c:pt>
                <c:pt idx="3">
                  <c:v>87954.3</c:v>
                </c:pt>
                <c:pt idx="4">
                  <c:v>358110.7</c:v>
                </c:pt>
                <c:pt idx="5">
                  <c:v>169822.9</c:v>
                </c:pt>
                <c:pt idx="6">
                  <c:v>7022.5</c:v>
                </c:pt>
                <c:pt idx="7">
                  <c:v>241840.9</c:v>
                </c:pt>
                <c:pt idx="8">
                  <c:v>30722</c:v>
                </c:pt>
                <c:pt idx="9">
                  <c:v>58974.9</c:v>
                </c:pt>
                <c:pt idx="10">
                  <c:v>91791.1</c:v>
                </c:pt>
                <c:pt idx="11">
                  <c:v>517897</c:v>
                </c:pt>
                <c:pt idx="12">
                  <c:v>285522.59999999998</c:v>
                </c:pt>
                <c:pt idx="13">
                  <c:v>1006.6</c:v>
                </c:pt>
                <c:pt idx="14">
                  <c:v>658.2</c:v>
                </c:pt>
                <c:pt idx="15">
                  <c:v>495.5</c:v>
                </c:pt>
                <c:pt idx="16">
                  <c:v>451.4</c:v>
                </c:pt>
                <c:pt idx="17">
                  <c:v>519.53499999999997</c:v>
                </c:pt>
                <c:pt idx="18">
                  <c:v>1473.45553</c:v>
                </c:pt>
                <c:pt idx="19">
                  <c:v>4175.1740784089388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shape val="box"/>
        <c:axId val="41388672"/>
        <c:axId val="41399040"/>
        <c:axId val="41410560"/>
      </c:bar3DChart>
      <c:catAx>
        <c:axId val="413886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38870431893687707"/>
              <c:y val="0.9054945054945055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399040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41399040"/>
        <c:scaling>
          <c:orientation val="minMax"/>
        </c:scaling>
        <c:delete val="0"/>
        <c:axPos val="l"/>
        <c:majorGridlines>
          <c:spPr>
            <a:ln w="25400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curies</a:t>
                </a:r>
              </a:p>
            </c:rich>
          </c:tx>
          <c:layout>
            <c:manualLayout>
              <c:xMode val="edge"/>
              <c:yMode val="edge"/>
              <c:x val="3.3222591362126248E-2"/>
              <c:y val="0.4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388672"/>
        <c:crosses val="autoZero"/>
        <c:crossBetween val="between"/>
      </c:valAx>
      <c:serAx>
        <c:axId val="41410560"/>
        <c:scaling>
          <c:orientation val="minMax"/>
        </c:scaling>
        <c:delete val="0"/>
        <c:axPos val="b"/>
        <c:title>
          <c:tx>
            <c:rich>
              <a:bodyPr rot="-4380000" vert="horz"/>
              <a:lstStyle/>
              <a:p>
                <a:pPr algn="ctr"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State</a:t>
                </a:r>
              </a:p>
            </c:rich>
          </c:tx>
          <c:layout>
            <c:manualLayout>
              <c:xMode val="edge"/>
              <c:yMode val="edge"/>
              <c:x val="0.93521594684385378"/>
              <c:y val="0.80219780219780223"/>
            </c:manualLayout>
          </c:layout>
          <c:overlay val="0"/>
          <c:spPr>
            <a:noFill/>
            <a:ln w="25400">
              <a:noFill/>
            </a:ln>
          </c:spPr>
        </c:title>
        <c:numFmt formatCode="#,##0.00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399040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42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050" dirty="0"/>
              <a:t>Appalachian Compact 2015 LLRW Disposed Volume by Disposal Site</a:t>
            </a:r>
          </a:p>
        </c:rich>
      </c:tx>
      <c:layout>
        <c:manualLayout>
          <c:xMode val="edge"/>
          <c:yMode val="edge"/>
          <c:x val="0.1633751611437263"/>
          <c:y val="3.6666807023453617E-2"/>
        </c:manualLayout>
      </c:layout>
      <c:overlay val="0"/>
      <c:spPr>
        <a:noFill/>
        <a:ln w="32223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644524236983843"/>
          <c:y val="0.33666776259037301"/>
          <c:w val="0.53321364452423703"/>
          <c:h val="0.39333461371944572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6111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6111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>
                <c:manualLayout>
                  <c:x val="0.17362005816346127"/>
                  <c:y val="4.51090925086878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 w="32223">
                <a:noFill/>
              </a:ln>
            </c:spPr>
            <c:txPr>
              <a:bodyPr/>
              <a:lstStyle/>
              <a:p>
                <a:pPr>
                  <a:defRPr sz="126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Sheet1!$D$23:$E$23</c:f>
              <c:strCache>
                <c:ptCount val="2"/>
                <c:pt idx="0">
                  <c:v>WCS</c:v>
                </c:pt>
                <c:pt idx="1">
                  <c:v>ENERGY SOLUTIONS</c:v>
                </c:pt>
              </c:strCache>
            </c:strRef>
          </c:cat>
          <c:val>
            <c:numRef>
              <c:f>Sheet1!$D$24:$E$24</c:f>
              <c:numCache>
                <c:formatCode>0.0</c:formatCode>
                <c:ptCount val="2"/>
                <c:pt idx="0">
                  <c:v>3036.4000000000005</c:v>
                </c:pt>
                <c:pt idx="1">
                  <c:v>106453.59999999996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32223">
          <a:noFill/>
        </a:ln>
      </c:spPr>
    </c:plotArea>
    <c:legend>
      <c:legendPos val="r"/>
      <c:layout>
        <c:manualLayout>
          <c:xMode val="edge"/>
          <c:yMode val="edge"/>
          <c:x val="0.71274681654192518"/>
          <c:y val="0.46000140356786956"/>
          <c:w val="0.27289057065746636"/>
          <c:h val="0.14333375440369422"/>
        </c:manualLayout>
      </c:layout>
      <c:overlay val="0"/>
      <c:spPr>
        <a:solidFill>
          <a:srgbClr val="FFFFFF"/>
        </a:solidFill>
        <a:ln w="4028">
          <a:solidFill>
            <a:srgbClr val="000000"/>
          </a:solidFill>
          <a:prstDash val="solid"/>
        </a:ln>
      </c:spPr>
      <c:txPr>
        <a:bodyPr/>
        <a:lstStyle/>
        <a:p>
          <a:pPr>
            <a:defRPr sz="1072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rgbClr val="FFFFFF"/>
    </a:solidFill>
    <a:ln w="4028">
      <a:solidFill>
        <a:srgbClr val="000000"/>
      </a:solidFill>
      <a:prstDash val="solid"/>
    </a:ln>
  </c:spPr>
  <c:txPr>
    <a:bodyPr/>
    <a:lstStyle/>
    <a:p>
      <a:pPr>
        <a:defRPr sz="126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6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050" dirty="0"/>
              <a:t>Appalachian Compact 2015 LLRW Disposed Activity by Disposal Site</a:t>
            </a:r>
          </a:p>
        </c:rich>
      </c:tx>
      <c:layout>
        <c:manualLayout>
          <c:xMode val="edge"/>
          <c:yMode val="edge"/>
          <c:x val="0.1633751611437263"/>
          <c:y val="3.6666807023453617E-2"/>
        </c:manualLayout>
      </c:layout>
      <c:overlay val="0"/>
      <c:spPr>
        <a:noFill/>
        <a:ln w="32751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644524236983843"/>
          <c:y val="0.33666776259037301"/>
          <c:w val="0.53321364452423703"/>
          <c:h val="0.39333461371944572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6375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6375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53</a:t>
                    </a:r>
                    <a:r>
                      <a:rPr lang="en-US" i="1" dirty="0"/>
                      <a:t>.</a:t>
                    </a:r>
                    <a:r>
                      <a:rPr lang="en-US" dirty="0"/>
                      <a:t>2%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1259443498616729E-2"/>
                  <c:y val="-7.264277061521155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 w="32751">
                <a:noFill/>
              </a:ln>
            </c:spPr>
            <c:txPr>
              <a:bodyPr/>
              <a:lstStyle/>
              <a:p>
                <a:pPr>
                  <a:defRPr sz="128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Sheet1!$D$23:$E$23</c:f>
              <c:strCache>
                <c:ptCount val="2"/>
                <c:pt idx="0">
                  <c:v>WCS</c:v>
                </c:pt>
                <c:pt idx="1">
                  <c:v>ENERGY SOLUTIONS</c:v>
                </c:pt>
              </c:strCache>
            </c:strRef>
          </c:cat>
          <c:val>
            <c:numRef>
              <c:f>Sheet1!$D$24:$E$24</c:f>
              <c:numCache>
                <c:formatCode>0.0</c:formatCode>
                <c:ptCount val="2"/>
                <c:pt idx="0">
                  <c:v>2221.7999999999997</c:v>
                </c:pt>
                <c:pt idx="1">
                  <c:v>1953.3740784089398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32751">
          <a:noFill/>
        </a:ln>
      </c:spPr>
    </c:plotArea>
    <c:legend>
      <c:legendPos val="r"/>
      <c:layout>
        <c:manualLayout>
          <c:xMode val="edge"/>
          <c:yMode val="edge"/>
          <c:x val="0.71274681654192518"/>
          <c:y val="0.46000140356786956"/>
          <c:w val="0.27289057065746636"/>
          <c:h val="0.14333375440369422"/>
        </c:manualLayout>
      </c:layout>
      <c:overlay val="0"/>
      <c:spPr>
        <a:solidFill>
          <a:srgbClr val="FFFFFF"/>
        </a:solidFill>
        <a:ln w="4094">
          <a:solidFill>
            <a:srgbClr val="000000"/>
          </a:solidFill>
          <a:prstDash val="solid"/>
        </a:ln>
      </c:spPr>
      <c:txPr>
        <a:bodyPr/>
        <a:lstStyle/>
        <a:p>
          <a:pPr>
            <a:defRPr sz="1186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rgbClr val="FFFFFF"/>
    </a:solidFill>
    <a:ln w="4094">
      <a:solidFill>
        <a:srgbClr val="000000"/>
      </a:solidFill>
      <a:prstDash val="solid"/>
    </a:ln>
  </c:spPr>
  <c:txPr>
    <a:bodyPr/>
    <a:lstStyle/>
    <a:p>
      <a:pPr>
        <a:defRPr sz="128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91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38475" cy="465137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7"/>
            <a:ext cx="5607049" cy="4183063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676"/>
            <a:ext cx="3038475" cy="46513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3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E73F-727C-49A4-88EB-0CDE13CC85EF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632460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00800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0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91071-3837-4416-80B5-06B3C7D59F64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6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58BD-1320-4A24-8A78-0F15BF470C8F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1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2EB6-0ADC-45E8-9C16-A1E2A235FFE9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90EB-2735-46D3-9E8D-FCDE88CDB957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0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BDA7-F722-4EA4-BCA3-1AD7D77ABA20}" type="datetime1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2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DECF-C57D-44AC-827F-046D90151DB8}" type="datetime1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24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0CF6-649E-4CBD-8488-E9CD93605346}" type="datetime1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FE14-6793-4971-ABAF-68B312D6C3EC}" type="datetime1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8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A6C8-7A94-417A-B3C9-7274C2EF38B7}" type="datetime1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8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7816-8583-494F-92B7-4FF317FCF348}" type="datetime1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5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69783-533E-4FB2-8080-1B4B9FF21231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2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Excel_97-2003_Worksheet3.xls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524000"/>
            <a:ext cx="6477000" cy="4343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Appalachian Compact 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LLRW Disposal Data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Calendar Year 2015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228600"/>
            <a:ext cx="8720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800100"/>
            <a:ext cx="8229600" cy="3429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200" b="1" dirty="0">
                <a:solidFill>
                  <a:schemeClr val="bg1"/>
                </a:solidFill>
                <a:ea typeface="Calibri"/>
                <a:cs typeface="Times New Roman"/>
              </a:rPr>
              <a:t>Appalachian Compact </a:t>
            </a:r>
            <a:r>
              <a:rPr lang="en-US" sz="3200" b="1" dirty="0" smtClean="0">
                <a:solidFill>
                  <a:schemeClr val="bg1"/>
                </a:solidFill>
                <a:ea typeface="Calibri"/>
                <a:cs typeface="Times New Roman"/>
              </a:rPr>
              <a:t>2015 </a:t>
            </a:r>
            <a:r>
              <a:rPr lang="en-US" sz="3200" b="1" dirty="0">
                <a:solidFill>
                  <a:schemeClr val="bg1"/>
                </a:solidFill>
                <a:ea typeface="Calibri"/>
                <a:cs typeface="Times New Roman"/>
              </a:rPr>
              <a:t>Percent Disposed LLRW Volume </a:t>
            </a:r>
            <a:r>
              <a:rPr lang="en-US" sz="3200" b="1" dirty="0" smtClean="0">
                <a:solidFill>
                  <a:schemeClr val="bg1"/>
                </a:solidFill>
                <a:ea typeface="Calibri"/>
                <a:cs typeface="Times New Roman"/>
              </a:rPr>
              <a:t>by </a:t>
            </a:r>
            <a:r>
              <a:rPr lang="en-US" sz="3200" b="1" dirty="0">
                <a:solidFill>
                  <a:schemeClr val="bg1"/>
                </a:solidFill>
                <a:ea typeface="Calibri"/>
                <a:cs typeface="Times New Roman"/>
              </a:rPr>
              <a:t>Disposal Site</a:t>
            </a:r>
            <a:r>
              <a:rPr lang="en-US" sz="1600" dirty="0">
                <a:solidFill>
                  <a:schemeClr val="bg1"/>
                </a:solidFill>
                <a:ea typeface="Calibri"/>
                <a:cs typeface="Times New Roman"/>
              </a:rPr>
              <a:t/>
            </a:r>
            <a:br>
              <a:rPr lang="en-US" sz="1600" dirty="0">
                <a:solidFill>
                  <a:schemeClr val="bg1"/>
                </a:solidFill>
                <a:ea typeface="Calibri"/>
                <a:cs typeface="Times New Roman"/>
              </a:rPr>
            </a:br>
            <a:r>
              <a:rPr lang="en-US" sz="18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800" b="1" dirty="0"/>
              <a:t/>
            </a:r>
            <a:br>
              <a:rPr lang="en-US" sz="1800" b="1" dirty="0"/>
            </a:br>
            <a:endParaRPr lang="en-US" sz="1800" b="1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8441120"/>
              </p:ext>
            </p:extLst>
          </p:nvPr>
        </p:nvGraphicFramePr>
        <p:xfrm>
          <a:off x="919617" y="1524000"/>
          <a:ext cx="728980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4804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152400"/>
            <a:ext cx="87201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200" b="1" dirty="0">
                <a:solidFill>
                  <a:schemeClr val="bg1"/>
                </a:solidFill>
                <a:ea typeface="Calibri"/>
                <a:cs typeface="Times New Roman"/>
              </a:rPr>
              <a:t>Appalachian Compact </a:t>
            </a:r>
            <a:r>
              <a:rPr lang="en-US" sz="3200" b="1" dirty="0" smtClean="0">
                <a:solidFill>
                  <a:schemeClr val="bg1"/>
                </a:solidFill>
                <a:ea typeface="Calibri"/>
                <a:cs typeface="Times New Roman"/>
              </a:rPr>
              <a:t>2015 </a:t>
            </a:r>
            <a:r>
              <a:rPr lang="en-US" sz="3200" b="1" dirty="0">
                <a:solidFill>
                  <a:schemeClr val="bg1"/>
                </a:solidFill>
                <a:ea typeface="Calibri"/>
                <a:cs typeface="Times New Roman"/>
              </a:rPr>
              <a:t>Percent Disposed LLRW </a:t>
            </a:r>
            <a:r>
              <a:rPr lang="en-US" sz="3200" b="1" dirty="0" smtClean="0">
                <a:solidFill>
                  <a:schemeClr val="bg1"/>
                </a:solidFill>
                <a:ea typeface="Calibri"/>
                <a:cs typeface="Times New Roman"/>
              </a:rPr>
              <a:t>Activity by </a:t>
            </a:r>
            <a:r>
              <a:rPr lang="en-US" sz="3200" b="1" dirty="0">
                <a:solidFill>
                  <a:schemeClr val="bg1"/>
                </a:solidFill>
                <a:ea typeface="Calibri"/>
                <a:cs typeface="Times New Roman"/>
              </a:rPr>
              <a:t>Disposal Site</a:t>
            </a:r>
            <a:r>
              <a:rPr lang="en-US" sz="1600" dirty="0">
                <a:solidFill>
                  <a:schemeClr val="bg1"/>
                </a:solidFill>
                <a:ea typeface="Calibri"/>
                <a:cs typeface="Times New Roman"/>
              </a:rPr>
              <a:t/>
            </a:r>
            <a:br>
              <a:rPr lang="en-US" sz="1600" dirty="0">
                <a:solidFill>
                  <a:schemeClr val="bg1"/>
                </a:solidFill>
                <a:ea typeface="Calibri"/>
                <a:cs typeface="Times New Roman"/>
              </a:rPr>
            </a:br>
            <a:r>
              <a:rPr lang="en-US" sz="18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800" b="1" dirty="0"/>
              <a:t/>
            </a:r>
            <a:br>
              <a:rPr lang="en-US" sz="1800" b="1" dirty="0"/>
            </a:br>
            <a:endParaRPr lang="en-US" sz="1800" b="1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2200845"/>
              </p:ext>
            </p:extLst>
          </p:nvPr>
        </p:nvGraphicFramePr>
        <p:xfrm>
          <a:off x="812800" y="1524000"/>
          <a:ext cx="7518400" cy="462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776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38200" y="5397787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Volume is in cubic feet.  This data is for LLRW disposal at sites at Energy Solutions in Clive, </a:t>
            </a:r>
            <a:r>
              <a:rPr lang="en-US" sz="1600" b="1" dirty="0" smtClean="0"/>
              <a:t>Utah, </a:t>
            </a:r>
            <a:r>
              <a:rPr lang="en-US" sz="1600" b="1" dirty="0"/>
              <a:t>and Waste Control Specialists in Andrews, </a:t>
            </a:r>
            <a:r>
              <a:rPr lang="en-US" sz="1600" b="1" dirty="0" smtClean="0"/>
              <a:t>Texas, </a:t>
            </a:r>
            <a:r>
              <a:rPr lang="en-US" sz="1600" b="1" dirty="0"/>
              <a:t>for the calendar year </a:t>
            </a:r>
            <a:r>
              <a:rPr lang="en-US" sz="1600" b="1" dirty="0" smtClean="0"/>
              <a:t>2015. </a:t>
            </a:r>
            <a:endParaRPr lang="en-US" sz="1600" b="1" dirty="0"/>
          </a:p>
        </p:txBody>
      </p:sp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7191" y="299986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Appalachian Compact 2015 Disposed LLRW Volume by State and Facility Type 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514222"/>
              </p:ext>
            </p:extLst>
          </p:nvPr>
        </p:nvGraphicFramePr>
        <p:xfrm>
          <a:off x="1600201" y="1828797"/>
          <a:ext cx="6036468" cy="3276602"/>
        </p:xfrm>
        <a:graphic>
          <a:graphicData uri="http://schemas.openxmlformats.org/drawingml/2006/table">
            <a:tbl>
              <a:tblPr firstRow="1" firstCol="1" bandRow="1"/>
              <a:tblGrid>
                <a:gridCol w="1497655"/>
                <a:gridCol w="764110"/>
                <a:gridCol w="764110"/>
                <a:gridCol w="947497"/>
                <a:gridCol w="840521"/>
                <a:gridCol w="1222575"/>
              </a:tblGrid>
              <a:tr h="468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MS Sans Serif"/>
                          <a:ea typeface="Times New Roman"/>
                        </a:rPr>
                        <a:t>Facility Type/State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WV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DE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MD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PA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Total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68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Academic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19.0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4.2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35.9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103.3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158.3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68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Government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13,800.9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385.0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14,185.9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68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Industry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38.3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529.4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6,145.4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6,713.1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68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Medical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2.7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86.9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7.8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101.5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68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Utility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3,749.8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84,581.4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88,331.2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68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Total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19.0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45.2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18,202.9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91,222.9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109,490.0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59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228600"/>
            <a:ext cx="8720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7190" y="152400"/>
            <a:ext cx="84873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Appalachian Compact 2015 Disposed LLRW Volume by State and Facility Type </a:t>
            </a:r>
            <a:endParaRPr lang="en-US" sz="3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2667981"/>
              </p:ext>
            </p:extLst>
          </p:nvPr>
        </p:nvGraphicFramePr>
        <p:xfrm>
          <a:off x="840581" y="1600200"/>
          <a:ext cx="7462837" cy="494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Worksheet" r:id="rId5" imgW="5745403" imgH="5349240" progId="Excel.Sheet.8">
                  <p:embed/>
                </p:oleObj>
              </mc:Choice>
              <mc:Fallback>
                <p:oleObj name="Worksheet" r:id="rId5" imgW="5745403" imgH="5349240" progId="Excel.Shee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581" y="1600200"/>
                        <a:ext cx="7462837" cy="4945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100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38200" y="5105399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Activity is in curies.  </a:t>
            </a:r>
            <a:r>
              <a:rPr lang="en-US" sz="1600" b="1" dirty="0"/>
              <a:t>This data is for LLRW disposal at sites at Energy Solutions in Clive, </a:t>
            </a:r>
            <a:r>
              <a:rPr lang="en-US" sz="1600" b="1" dirty="0" smtClean="0"/>
              <a:t>Utah, </a:t>
            </a:r>
            <a:r>
              <a:rPr lang="en-US" sz="1600" b="1" dirty="0"/>
              <a:t>and Waste Control Specialists in Andrews, </a:t>
            </a:r>
            <a:r>
              <a:rPr lang="en-US" sz="1600" b="1" dirty="0" smtClean="0"/>
              <a:t>Texas, </a:t>
            </a:r>
            <a:r>
              <a:rPr lang="en-US" sz="1600" b="1" dirty="0"/>
              <a:t>for </a:t>
            </a:r>
            <a:r>
              <a:rPr lang="en-US" sz="1600" b="1" dirty="0" smtClean="0"/>
              <a:t>calendar </a:t>
            </a:r>
            <a:r>
              <a:rPr lang="en-US" sz="1600" b="1" dirty="0"/>
              <a:t>year </a:t>
            </a:r>
            <a:r>
              <a:rPr lang="en-US" sz="1600" b="1" dirty="0" smtClean="0"/>
              <a:t>2015. </a:t>
            </a:r>
            <a:endParaRPr lang="en-US" sz="1600" b="1" dirty="0"/>
          </a:p>
        </p:txBody>
      </p:sp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71" y="267488"/>
            <a:ext cx="8720138" cy="118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9603" y="152400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Appalachian Compact 2015 Disposed LLRW 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Activity 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by State and Facility Type </a:t>
            </a:r>
            <a:endParaRPr lang="en-US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898658"/>
              </p:ext>
            </p:extLst>
          </p:nvPr>
        </p:nvGraphicFramePr>
        <p:xfrm>
          <a:off x="1371600" y="1676400"/>
          <a:ext cx="6095998" cy="3296476"/>
        </p:xfrm>
        <a:graphic>
          <a:graphicData uri="http://schemas.openxmlformats.org/drawingml/2006/table">
            <a:tbl>
              <a:tblPr firstRow="1" firstCol="1" bandRow="1"/>
              <a:tblGrid>
                <a:gridCol w="1577162"/>
                <a:gridCol w="886046"/>
                <a:gridCol w="726558"/>
                <a:gridCol w="974651"/>
                <a:gridCol w="992372"/>
                <a:gridCol w="939209"/>
              </a:tblGrid>
              <a:tr h="4671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MS Sans Serif"/>
                          <a:ea typeface="Times New Roman"/>
                        </a:rPr>
                        <a:t>Facility Type/State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WV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DE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MD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PA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Total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671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Academic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0.023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0.007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/>
                          <a:ea typeface="Times New Roman"/>
                        </a:rPr>
                        <a:t>0.050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0.03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0.08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671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Government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0.78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12.01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12.79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35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Industry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0 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0.0001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11.94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53.43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65.38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Medical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0.0004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0.16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0.02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0.21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671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Utility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0 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0 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14.90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4,081.82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4,096.72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671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Total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0.023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0.01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27.83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4,147.31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4,175.17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49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28226" y="228600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Appalachian Compact 2015 Disposed LLRW 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Activity 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by State and Facility Type </a:t>
            </a:r>
            <a:endParaRPr lang="en-US" sz="3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454222"/>
              </p:ext>
            </p:extLst>
          </p:nvPr>
        </p:nvGraphicFramePr>
        <p:xfrm>
          <a:off x="741363" y="1600200"/>
          <a:ext cx="7762875" cy="503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7" name="Worksheet" r:id="rId5" imgW="5943573" imgH="5036904" progId="Excel.Sheet.8">
                  <p:embed/>
                </p:oleObj>
              </mc:Choice>
              <mc:Fallback>
                <p:oleObj name="Worksheet" r:id="rId5" imgW="5943573" imgH="5036904" progId="Excel.Shee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363" y="1600200"/>
                        <a:ext cx="7762875" cy="5037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047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0638" y="170329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Appalachian Compact 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Disposed 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LLRW 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Volume in Cubic Feet from 1996 to 2015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369883"/>
              </p:ext>
            </p:extLst>
          </p:nvPr>
        </p:nvGraphicFramePr>
        <p:xfrm>
          <a:off x="1046791" y="1441645"/>
          <a:ext cx="7162799" cy="4470640"/>
        </p:xfrm>
        <a:graphic>
          <a:graphicData uri="http://schemas.openxmlformats.org/drawingml/2006/table">
            <a:tbl>
              <a:tblPr firstRow="1" firstCol="1" bandRow="1"/>
              <a:tblGrid>
                <a:gridCol w="929228"/>
                <a:gridCol w="948587"/>
                <a:gridCol w="1316406"/>
                <a:gridCol w="1142176"/>
                <a:gridCol w="1529355"/>
                <a:gridCol w="1297047"/>
              </a:tblGrid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Year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WV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DE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MD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PA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Total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1996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34.8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127.2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3,391.1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24,203.1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27,756.2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1997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1.8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23.9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3,096.5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14,486.2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17,608.4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1998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48.0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173.8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7,604.6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42,686.0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50,512.4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1999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158.7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80.6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8,406.8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143,043.7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151,689.8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53.4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27.6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9,766.8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421,398.1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431,245.9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44.1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76.2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10,759.9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534,429.4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545,309.6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183.3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366.4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6,752.8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55,371.4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62,673.9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151.8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73.5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3,703.1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74,901.0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78,829.4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34.8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48.8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13,177.8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55,136.0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68,397.4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74.2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107,956.4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91,292.6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199,325.6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38.0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59.2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48,131.8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57,627.7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105,856.7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48.7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42.7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21,015.6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78,454.5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99,561.5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132.2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414.8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6,702.5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113,483.2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120,732.7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2009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134.1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431.2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21,451.3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103,666.9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125,683.5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2010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11.3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29.4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22,957.6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76,519.4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99,517.7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2011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19.1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1,061.0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10,568.7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155,508.5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167,157.3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2012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21.0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75.2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12,364.3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122,380.2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134,840.7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2013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44.8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339.5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23,597.2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72,066.9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96,048.4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2014*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24.8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42.7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72,334.3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56,040.4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128,442.2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2015*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19.0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45.2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18,202.9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91,222.9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109,490.0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98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Total 1996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1,206.0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3,613.0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431,942.0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2,383,918.1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grand total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to 2015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2,820,679.2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3000" y="5912285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* 2009 to 2013 LLRW </a:t>
            </a:r>
            <a:r>
              <a:rPr lang="en-US" sz="1200" b="1" dirty="0" smtClean="0"/>
              <a:t>volume only </a:t>
            </a:r>
            <a:r>
              <a:rPr lang="en-US" sz="1200" b="1" dirty="0"/>
              <a:t>includes disposal at Energy Solutions in Clive, Utah.  ** 2014 and 2015 includes disposal at Energy Solutions in Clive, </a:t>
            </a:r>
            <a:r>
              <a:rPr lang="en-US" sz="1200" b="1" dirty="0" smtClean="0"/>
              <a:t>Utah, </a:t>
            </a:r>
            <a:r>
              <a:rPr lang="en-US" sz="1200" b="1" dirty="0"/>
              <a:t>and Waste Control Specialists in Andrews, Texas.  Years 1995 </a:t>
            </a:r>
            <a:r>
              <a:rPr lang="en-US" sz="1200" b="1" dirty="0" smtClean="0"/>
              <a:t>to 2008 </a:t>
            </a:r>
            <a:r>
              <a:rPr lang="en-US" sz="1200" b="1" dirty="0"/>
              <a:t>include disposal at Barnwell, South </a:t>
            </a:r>
            <a:r>
              <a:rPr lang="en-US" sz="1200" b="1" dirty="0" smtClean="0"/>
              <a:t>Carolina, </a:t>
            </a:r>
            <a:r>
              <a:rPr lang="en-US" sz="1200" b="1" dirty="0"/>
              <a:t>and Energy Solutions, Clive, Utah. </a:t>
            </a:r>
          </a:p>
        </p:txBody>
      </p:sp>
    </p:spTree>
    <p:extLst>
      <p:ext uri="{BB962C8B-B14F-4D97-AF65-F5344CB8AC3E}">
        <p14:creationId xmlns:p14="http://schemas.microsoft.com/office/powerpoint/2010/main" val="381150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114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7191" y="228600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Appalachian Compact 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Disposed 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LLRW 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Volume in Cubic Feet from 1996 to 2015</a:t>
            </a:r>
            <a:endParaRPr lang="en-US" sz="3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8584042"/>
              </p:ext>
            </p:extLst>
          </p:nvPr>
        </p:nvGraphicFramePr>
        <p:xfrm>
          <a:off x="969963" y="1600200"/>
          <a:ext cx="7313612" cy="503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9" name="Worksheet" r:id="rId5" imgW="5570141" imgH="4412016" progId="Excel.Sheet.8">
                  <p:embed/>
                </p:oleObj>
              </mc:Choice>
              <mc:Fallback>
                <p:oleObj name="Worksheet" r:id="rId5" imgW="5570141" imgH="4412016" progId="Excel.Shee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1600200"/>
                        <a:ext cx="7313612" cy="5032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473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228600"/>
            <a:ext cx="8720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7191" y="152400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Appalachian Compact 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Disposed 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LLRW 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Activity in Curies from 1996 to 2015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60198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* 2009 to 2013 LLRW </a:t>
            </a:r>
            <a:r>
              <a:rPr lang="en-US" sz="1200" b="1" dirty="0" smtClean="0"/>
              <a:t>activity only </a:t>
            </a:r>
            <a:r>
              <a:rPr lang="en-US" sz="1200" b="1" dirty="0"/>
              <a:t>includes disposal at Energy Solutions in Clive, Utah.  ** 2014 and 2015 includes disposal at Energy Solutions in Clive, </a:t>
            </a:r>
            <a:r>
              <a:rPr lang="en-US" sz="1200" b="1" dirty="0" smtClean="0"/>
              <a:t>Utah, </a:t>
            </a:r>
            <a:r>
              <a:rPr lang="en-US" sz="1200" b="1" dirty="0"/>
              <a:t>and Waste Control Specialists in Andrews, Texas.  Years 1995 </a:t>
            </a:r>
            <a:r>
              <a:rPr lang="en-US" sz="1200" b="1" dirty="0" smtClean="0"/>
              <a:t>to 2008 include </a:t>
            </a:r>
            <a:r>
              <a:rPr lang="en-US" sz="1200" b="1" dirty="0"/>
              <a:t>disposal at Barnwell, South </a:t>
            </a:r>
            <a:r>
              <a:rPr lang="en-US" sz="1200" b="1" dirty="0" smtClean="0"/>
              <a:t>Carolina, </a:t>
            </a:r>
            <a:r>
              <a:rPr lang="en-US" sz="1200" b="1" dirty="0"/>
              <a:t>and Energy Solutions, Clive, Utah.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689122"/>
              </p:ext>
            </p:extLst>
          </p:nvPr>
        </p:nvGraphicFramePr>
        <p:xfrm>
          <a:off x="1059316" y="1497965"/>
          <a:ext cx="7010401" cy="4521835"/>
        </p:xfrm>
        <a:graphic>
          <a:graphicData uri="http://schemas.openxmlformats.org/drawingml/2006/table">
            <a:tbl>
              <a:tblPr firstRow="1" firstCol="1" bandRow="1"/>
              <a:tblGrid>
                <a:gridCol w="909458"/>
                <a:gridCol w="928404"/>
                <a:gridCol w="1288398"/>
                <a:gridCol w="1117875"/>
                <a:gridCol w="1496815"/>
                <a:gridCol w="1269451"/>
              </a:tblGrid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Year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WV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DE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MD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PA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Total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1996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0.1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349.1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71,900.5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72,255.4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1997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0.03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1.3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198.5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8,017.9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8,217.7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1998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37.3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531.5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43,691.0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44,259.9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1999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0.1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1,335.7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86,618.0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87,954.3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484.0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357,624.4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358,110.7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903.3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168,919.6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169,822.9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244.5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6,777.4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7,022.5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24.7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166.3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241,649.8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241,840.9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11,830.7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18,890.3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30,722.0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31.3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156.8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58,786.2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58,974.9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11.9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60.1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91,719.1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91,791.1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12.9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25,304.7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492,579.3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517,897.0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12.2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2,181.5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283,328.8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285,522.6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2009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1,001.4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1,006.6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2010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0.03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656.8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658.2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2011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492.6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495.5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2012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449.3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451.4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2013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45.3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15.7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458.5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519.5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2014 **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0.002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260.7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1,212.8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1,473.5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2015 **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0.007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27.8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4,147.3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4,175.2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Total 1996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42.4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147.7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44,060.9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1,938,921.1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grand total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to 2015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1,983,171.8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956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228600"/>
            <a:ext cx="8720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7191" y="152400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Appalachian Compact 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Disposed 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LLRW 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Activity in Curies from 1996 to 2015</a:t>
            </a:r>
            <a:endParaRPr lang="en-US" sz="3200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674608773"/>
              </p:ext>
            </p:extLst>
          </p:nvPr>
        </p:nvGraphicFramePr>
        <p:xfrm>
          <a:off x="1219200" y="1447800"/>
          <a:ext cx="7010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975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2459</TotalTime>
  <Words>719</Words>
  <Application>Microsoft Office PowerPoint</Application>
  <PresentationFormat>On-screen Show (4:3)</PresentationFormat>
  <Paragraphs>386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Appalachian Compact 2015 Percent Disposed LLRW Volume by Disposal Site   </vt:lpstr>
      <vt:lpstr>Appalachian Compact 2015 Percent Disposed LLRW Activity by Disposal Site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Build</dc:creator>
  <cp:lastModifiedBy>Build</cp:lastModifiedBy>
  <cp:revision>191</cp:revision>
  <cp:lastPrinted>2016-10-13T16:25:56Z</cp:lastPrinted>
  <dcterms:created xsi:type="dcterms:W3CDTF">2014-05-06T18:06:55Z</dcterms:created>
  <dcterms:modified xsi:type="dcterms:W3CDTF">2016-10-13T16:28:04Z</dcterms:modified>
</cp:coreProperties>
</file>