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70" r:id="rId12"/>
    <p:sldId id="269" r:id="rId13"/>
    <p:sldId id="273" r:id="rId14"/>
    <p:sldId id="279" r:id="rId15"/>
    <p:sldId id="280" r:id="rId16"/>
    <p:sldId id="27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B3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705" autoAdjust="0"/>
  </p:normalViewPr>
  <p:slideViewPr>
    <p:cSldViewPr>
      <p:cViewPr varScale="1">
        <p:scale>
          <a:sx n="80" d="100"/>
          <a:sy n="80" d="100"/>
        </p:scale>
        <p:origin x="-144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8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8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3B5B1-2059-4466-BF5A-6D12F14DFEA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A187F8-F52F-4A15-9DC5-6563EB19980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098B-D36F-4A7E-B988-A2212DC8092A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2F10-6B7E-4225-A085-CF1639736833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87C4-4FDB-4B87-AF89-627F48057841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33-0FAE-43B3-BCAC-105D6B8D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55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8371-BAE7-46E8-AC4E-66F7F954E8C6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A5F2-3589-4275-8AC0-9F3E18436302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2DBD-9C71-47B6-9D37-0541456C0CF1}" type="datetime1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FCA-5B41-46CD-A21C-5D496C23499F}" type="datetime1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4A8C-448C-4BBC-BB9F-F34C4C370C39}" type="datetime1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5C9-55AE-4279-B533-52F944303A25}" type="datetime1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AD6B-7B06-4F67-8B39-02BD9C456234}" type="datetime1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5B-5714-4A81-9A69-7A7F32F6694D}" type="datetime1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8733-19B4-4B73-938B-3F199704934E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467600" cy="38131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Status of </a:t>
            </a:r>
            <a:br>
              <a:rPr lang="en-US" sz="3600" dirty="0" smtClean="0"/>
            </a:br>
            <a:r>
              <a:rPr lang="en-US" sz="3600" dirty="0" smtClean="0"/>
              <a:t>Low-Level Radioactive Waste (LLRW) Compacts and Update on </a:t>
            </a:r>
            <a:br>
              <a:rPr lang="en-US" sz="3600" dirty="0" smtClean="0"/>
            </a:br>
            <a:r>
              <a:rPr lang="en-US" sz="3600" dirty="0" smtClean="0"/>
              <a:t>Commercial LLRW Disposal Facilities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394"/>
            <a:ext cx="2655210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3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4300" y="139987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	  Statewide Screening		   1991                         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↓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dirty="0"/>
              <a:t>	</a:t>
            </a:r>
            <a:r>
              <a:rPr lang="en-US" sz="2000" dirty="0" smtClean="0"/>
              <a:t>    Regional Screening		   1993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↓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Local Screening		   1994</a:t>
            </a:r>
          </a:p>
          <a:p>
            <a:pPr marL="0" indent="0" defTabSz="40005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↓ 						            							</a:t>
            </a:r>
          </a:p>
          <a:p>
            <a:pPr marL="0" indent="0" defTabSz="400050">
              <a:buNone/>
            </a:pPr>
            <a:r>
              <a:rPr lang="en-US" sz="2000" dirty="0" smtClean="0"/>
              <a:t>	      Community Partnering Process		      1996-1998		</a:t>
            </a:r>
          </a:p>
          <a:p>
            <a:pPr marL="0" indent="0" defTabSz="457200">
              <a:buNone/>
            </a:pPr>
            <a:r>
              <a:rPr lang="en-US" sz="2000" dirty="0" smtClean="0"/>
              <a:t>				↓ 							</a:t>
            </a:r>
          </a:p>
          <a:p>
            <a:pPr marL="0" indent="0" defTabSz="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        Siting Process Suspended			   December 1998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81100" y="381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LLRW Disposal Facility Siting Process in PA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990725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0" y="1990725"/>
            <a:ext cx="0" cy="442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1990725"/>
            <a:ext cx="0" cy="37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" y="2743200"/>
            <a:ext cx="3800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3505200"/>
            <a:ext cx="381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8200" y="4180880"/>
            <a:ext cx="3829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6775" y="4953000"/>
            <a:ext cx="3800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7724" y="27432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29150" y="2752725"/>
            <a:ext cx="9525" cy="37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8200" y="348615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29150" y="352425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8200" y="418088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67250" y="418088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52486" y="4953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67250" y="4953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09925" y="371921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Eliminated 78% of Land in PA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908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76200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6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 smtClean="0"/>
              <a:t>Significant reduction in the amount of LLRW due to high cost of disposal.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 smtClean="0"/>
              <a:t>High cost of developing new facilities.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Availability of out-of-state disposal facilities.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024" y="152401"/>
            <a:ext cx="8946776" cy="838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Reasons for Suspension of PA siting Process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3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75" name="Object 5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209491"/>
              </p:ext>
            </p:extLst>
          </p:nvPr>
        </p:nvGraphicFramePr>
        <p:xfrm>
          <a:off x="533400" y="808166"/>
          <a:ext cx="8001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3" imgW="9144000" imgH="7259400" progId="Word.Document.8">
                  <p:embed/>
                </p:oleObj>
              </mc:Choice>
              <mc:Fallback>
                <p:oleObj name="Document" r:id="rId3" imgW="9144000" imgH="7259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08166"/>
                        <a:ext cx="8001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" y="152400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2" name="Rectangle 270"/>
          <p:cNvSpPr>
            <a:spLocks noChangeArrowheads="1"/>
          </p:cNvSpPr>
          <p:nvPr/>
        </p:nvSpPr>
        <p:spPr bwMode="auto">
          <a:xfrm>
            <a:off x="304800" y="5791200"/>
            <a:ext cx="8839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dirty="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en-US" sz="1400" dirty="0">
                <a:latin typeface="Arial" charset="0"/>
                <a:cs typeface="Arial" charset="0"/>
              </a:rPr>
              <a:t>This data is from the Manifest Information Management System – The Idaho National Engineering and Environmental Laboratory.  Volume is in cubic feet</a:t>
            </a:r>
            <a:endParaRPr lang="en-US" altLang="en-US" sz="1400" dirty="0">
              <a:cs typeface="Times New Roman" pitchFamily="18" charset="0"/>
            </a:endParaRPr>
          </a:p>
          <a:p>
            <a:pPr eaLnBrk="0" hangingPunct="0"/>
            <a:endParaRPr lang="en-US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42875" y="228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Appalachian Compact Waste Generation Trend 1986-98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pic>
        <p:nvPicPr>
          <p:cNvPr id="7" name="Picture 6" descr="C:\Users\cmlaatsch\Desktop\llw-compac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143000"/>
            <a:ext cx="88804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3662" y="46038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5825" y="457200"/>
            <a:ext cx="72390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Status of LLRW Compacts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74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-152400"/>
            <a:ext cx="8991600" cy="12954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en-US" sz="3200" dirty="0" smtClean="0">
                <a:solidFill>
                  <a:schemeClr val="bg1"/>
                </a:solidFill>
                <a:cs typeface="Arial" charset="0"/>
              </a:rPr>
              <a:t>Status of Commercial LLRW Disposal Facilities </a:t>
            </a:r>
            <a:br>
              <a:rPr lang="en-US" altLang="en-US" sz="3200" dirty="0" smtClean="0">
                <a:solidFill>
                  <a:schemeClr val="bg1"/>
                </a:solidFill>
                <a:cs typeface="Arial" charset="0"/>
              </a:rPr>
            </a:b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534400" cy="5257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Barnwell Disposal Facility in South Carolina (Regional Facility)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</a:t>
            </a:r>
            <a:r>
              <a:rPr lang="en-US" sz="2000" dirty="0" smtClean="0">
                <a:latin typeface="+mj-lt"/>
                <a:cs typeface="Arial" charset="0"/>
              </a:rPr>
              <a:t>wastes from the Atlantic Compact (CT, NJ, SC)</a:t>
            </a: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+mj-lt"/>
                <a:cs typeface="Arial" charset="0"/>
              </a:rPr>
              <a:t>Closed to generators outside the Atlantic Compact </a:t>
            </a:r>
            <a:r>
              <a:rPr lang="en-US" sz="2000" dirty="0" smtClean="0">
                <a:latin typeface="+mj-lt"/>
                <a:cs typeface="Arial" charset="0"/>
              </a:rPr>
              <a:t>as </a:t>
            </a:r>
            <a:r>
              <a:rPr lang="en-US" sz="2000" dirty="0">
                <a:latin typeface="+mj-lt"/>
                <a:cs typeface="Arial" charset="0"/>
              </a:rPr>
              <a:t>of </a:t>
            </a:r>
            <a:r>
              <a:rPr lang="en-US" sz="2000" dirty="0" smtClean="0">
                <a:latin typeface="+mj-lt"/>
                <a:cs typeface="Arial" charset="0"/>
              </a:rPr>
              <a:t>July </a:t>
            </a:r>
            <a:r>
              <a:rPr lang="en-US" sz="2000" dirty="0">
                <a:latin typeface="+mj-lt"/>
                <a:cs typeface="Arial" charset="0"/>
              </a:rPr>
              <a:t>1, </a:t>
            </a:r>
            <a:r>
              <a:rPr lang="en-US" sz="2000" dirty="0" smtClean="0">
                <a:latin typeface="+mj-lt"/>
                <a:cs typeface="Arial" charset="0"/>
              </a:rPr>
              <a:t>2008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2038</a:t>
            </a:r>
            <a:endParaRPr lang="en-US" sz="2000" dirty="0">
              <a:latin typeface="+mj-lt"/>
              <a:cs typeface="Arial" charset="0"/>
            </a:endParaRP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Richland </a:t>
            </a:r>
            <a:r>
              <a:rPr lang="en-US" sz="2000" b="1" dirty="0">
                <a:latin typeface="+mj-lt"/>
                <a:cs typeface="Arial" charset="0"/>
              </a:rPr>
              <a:t>Facility in Washington (Regional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Northwest and Rocky Mountain </a:t>
            </a:r>
            <a:r>
              <a:rPr lang="en-US" sz="2000" dirty="0" smtClean="0">
                <a:latin typeface="+mj-lt"/>
                <a:cs typeface="Arial" charset="0"/>
              </a:rPr>
              <a:t>Compacts (11 states in 2 compacts)</a:t>
            </a: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+mj-lt"/>
                <a:cs typeface="Arial" charset="0"/>
              </a:rPr>
              <a:t>Accepts radium sources </a:t>
            </a:r>
            <a:r>
              <a:rPr lang="en-US" sz="2000" dirty="0" smtClean="0">
                <a:latin typeface="+mj-lt"/>
                <a:cs typeface="Arial" charset="0"/>
              </a:rPr>
              <a:t>for disposal from other compacts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2056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Energy Solutions Facility in Utah (not a 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Accepts </a:t>
            </a:r>
            <a:r>
              <a:rPr lang="en-US" sz="2000" dirty="0">
                <a:latin typeface="+mj-lt"/>
                <a:cs typeface="Arial" charset="0"/>
              </a:rPr>
              <a:t>Class A waste from the entire nation except the Northwest and Rocky Mountain </a:t>
            </a:r>
            <a:r>
              <a:rPr lang="en-US" sz="2000" dirty="0" smtClean="0">
                <a:latin typeface="+mj-lt"/>
                <a:cs typeface="Arial" charset="0"/>
              </a:rPr>
              <a:t>Compacts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Approval for disposal of Class A radioactive sealed sources expected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2050</a:t>
            </a:r>
            <a:endParaRPr lang="en-US" sz="2000" dirty="0">
              <a:latin typeface="+mj-lt"/>
              <a:cs typeface="Arial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>
              <a:latin typeface="+mj-lt"/>
              <a:cs typeface="Arial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7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47650" y="1427946"/>
            <a:ext cx="86677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4572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3937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en-US" sz="2000" dirty="0" smtClean="0">
                <a:latin typeface="+mn-lt"/>
                <a:cs typeface="Times New Roman" pitchFamily="18" charset="0"/>
              </a:rPr>
              <a:t>WCS Disposal Facility in Texas (Regional Facility)</a:t>
            </a:r>
          </a:p>
          <a:p>
            <a:pPr marL="1143000" indent="-342900" eaLnBrk="1" hangingPunct="1">
              <a:spcAft>
                <a:spcPts val="900"/>
              </a:spcAft>
              <a:buFont typeface="Calibri" panose="020F0502020204030204" pitchFamily="34" charset="0"/>
              <a:buChar char="―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Two facilities:  one license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marL="1539875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Compact facility (initially licensed for 2.3 Mft</a:t>
            </a:r>
            <a:r>
              <a:rPr lang="en-US" altLang="en-US" sz="2000" b="0" dirty="0" smtClean="0">
                <a:cs typeface="Times New Roman" pitchFamily="18" charset="0"/>
              </a:rPr>
              <a:t>³ and 3.9 </a:t>
            </a:r>
            <a:r>
              <a:rPr lang="en-US" altLang="en-US" sz="2000" b="0" dirty="0" err="1" smtClean="0">
                <a:cs typeface="Times New Roman" pitchFamily="18" charset="0"/>
              </a:rPr>
              <a:t>MCi</a:t>
            </a:r>
            <a:r>
              <a:rPr lang="en-US" altLang="en-US" sz="2000" b="0" dirty="0" smtClean="0">
                <a:cs typeface="Times New Roman" pitchFamily="18" charset="0"/>
              </a:rPr>
              <a:t>)</a:t>
            </a:r>
          </a:p>
          <a:p>
            <a:pPr marL="1539875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Federal </a:t>
            </a:r>
            <a:r>
              <a:rPr lang="en-US" altLang="en-US" sz="2000" b="0" dirty="0">
                <a:latin typeface="+mn-lt"/>
                <a:cs typeface="Times New Roman" pitchFamily="18" charset="0"/>
              </a:rPr>
              <a:t>facility </a:t>
            </a:r>
            <a:r>
              <a:rPr lang="en-US" altLang="en-US" sz="2000" b="0" dirty="0" smtClean="0">
                <a:latin typeface="+mn-lt"/>
                <a:cs typeface="Times New Roman" pitchFamily="18" charset="0"/>
              </a:rPr>
              <a:t>for DOE waste (26 Mft</a:t>
            </a:r>
            <a:r>
              <a:rPr lang="en-US" altLang="en-US" sz="2000" b="0" dirty="0">
                <a:cs typeface="Times New Roman" pitchFamily="18" charset="0"/>
              </a:rPr>
              <a:t>³ </a:t>
            </a:r>
            <a:r>
              <a:rPr lang="en-US" altLang="en-US" sz="2000" b="0" dirty="0" smtClean="0">
                <a:latin typeface="+mn-lt"/>
                <a:cs typeface="Times New Roman" pitchFamily="18" charset="0"/>
              </a:rPr>
              <a:t>and </a:t>
            </a:r>
            <a:r>
              <a:rPr lang="en-US" altLang="en-US" sz="2000" b="0" dirty="0">
                <a:latin typeface="+mn-lt"/>
                <a:cs typeface="Times New Roman" pitchFamily="18" charset="0"/>
              </a:rPr>
              <a:t>5.6 </a:t>
            </a:r>
            <a:r>
              <a:rPr lang="en-US" altLang="en-US" sz="2000" b="0" dirty="0" err="1" smtClean="0">
                <a:latin typeface="+mn-lt"/>
                <a:cs typeface="Times New Roman" pitchFamily="18" charset="0"/>
              </a:rPr>
              <a:t>MCi</a:t>
            </a:r>
            <a:r>
              <a:rPr lang="en-US" altLang="en-US" sz="2000" b="0" dirty="0">
                <a:latin typeface="+mn-lt"/>
                <a:cs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Accepts </a:t>
            </a:r>
            <a:r>
              <a:rPr lang="en-US" altLang="en-US" sz="2000" b="0" dirty="0">
                <a:latin typeface="+mn-lt"/>
                <a:cs typeface="Times New Roman" pitchFamily="18" charset="0"/>
              </a:rPr>
              <a:t>commercial LLRW (Class A, B and C) and federal LLRW and mixed waste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Annual limit on radioactivity of out-of-compact waste is 275,000 Ci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No annual limit on volume of out-of-compact waste 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Volume expansion from 2.3 Mft</a:t>
            </a:r>
            <a:r>
              <a:rPr lang="en-US" altLang="en-US" sz="2000" b="0" dirty="0" smtClean="0">
                <a:cs typeface="Times New Roman" pitchFamily="18" charset="0"/>
              </a:rPr>
              <a:t>³ to 9 Mft³ granted by TCEQ 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Disposal of Depleted Uranium (DU) and Greater-Than-Class C (GTCC) waste is being considered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Current projected closure date is 2045</a:t>
            </a:r>
          </a:p>
          <a:p>
            <a:pPr marL="228600" indent="0" eaLnBrk="1" hangingPunct="1">
              <a:spcAft>
                <a:spcPts val="1000"/>
              </a:spcAft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TCEQ – Texas Commission on Environmental Quality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7650" y="148513"/>
            <a:ext cx="85725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200" b="0" dirty="0" smtClean="0">
                <a:solidFill>
                  <a:schemeClr val="bg1"/>
                </a:solidFill>
                <a:latin typeface="+mj-lt"/>
              </a:rPr>
              <a:t>Status of Commercial LLRW Disposal Facilities</a:t>
            </a:r>
            <a:endParaRPr lang="en-US" altLang="en-US" sz="32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96662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585"/>
            <a:ext cx="8382000" cy="819615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cs typeface="Arial" charset="0"/>
              </a:rPr>
              <a:t>WCS Disposal Facility in Texas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785775"/>
            <a:ext cx="9143999" cy="2029996"/>
          </a:xfrm>
        </p:spPr>
        <p:txBody>
          <a:bodyPr numCol="2" spcCol="0">
            <a:noAutofit/>
          </a:bodyPr>
          <a:lstStyle/>
          <a:p>
            <a:pPr marL="114300" indent="-114300">
              <a:lnSpc>
                <a:spcPts val="1000"/>
              </a:lnSpc>
              <a:spcAft>
                <a:spcPts val="600"/>
              </a:spcAft>
              <a:buAutoNum type="arabicPeriod"/>
              <a:defRPr/>
            </a:pP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 Access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road to 1,338-acre fenced site (guard house entrance) </a:t>
            </a:r>
            <a:endParaRPr lang="en-US" sz="1050" dirty="0" smtClean="0">
              <a:solidFill>
                <a:srgbClr val="08215C"/>
              </a:solidFill>
              <a:ea typeface="Arial Unicode MS" pitchFamily="34" charset="-128"/>
              <a:cs typeface="Times New Roman" pitchFamily="18" charset="0"/>
            </a:endParaRPr>
          </a:p>
          <a:p>
            <a:pPr marL="114300" indent="-114300">
              <a:lnSpc>
                <a:spcPts val="1000"/>
              </a:lnSpc>
              <a:spcAft>
                <a:spcPts val="600"/>
              </a:spcAft>
              <a:buAutoNum type="arabicPeriod"/>
              <a:defRPr/>
            </a:pP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 On-site rail  spur and rail-unloading facility                                                </a:t>
            </a:r>
            <a:endParaRPr lang="en-US" sz="1050" dirty="0" smtClean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3175" indent="0">
              <a:lnSpc>
                <a:spcPts val="1000"/>
              </a:lnSpc>
              <a:spcAft>
                <a:spcPts val="600"/>
              </a:spcAft>
              <a:buNone/>
              <a:defRPr/>
            </a:pP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.  Maintenance building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  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117475" indent="-117475" defTabSz="114300">
              <a:lnSpc>
                <a:spcPts val="1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4.  Administration buildings with analytical and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radiological  laboratories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117475" indent="-117475">
              <a:lnSpc>
                <a:spcPts val="1000"/>
              </a:lnSpc>
              <a:spcAft>
                <a:spcPts val="600"/>
              </a:spcAft>
              <a:buNone/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5.  Container Storage Building (CSB)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117475" indent="-117475" defTabSz="120650">
              <a:lnSpc>
                <a:spcPts val="1000"/>
              </a:lnSpc>
              <a:spcAft>
                <a:spcPts val="600"/>
              </a:spcAft>
              <a:buNone/>
              <a:tabLst>
                <a:tab pos="111125" algn="l"/>
              </a:tabLst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6.  Stabilization Building (SB) (West portion) and Mixed Waste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Treatment        	   		 Facility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(MWTF) (East portion)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117475" indent="-117475">
              <a:lnSpc>
                <a:spcPts val="10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  <a:tab pos="4057650" algn="l"/>
              </a:tabLst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7.  Bulk/Bin Storage Units (BSUs)1-3 (bin storage area [BSA-1] is 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covered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)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en-US" sz="1050" dirty="0">
              <a:solidFill>
                <a:srgbClr val="08215C"/>
              </a:solidFill>
              <a:ea typeface="Arial Unicode MS" pitchFamily="34" charset="-128"/>
              <a:cs typeface="Times New Roman" pitchFamily="18" charset="0"/>
            </a:endParaRPr>
          </a:p>
          <a:p>
            <a:pPr marL="111125" indent="-111125" defTabSz="117475">
              <a:lnSpc>
                <a:spcPts val="1000"/>
              </a:lnSpc>
              <a:spcAft>
                <a:spcPts val="0"/>
              </a:spcAft>
              <a:buAutoNum type="arabicPeriod" startAt="8"/>
              <a:defRPr/>
            </a:pP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 RCRA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Subtitle C landfill will expand to the East, with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closed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cells to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the West</a:t>
            </a:r>
          </a:p>
          <a:p>
            <a:pPr marL="111125" indent="-111125" defTabSz="117475">
              <a:lnSpc>
                <a:spcPts val="1000"/>
              </a:lnSpc>
              <a:spcAft>
                <a:spcPts val="0"/>
              </a:spcAft>
              <a:buAutoNum type="arabicPeriod" startAt="8"/>
              <a:defRPr/>
            </a:pPr>
            <a:endParaRPr lang="en-US" sz="1050" dirty="0" smtClean="0">
              <a:solidFill>
                <a:srgbClr val="08215C"/>
              </a:solidFill>
              <a:ea typeface="Arial Unicode MS" pitchFamily="34" charset="-128"/>
              <a:cs typeface="Times New Roman" pitchFamily="18" charset="0"/>
            </a:endParaRPr>
          </a:p>
          <a:p>
            <a:pPr marL="228600" indent="-228600" defTabSz="114300">
              <a:lnSpc>
                <a:spcPts val="1000"/>
              </a:lnSpc>
              <a:spcAft>
                <a:spcPts val="0"/>
              </a:spcAft>
              <a:buAutoNum type="arabicPeriod" startAt="8"/>
              <a:defRPr/>
            </a:pP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000"/>
              </a:lnSpc>
              <a:spcAft>
                <a:spcPts val="600"/>
              </a:spcAft>
              <a:buNone/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9.   11e (2) Byproduct material landfill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 defTabSz="114300">
              <a:lnSpc>
                <a:spcPts val="1000"/>
              </a:lnSpc>
              <a:spcAft>
                <a:spcPts val="600"/>
              </a:spcAft>
              <a:buNone/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10.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Federal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Waste Disposal Facility (FWF) for LLW and LLMW will 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expand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to the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			West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 defTabSz="114300">
              <a:lnSpc>
                <a:spcPts val="1000"/>
              </a:lnSpc>
              <a:spcAft>
                <a:spcPts val="600"/>
              </a:spcAft>
              <a:buNone/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11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. 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Compact Waste Disposal Facility (CWF) for LLW will expand to the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East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000"/>
              </a:lnSpc>
              <a:spcAft>
                <a:spcPts val="600"/>
              </a:spcAft>
              <a:buNone/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12.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 Ten-acre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storage area for low-specific-activity (LSA) waste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 defTabSz="234950">
              <a:lnSpc>
                <a:spcPts val="1000"/>
              </a:lnSpc>
              <a:spcAft>
                <a:spcPts val="600"/>
              </a:spcAft>
              <a:buNone/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13.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	 Low-level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disposal operations administration building </a:t>
            </a: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 defTabSz="166688">
              <a:lnSpc>
                <a:spcPts val="1000"/>
              </a:lnSpc>
              <a:buNone/>
              <a:defRPr/>
            </a:pP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14.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 Rail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unloading building for </a:t>
            </a:r>
            <a:r>
              <a:rPr lang="en-US" sz="1050" dirty="0" smtClean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05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emptying gondola cars </a:t>
            </a:r>
            <a:endParaRPr lang="en-US" sz="1050" u="sng" dirty="0">
              <a:ea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000"/>
              </a:lnSpc>
              <a:buNone/>
              <a:defRPr/>
            </a:pPr>
            <a:r>
              <a:rPr lang="en-US" sz="1050" u="sng" dirty="0">
                <a:ea typeface="Times New Roman" pitchFamily="18" charset="0"/>
              </a:rPr>
              <a:t/>
            </a:r>
            <a:br>
              <a:rPr lang="en-US" sz="1050" u="sng" dirty="0">
                <a:ea typeface="Times New Roman" pitchFamily="18" charset="0"/>
              </a:rPr>
            </a:br>
            <a:endParaRPr lang="en-US" sz="105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en-US" sz="1050" dirty="0"/>
          </a:p>
          <a:p>
            <a:pPr marL="0" indent="0">
              <a:lnSpc>
                <a:spcPts val="1000"/>
              </a:lnSpc>
              <a:buNone/>
            </a:pPr>
            <a:endParaRPr lang="en-US" sz="1050" dirty="0"/>
          </a:p>
        </p:txBody>
      </p:sp>
      <p:pic>
        <p:nvPicPr>
          <p:cNvPr id="7" name="Picture 1" descr="Description: http://www.wcstexas.com/images/Facility%20Layout%20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107"/>
            <a:ext cx="9144000" cy="394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escription: http://www.wcstexas.com/images/Facility%20Layout%20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841375"/>
            <a:ext cx="813911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9880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18" y="49306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040"/>
            <a:ext cx="8686800" cy="1024759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LLRW Classification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1"/>
            <a:ext cx="73152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NRC regulations (10 CFR Part 61) has specified a waste classification system for LLRW.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There are three (3) classes of LLRW:  Class A, Class B and Class C.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The majority of LLRW is Class A waste.</a:t>
            </a:r>
          </a:p>
          <a:p>
            <a:pPr marL="0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714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888" y="89646"/>
            <a:ext cx="8915400" cy="105335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Table</a:t>
            </a:r>
            <a:r>
              <a:rPr lang="en-US" sz="3600" dirty="0" smtClean="0">
                <a:solidFill>
                  <a:schemeClr val="bg1"/>
                </a:solidFill>
              </a:rPr>
              <a:t> 1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34725"/>
              </p:ext>
            </p:extLst>
          </p:nvPr>
        </p:nvGraphicFramePr>
        <p:xfrm>
          <a:off x="304800" y="1219200"/>
          <a:ext cx="8534400" cy="5425448"/>
        </p:xfrm>
        <a:graphic>
          <a:graphicData uri="http://schemas.openxmlformats.org/drawingml/2006/table">
            <a:tbl>
              <a:tblPr/>
              <a:tblGrid>
                <a:gridCol w="5334000"/>
                <a:gridCol w="32004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Radionuclide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Concentration, curies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 cubic meter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C-14...........................................................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C-14 in activated metal.............................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Ni-59 in activated metal............................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Nb-94 in activated metal...........................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Tc-99….......................................................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I-129..........................................................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Alpha emitting transuranic nuclides with half-life greater than 5 years………………….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Pu-241.......................................................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Cm-242......................................................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220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0.2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0.08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*100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*3,500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38893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*20,000</a:t>
                      </a: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5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*Units are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nanocuries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 gram</a:t>
                      </a: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80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65" y="304800"/>
            <a:ext cx="841907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Table 2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937302"/>
              </p:ext>
            </p:extLst>
          </p:nvPr>
        </p:nvGraphicFramePr>
        <p:xfrm>
          <a:off x="381000" y="1371600"/>
          <a:ext cx="8534399" cy="5316537"/>
        </p:xfrm>
        <a:graphic>
          <a:graphicData uri="http://schemas.openxmlformats.org/drawingml/2006/table">
            <a:tbl>
              <a:tblPr/>
              <a:tblGrid>
                <a:gridCol w="5562600"/>
                <a:gridCol w="990600"/>
                <a:gridCol w="990600"/>
                <a:gridCol w="990599"/>
              </a:tblGrid>
              <a:tr h="102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Radionuclide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Concentration, curies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 cubic meter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Col. 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Col.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Col. 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6891">
                <a:tc>
                  <a:txBody>
                    <a:bodyPr/>
                    <a:lstStyle/>
                    <a:p>
                      <a:pPr marL="0" marR="0" lvl="0" indent="0" algn="l" defTabSz="308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308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of all nuclides with less than 5 year half-life……</a:t>
                      </a:r>
                    </a:p>
                    <a:p>
                      <a:pPr marL="0" marR="0" lvl="0" indent="0" algn="l" defTabSz="308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H-3..............................................................................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Co-60 .........................................................................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Ni-63...........................................................................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Ni-63 in activated metal.............................................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Sr-90...........................................................................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Cs-137.........................................................................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700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40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700                                          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3.5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35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0.04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70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700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150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44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700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7000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7000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4600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6324600"/>
            <a:ext cx="8534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*There are no limits established for these radionuclides in class B or C wastes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1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6444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90500"/>
            <a:ext cx="7239000" cy="83820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382000" cy="4953000"/>
          </a:xfrm>
        </p:spPr>
        <p:txBody>
          <a:bodyPr>
            <a:normAutofit/>
          </a:bodyPr>
          <a:lstStyle/>
          <a:p>
            <a:pPr defTabSz="114300">
              <a:lnSpc>
                <a:spcPts val="2700"/>
              </a:lnSpc>
              <a:spcBef>
                <a:spcPts val="400"/>
              </a:spcBef>
            </a:pPr>
            <a:r>
              <a:rPr lang="en-US" sz="2000" dirty="0" smtClean="0"/>
              <a:t>Performance objectives (Subpart C) assure safe disposal of LLRW:</a:t>
            </a:r>
          </a:p>
          <a:p>
            <a:pPr marL="0" indent="0" defTabSz="114300">
              <a:spcBef>
                <a:spcPts val="0"/>
              </a:spcBef>
              <a:buNone/>
            </a:pPr>
            <a:endParaRPr lang="en-US" sz="2000" dirty="0"/>
          </a:p>
          <a:p>
            <a:pPr lvl="2" defTabSz="114300">
              <a:lnSpc>
                <a:spcPts val="27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Protection of general public</a:t>
            </a:r>
          </a:p>
          <a:p>
            <a:pPr lvl="2" defTabSz="114300">
              <a:lnSpc>
                <a:spcPts val="27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Protection of inadvertent intruder</a:t>
            </a:r>
            <a:endParaRPr lang="en-US" sz="2000" dirty="0"/>
          </a:p>
          <a:p>
            <a:pPr lvl="2" defTabSz="114300">
              <a:lnSpc>
                <a:spcPts val="27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Protection of individuals during operations</a:t>
            </a:r>
          </a:p>
          <a:p>
            <a:pPr lvl="2" defTabSz="114300">
              <a:lnSpc>
                <a:spcPts val="27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Stability after site closure</a:t>
            </a:r>
          </a:p>
          <a:p>
            <a:pPr marL="914400" lvl="2" indent="0" defTabSz="114300">
              <a:spcBef>
                <a:spcPts val="400"/>
              </a:spcBef>
              <a:buNone/>
            </a:pPr>
            <a:endParaRPr lang="en-US" sz="2000" dirty="0" smtClean="0"/>
          </a:p>
          <a:p>
            <a:pPr marL="457200" lvl="2" indent="-457200" defTabSz="114300">
              <a:lnSpc>
                <a:spcPts val="27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2000" dirty="0" smtClean="0"/>
              <a:t>Demonstrate performance via technical analysis and waste classification.</a:t>
            </a:r>
          </a:p>
          <a:p>
            <a:pPr marL="457200" lvl="1" indent="0" defTabSz="114300">
              <a:lnSpc>
                <a:spcPts val="2700"/>
              </a:lnSpc>
              <a:spcBef>
                <a:spcPts val="400"/>
              </a:spcBef>
              <a:buNone/>
            </a:pPr>
            <a:r>
              <a:rPr lang="en-US" sz="2000" b="1" dirty="0" smtClean="0"/>
              <a:t>NOTE:  </a:t>
            </a:r>
            <a:r>
              <a:rPr lang="en-US" sz="2000" dirty="0" smtClean="0"/>
              <a:t>PA equivalent </a:t>
            </a:r>
            <a:r>
              <a:rPr lang="en-US" sz="2000" dirty="0"/>
              <a:t>r</a:t>
            </a:r>
            <a:r>
              <a:rPr lang="en-US" sz="2000" dirty="0" smtClean="0"/>
              <a:t>egulations is contained in Title 25, Chapter 236.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202" y="96444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10 CFR Part 61 – Licensing Requirements for Land Disposal of LLRW </a:t>
            </a:r>
          </a:p>
        </p:txBody>
      </p:sp>
    </p:spTree>
    <p:extLst>
      <p:ext uri="{BB962C8B-B14F-4D97-AF65-F5344CB8AC3E}">
        <p14:creationId xmlns:p14="http://schemas.microsoft.com/office/powerpoint/2010/main" val="58219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47" y="76200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457200"/>
            <a:ext cx="72390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Federal and State Legislation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5539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1980 	-	Federal LLRW Policy Act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1985 	-	Federal LLRW Amendment Act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1985	-	Appalachian States LLRW Act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1988	-	Pennsylvania LLRW Act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1990 	- 	Pennsylvania LLRW Disposal Regional Facility Act		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259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rmAutofit fontScale="92500" lnSpcReduction="20000"/>
          </a:bodyPr>
          <a:lstStyle/>
          <a:p>
            <a:pPr marL="3657600" lvl="8" indent="0">
              <a:buNone/>
            </a:pPr>
            <a:endParaRPr lang="en-US" dirty="0" smtClean="0"/>
          </a:p>
          <a:p>
            <a:pPr lvl="8">
              <a:buFont typeface="Wingdings" panose="05000000000000000000" pitchFamily="2" charset="2"/>
              <a:buChar char="Ø"/>
            </a:pPr>
            <a:endParaRPr lang="en-US" dirty="0"/>
          </a:p>
          <a:p>
            <a:pPr lvl="8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657600" lvl="8" indent="0">
              <a:buNone/>
            </a:pPr>
            <a:endParaRPr lang="en-US" dirty="0" smtClean="0"/>
          </a:p>
          <a:p>
            <a:pPr lvl="8">
              <a:buFont typeface="Wingdings" panose="05000000000000000000" pitchFamily="2" charset="2"/>
              <a:buChar char="Ø"/>
            </a:pPr>
            <a:r>
              <a:rPr lang="en-US" dirty="0" smtClean="0"/>
              <a:t>States Responsible</a:t>
            </a:r>
          </a:p>
          <a:p>
            <a:pPr lvl="8">
              <a:buFont typeface="Wingdings" panose="05000000000000000000" pitchFamily="2" charset="2"/>
              <a:buChar char="Ø"/>
            </a:pPr>
            <a:endParaRPr lang="en-US" dirty="0"/>
          </a:p>
          <a:p>
            <a:pPr lvl="8">
              <a:buFont typeface="Wingdings" panose="05000000000000000000" pitchFamily="2" charset="2"/>
              <a:buChar char="Ø"/>
            </a:pPr>
            <a:r>
              <a:rPr lang="en-US" dirty="0" smtClean="0"/>
              <a:t>Compacts Encouraged</a:t>
            </a:r>
          </a:p>
          <a:p>
            <a:pPr lvl="8">
              <a:buFont typeface="Wingdings" panose="05000000000000000000" pitchFamily="2" charset="2"/>
              <a:buChar char="Ø"/>
            </a:pPr>
            <a:endParaRPr lang="en-US" dirty="0"/>
          </a:p>
          <a:p>
            <a:pPr lvl="8">
              <a:buFont typeface="Wingdings" panose="05000000000000000000" pitchFamily="2" charset="2"/>
              <a:buChar char="Ø"/>
            </a:pPr>
            <a:r>
              <a:rPr lang="en-US" dirty="0" smtClean="0"/>
              <a:t>Exclusion of out-of-Compact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0971" y="1752600"/>
            <a:ext cx="2743200" cy="3505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Federal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Low-Level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Radioactive Waste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Policy Act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5825" y="457200"/>
            <a:ext cx="72390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Federal Legislation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99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Pennsylvania Responded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cmlaatsch\Desktop\middleatlantic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" y="1905000"/>
            <a:ext cx="3088403" cy="29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4191" y="1600200"/>
            <a:ext cx="6089809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Passed Appalachian States LLRW Compact Act in 1985 and formed a compact with Maryland, Delaware and West Virginia.</a:t>
            </a:r>
          </a:p>
          <a:p>
            <a:r>
              <a:rPr lang="en-US" sz="2000" dirty="0" smtClean="0"/>
              <a:t>Is initial host state for facility.</a:t>
            </a:r>
          </a:p>
          <a:p>
            <a:r>
              <a:rPr lang="en-US" sz="2000" dirty="0" smtClean="0"/>
              <a:t>Can legally exclude out-of-compact waste.</a:t>
            </a:r>
          </a:p>
          <a:p>
            <a:r>
              <a:rPr lang="en-US" sz="2000" dirty="0" smtClean="0"/>
              <a:t>Passed Pennsylvania LLRW Disposal Act in 1988.</a:t>
            </a:r>
          </a:p>
          <a:p>
            <a:r>
              <a:rPr lang="en-US" sz="2000" dirty="0" smtClean="0"/>
              <a:t>Passed PA LLRW Regional Facility Act in 1990.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157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63787"/>
            <a:ext cx="8915400" cy="1066800"/>
          </a:xfrm>
          <a:prstGeom prst="rect">
            <a:avLst/>
          </a:prstGeom>
          <a:pattFill prst="pct5">
            <a:fgClr>
              <a:srgbClr val="006C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77200" cy="4591050"/>
          </a:xfrm>
        </p:spPr>
        <p:txBody>
          <a:bodyPr>
            <a:normAutofit/>
          </a:bodyPr>
          <a:lstStyle/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Provides for the regional management and disposal of LLRW.	</a:t>
            </a:r>
          </a:p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Appalachian States LLRW Compact Act of 1985 established the compact.</a:t>
            </a:r>
          </a:p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Congress consented to the compact in May 1988.</a:t>
            </a:r>
          </a:p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Commission consists of 10 members – PA (4), MD (2), DE (2), WV (2).</a:t>
            </a:r>
          </a:p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Commission became operational in June 1990.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Appalachian States LLRW Compact Commission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5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757</Words>
  <Application>Microsoft Office PowerPoint</Application>
  <PresentationFormat>On-screen Show (4:3)</PresentationFormat>
  <Paragraphs>180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Status of  Low-Level Radioactive Waste (LLRW) Compacts and Update on  Commercial LLRW Disposal Facilities</vt:lpstr>
      <vt:lpstr>LLRW Classification</vt:lpstr>
      <vt:lpstr>Table 1</vt:lpstr>
      <vt:lpstr> Table 2  </vt:lpstr>
      <vt:lpstr> </vt:lpstr>
      <vt:lpstr>Federal and State Legislation </vt:lpstr>
      <vt:lpstr>Federal Legislation </vt:lpstr>
      <vt:lpstr>Pennsylvania Responded  </vt:lpstr>
      <vt:lpstr>PowerPoint Presentation</vt:lpstr>
      <vt:lpstr>PowerPoint Presentation</vt:lpstr>
      <vt:lpstr>Reasons for Suspension of PA siting Process</vt:lpstr>
      <vt:lpstr>PowerPoint Presentation</vt:lpstr>
      <vt:lpstr>PowerPoint Presentation</vt:lpstr>
      <vt:lpstr>Status of Commercial LLRW Disposal Facilities  </vt:lpstr>
      <vt:lpstr>PowerPoint Presentation</vt:lpstr>
      <vt:lpstr>WCS Disposal Facility in Texas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Build</cp:lastModifiedBy>
  <cp:revision>121</cp:revision>
  <cp:lastPrinted>2015-07-07T13:10:13Z</cp:lastPrinted>
  <dcterms:created xsi:type="dcterms:W3CDTF">2014-05-06T18:06:55Z</dcterms:created>
  <dcterms:modified xsi:type="dcterms:W3CDTF">2015-09-21T15:02:14Z</dcterms:modified>
</cp:coreProperties>
</file>