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9"/>
  </p:notesMasterIdLst>
  <p:handoutMasterIdLst>
    <p:handoutMasterId r:id="rId20"/>
  </p:handoutMasterIdLst>
  <p:sldIdLst>
    <p:sldId id="273" r:id="rId3"/>
    <p:sldId id="301" r:id="rId4"/>
    <p:sldId id="256" r:id="rId5"/>
    <p:sldId id="276" r:id="rId6"/>
    <p:sldId id="315" r:id="rId7"/>
    <p:sldId id="311" r:id="rId8"/>
    <p:sldId id="313" r:id="rId9"/>
    <p:sldId id="281" r:id="rId10"/>
    <p:sldId id="284" r:id="rId11"/>
    <p:sldId id="321" r:id="rId12"/>
    <p:sldId id="324" r:id="rId13"/>
    <p:sldId id="298" r:id="rId14"/>
    <p:sldId id="316" r:id="rId15"/>
    <p:sldId id="271" r:id="rId16"/>
    <p:sldId id="325" r:id="rId17"/>
    <p:sldId id="319"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404" autoAdjust="0"/>
    <p:restoredTop sz="94705" autoAdjust="0"/>
  </p:normalViewPr>
  <p:slideViewPr>
    <p:cSldViewPr>
      <p:cViewPr>
        <p:scale>
          <a:sx n="77" d="100"/>
          <a:sy n="77" d="100"/>
        </p:scale>
        <p:origin x="-2261" y="-25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1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Tree>
    <p:extLst>
      <p:ext uri="{BB962C8B-B14F-4D97-AF65-F5344CB8AC3E}">
        <p14:creationId xmlns:p14="http://schemas.microsoft.com/office/powerpoint/2010/main" val="654126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Tree>
    <p:extLst>
      <p:ext uri="{BB962C8B-B14F-4D97-AF65-F5344CB8AC3E}">
        <p14:creationId xmlns:p14="http://schemas.microsoft.com/office/powerpoint/2010/main" val="1217708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1615299-AC50-42C7-979C-3B2AD4EF918E}" type="datetime1">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0FE6A-E675-41A9-9B36-E277ACDB7102}" type="slidenum">
              <a:rPr lang="en-US"/>
              <a:pPr>
                <a:defRPr/>
              </a:pPr>
              <a:t>‹#›</a:t>
            </a:fld>
            <a:endParaRPr lang="en-US" dirty="0"/>
          </a:p>
        </p:txBody>
      </p:sp>
    </p:spTree>
    <p:extLst>
      <p:ext uri="{BB962C8B-B14F-4D97-AF65-F5344CB8AC3E}">
        <p14:creationId xmlns:p14="http://schemas.microsoft.com/office/powerpoint/2010/main" val="414761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A17F4C0-AF80-41A1-9013-7E319E7A61F3}" type="datetime1">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F97460-4AC5-45BA-AF59-7743625F62F1}" type="slidenum">
              <a:rPr lang="en-US"/>
              <a:pPr>
                <a:defRPr/>
              </a:pPr>
              <a:t>‹#›</a:t>
            </a:fld>
            <a:endParaRPr lang="en-US" dirty="0"/>
          </a:p>
        </p:txBody>
      </p:sp>
    </p:spTree>
    <p:extLst>
      <p:ext uri="{BB962C8B-B14F-4D97-AF65-F5344CB8AC3E}">
        <p14:creationId xmlns:p14="http://schemas.microsoft.com/office/powerpoint/2010/main" val="383739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E4029-ED22-432F-A406-EF28AF596400}" type="datetime1">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951669-61A9-4C5F-B785-496443B96454}" type="slidenum">
              <a:rPr lang="en-US"/>
              <a:pPr>
                <a:defRPr/>
              </a:pPr>
              <a:t>‹#›</a:t>
            </a:fld>
            <a:endParaRPr lang="en-US" dirty="0"/>
          </a:p>
        </p:txBody>
      </p:sp>
    </p:spTree>
    <p:extLst>
      <p:ext uri="{BB962C8B-B14F-4D97-AF65-F5344CB8AC3E}">
        <p14:creationId xmlns:p14="http://schemas.microsoft.com/office/powerpoint/2010/main" val="2538269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60C1DDF-FF15-461D-AF1A-A5AEC2B68841}" type="datetime1">
              <a:rPr lang="en-US" smtClean="0"/>
              <a:t>10/8/2014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C6A0E1-25B9-409A-B9D7-30D4614B8E32}" type="slidenum">
              <a:rPr lang="en-US"/>
              <a:pPr>
                <a:defRPr/>
              </a:pPr>
              <a:t>‹#›</a:t>
            </a:fld>
            <a:endParaRPr lang="en-US" dirty="0"/>
          </a:p>
        </p:txBody>
      </p:sp>
    </p:spTree>
    <p:extLst>
      <p:ext uri="{BB962C8B-B14F-4D97-AF65-F5344CB8AC3E}">
        <p14:creationId xmlns:p14="http://schemas.microsoft.com/office/powerpoint/2010/main" val="2674797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4F7243-296E-417B-8A73-22AB3A5E0B75}" type="datetime1">
              <a:rPr lang="en-US" smtClean="0"/>
              <a:t>10/8/2014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5ECA72-0232-4A8C-BE45-783430D859F1}" type="slidenum">
              <a:rPr lang="en-US"/>
              <a:pPr>
                <a:defRPr/>
              </a:pPr>
              <a:t>‹#›</a:t>
            </a:fld>
            <a:endParaRPr lang="en-US" dirty="0"/>
          </a:p>
        </p:txBody>
      </p:sp>
    </p:spTree>
    <p:extLst>
      <p:ext uri="{BB962C8B-B14F-4D97-AF65-F5344CB8AC3E}">
        <p14:creationId xmlns:p14="http://schemas.microsoft.com/office/powerpoint/2010/main" val="3846888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E571F6-4100-41CE-A624-BB243A5EF356}" type="datetime1">
              <a:rPr lang="en-US" smtClean="0"/>
              <a:t>10/8/2014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8F704D-763E-489F-9986-D5EF02B6CFF8}" type="slidenum">
              <a:rPr lang="en-US"/>
              <a:pPr>
                <a:defRPr/>
              </a:pPr>
              <a:t>‹#›</a:t>
            </a:fld>
            <a:endParaRPr lang="en-US" dirty="0"/>
          </a:p>
        </p:txBody>
      </p:sp>
    </p:spTree>
    <p:extLst>
      <p:ext uri="{BB962C8B-B14F-4D97-AF65-F5344CB8AC3E}">
        <p14:creationId xmlns:p14="http://schemas.microsoft.com/office/powerpoint/2010/main" val="2570183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F30DEF7-930D-43A4-842E-F67539E3677B}" type="datetime1">
              <a:rPr lang="en-US" smtClean="0"/>
              <a:t>10/8/2014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D74C4C-6B76-4A57-B397-52361DC549CD}" type="slidenum">
              <a:rPr lang="en-US"/>
              <a:pPr>
                <a:defRPr/>
              </a:pPr>
              <a:t>‹#›</a:t>
            </a:fld>
            <a:endParaRPr lang="en-US" dirty="0"/>
          </a:p>
        </p:txBody>
      </p:sp>
    </p:spTree>
    <p:extLst>
      <p:ext uri="{BB962C8B-B14F-4D97-AF65-F5344CB8AC3E}">
        <p14:creationId xmlns:p14="http://schemas.microsoft.com/office/powerpoint/2010/main" val="2178246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7CAFE26-E827-4996-AEA9-07AD914CBD5D}" type="datetime1">
              <a:rPr lang="en-US" smtClean="0"/>
              <a:t>10/8/2014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994CDAD-0470-4FEB-99B9-1C808395E4D7}" type="slidenum">
              <a:rPr lang="en-US"/>
              <a:pPr>
                <a:defRPr/>
              </a:pPr>
              <a:t>‹#›</a:t>
            </a:fld>
            <a:endParaRPr lang="en-US" dirty="0"/>
          </a:p>
        </p:txBody>
      </p:sp>
    </p:spTree>
    <p:extLst>
      <p:ext uri="{BB962C8B-B14F-4D97-AF65-F5344CB8AC3E}">
        <p14:creationId xmlns:p14="http://schemas.microsoft.com/office/powerpoint/2010/main" val="4098102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BB52AD-6279-4CF2-BD2A-D510102DFA47}" type="datetime1">
              <a:rPr lang="en-US" smtClean="0"/>
              <a:t>10/8/2014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7175897-70FD-4CA2-9938-226B085EC823}" type="slidenum">
              <a:rPr lang="en-US"/>
              <a:pPr>
                <a:defRPr/>
              </a:pPr>
              <a:t>‹#›</a:t>
            </a:fld>
            <a:endParaRPr lang="en-US" dirty="0"/>
          </a:p>
        </p:txBody>
      </p:sp>
    </p:spTree>
    <p:extLst>
      <p:ext uri="{BB962C8B-B14F-4D97-AF65-F5344CB8AC3E}">
        <p14:creationId xmlns:p14="http://schemas.microsoft.com/office/powerpoint/2010/main" val="339971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701CA9-5A17-4B27-8E96-99235D9FEB24}" type="datetime1">
              <a:rPr lang="en-US" smtClean="0"/>
              <a:t>10/8/2014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140605-AE74-464F-84CB-DDD9C77CDD1B}" type="slidenum">
              <a:rPr lang="en-US"/>
              <a:pPr>
                <a:defRPr/>
              </a:pPr>
              <a:t>‹#›</a:t>
            </a:fld>
            <a:endParaRPr lang="en-US" dirty="0"/>
          </a:p>
        </p:txBody>
      </p:sp>
    </p:spTree>
    <p:extLst>
      <p:ext uri="{BB962C8B-B14F-4D97-AF65-F5344CB8AC3E}">
        <p14:creationId xmlns:p14="http://schemas.microsoft.com/office/powerpoint/2010/main" val="3362204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90C497-3E93-43EF-B690-45F531601576}" type="datetime1">
              <a:rPr lang="en-US" smtClean="0"/>
              <a:t>10/8/2014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AD8950-7138-4521-B4ED-C797C2E8503C}" type="slidenum">
              <a:rPr lang="en-US"/>
              <a:pPr>
                <a:defRPr/>
              </a:pPr>
              <a:t>‹#›</a:t>
            </a:fld>
            <a:endParaRPr lang="en-US" dirty="0"/>
          </a:p>
        </p:txBody>
      </p:sp>
    </p:spTree>
    <p:extLst>
      <p:ext uri="{BB962C8B-B14F-4D97-AF65-F5344CB8AC3E}">
        <p14:creationId xmlns:p14="http://schemas.microsoft.com/office/powerpoint/2010/main" val="133489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8FF1CBE-5963-493A-B9AC-F1F7B95D0A76}" type="datetime1">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E6AD97-8112-4FEB-8665-C28512810AED}" type="slidenum">
              <a:rPr lang="en-US"/>
              <a:pPr>
                <a:defRPr/>
              </a:pPr>
              <a:t>‹#›</a:t>
            </a:fld>
            <a:endParaRPr lang="en-US" dirty="0"/>
          </a:p>
        </p:txBody>
      </p:sp>
    </p:spTree>
    <p:extLst>
      <p:ext uri="{BB962C8B-B14F-4D97-AF65-F5344CB8AC3E}">
        <p14:creationId xmlns:p14="http://schemas.microsoft.com/office/powerpoint/2010/main" val="378174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D58529-5973-4A5E-870C-2519048E0953}" type="datetime1">
              <a:rPr lang="en-US" smtClean="0"/>
              <a:t>10/8/2014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1FB915-B9F5-46C2-8755-5D722023EED8}" type="slidenum">
              <a:rPr lang="en-US"/>
              <a:pPr>
                <a:defRPr/>
              </a:pPr>
              <a:t>‹#›</a:t>
            </a:fld>
            <a:endParaRPr lang="en-US" dirty="0"/>
          </a:p>
        </p:txBody>
      </p:sp>
    </p:spTree>
    <p:extLst>
      <p:ext uri="{BB962C8B-B14F-4D97-AF65-F5344CB8AC3E}">
        <p14:creationId xmlns:p14="http://schemas.microsoft.com/office/powerpoint/2010/main" val="3245057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45BC04-4EDD-4689-8087-AB378A2C1C55}" type="datetime1">
              <a:rPr lang="en-US" smtClean="0"/>
              <a:t>10/8/2014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A8D049-358A-4470-A241-E46FC33E8031}" type="slidenum">
              <a:rPr lang="en-US"/>
              <a:pPr>
                <a:defRPr/>
              </a:pPr>
              <a:t>‹#›</a:t>
            </a:fld>
            <a:endParaRPr lang="en-US" dirty="0"/>
          </a:p>
        </p:txBody>
      </p:sp>
    </p:spTree>
    <p:extLst>
      <p:ext uri="{BB962C8B-B14F-4D97-AF65-F5344CB8AC3E}">
        <p14:creationId xmlns:p14="http://schemas.microsoft.com/office/powerpoint/2010/main" val="4164824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FD2871-70BA-4725-80B1-320D915903A3}" type="datetime1">
              <a:rPr lang="en-US" smtClean="0"/>
              <a:t>10/8/2014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5C86D5-58D5-457B-B144-C420107971B8}" type="slidenum">
              <a:rPr lang="en-US"/>
              <a:pPr>
                <a:defRPr/>
              </a:pPr>
              <a:t>‹#›</a:t>
            </a:fld>
            <a:endParaRPr lang="en-US" dirty="0"/>
          </a:p>
        </p:txBody>
      </p:sp>
    </p:spTree>
    <p:extLst>
      <p:ext uri="{BB962C8B-B14F-4D97-AF65-F5344CB8AC3E}">
        <p14:creationId xmlns:p14="http://schemas.microsoft.com/office/powerpoint/2010/main" val="369789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E9DA297-5F1C-464D-B31F-D50FACBB4AD9}" type="datetime1">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A6E693-C446-4993-ADDA-3727A17404CC}" type="slidenum">
              <a:rPr lang="en-US"/>
              <a:pPr>
                <a:defRPr/>
              </a:pPr>
              <a:t>‹#›</a:t>
            </a:fld>
            <a:endParaRPr lang="en-US" dirty="0"/>
          </a:p>
        </p:txBody>
      </p:sp>
    </p:spTree>
    <p:extLst>
      <p:ext uri="{BB962C8B-B14F-4D97-AF65-F5344CB8AC3E}">
        <p14:creationId xmlns:p14="http://schemas.microsoft.com/office/powerpoint/2010/main" val="52645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BDC5D26-7113-4521-8D12-C92EBAB010D9}" type="datetime1">
              <a:rPr lang="en-US" smtClean="0"/>
              <a:t>10/8/2014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DC3432-7CFD-4D09-9BE7-E15B26246FBC}" type="slidenum">
              <a:rPr lang="en-US"/>
              <a:pPr>
                <a:defRPr/>
              </a:pPr>
              <a:t>‹#›</a:t>
            </a:fld>
            <a:endParaRPr lang="en-US" dirty="0"/>
          </a:p>
        </p:txBody>
      </p:sp>
    </p:spTree>
    <p:extLst>
      <p:ext uri="{BB962C8B-B14F-4D97-AF65-F5344CB8AC3E}">
        <p14:creationId xmlns:p14="http://schemas.microsoft.com/office/powerpoint/2010/main" val="335925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695DCDE-0120-4D92-A4A5-B500E7630D00}" type="datetime1">
              <a:rPr lang="en-US" smtClean="0"/>
              <a:t>10/8/2014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A96768-975F-4DBE-B88B-CFBA916C5641}" type="slidenum">
              <a:rPr lang="en-US"/>
              <a:pPr>
                <a:defRPr/>
              </a:pPr>
              <a:t>‹#›</a:t>
            </a:fld>
            <a:endParaRPr lang="en-US" dirty="0"/>
          </a:p>
        </p:txBody>
      </p:sp>
    </p:spTree>
    <p:extLst>
      <p:ext uri="{BB962C8B-B14F-4D97-AF65-F5344CB8AC3E}">
        <p14:creationId xmlns:p14="http://schemas.microsoft.com/office/powerpoint/2010/main" val="284578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E912606-D497-4E22-8BF1-BD55615BD1A2}" type="datetime1">
              <a:rPr lang="en-US" smtClean="0"/>
              <a:t>10/8/2014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8C42B7-C4D4-450B-907C-69FD452559A6}" type="slidenum">
              <a:rPr lang="en-US"/>
              <a:pPr>
                <a:defRPr/>
              </a:pPr>
              <a:t>‹#›</a:t>
            </a:fld>
            <a:endParaRPr lang="en-US" dirty="0"/>
          </a:p>
        </p:txBody>
      </p:sp>
    </p:spTree>
    <p:extLst>
      <p:ext uri="{BB962C8B-B14F-4D97-AF65-F5344CB8AC3E}">
        <p14:creationId xmlns:p14="http://schemas.microsoft.com/office/powerpoint/2010/main" val="289367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A33EA27-9AEB-44F1-920F-8A1C61185F1E}" type="datetime1">
              <a:rPr lang="en-US" smtClean="0"/>
              <a:t>10/8/2014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BA1553-A1DB-4774-AF8F-0FAECAB2818D}" type="slidenum">
              <a:rPr lang="en-US"/>
              <a:pPr>
                <a:defRPr/>
              </a:pPr>
              <a:t>‹#›</a:t>
            </a:fld>
            <a:endParaRPr lang="en-US" dirty="0"/>
          </a:p>
        </p:txBody>
      </p:sp>
    </p:spTree>
    <p:extLst>
      <p:ext uri="{BB962C8B-B14F-4D97-AF65-F5344CB8AC3E}">
        <p14:creationId xmlns:p14="http://schemas.microsoft.com/office/powerpoint/2010/main" val="261368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E2E1C4B-DC98-412D-9E3E-C14DA8F79677}" type="datetime1">
              <a:rPr lang="en-US" smtClean="0"/>
              <a:t>10/8/2014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E04B12-96C6-4141-A9DC-F9190937028B}" type="slidenum">
              <a:rPr lang="en-US"/>
              <a:pPr>
                <a:defRPr/>
              </a:pPr>
              <a:t>‹#›</a:t>
            </a:fld>
            <a:endParaRPr lang="en-US" dirty="0"/>
          </a:p>
        </p:txBody>
      </p:sp>
    </p:spTree>
    <p:extLst>
      <p:ext uri="{BB962C8B-B14F-4D97-AF65-F5344CB8AC3E}">
        <p14:creationId xmlns:p14="http://schemas.microsoft.com/office/powerpoint/2010/main" val="24243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1A3820-4F5D-4AC9-B2DC-137882CA4EE2}" type="datetime1">
              <a:rPr lang="en-US" smtClean="0"/>
              <a:t>10/8/2014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E3D6BF-DCFB-484D-A6E5-3C20C2619B31}" type="slidenum">
              <a:rPr lang="en-US"/>
              <a:pPr>
                <a:defRPr/>
              </a:pPr>
              <a:t>‹#›</a:t>
            </a:fld>
            <a:endParaRPr lang="en-US" dirty="0"/>
          </a:p>
        </p:txBody>
      </p:sp>
    </p:spTree>
    <p:extLst>
      <p:ext uri="{BB962C8B-B14F-4D97-AF65-F5344CB8AC3E}">
        <p14:creationId xmlns:p14="http://schemas.microsoft.com/office/powerpoint/2010/main" val="158003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37354185-AC1A-4DC5-9A5A-B95294955313}" type="datetime1">
              <a:rPr lang="en-US" smtClean="0"/>
              <a:t>10/8/2014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12EE2C5-B38F-4731-9735-6E1CA1C89C9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AF5A35B1-F9A2-429C-8C1B-EBBB05C3CE98}" type="datetime1">
              <a:rPr lang="en-US" smtClean="0"/>
              <a:t>10/8/2014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282141C4-94F5-407E-9392-516B44937A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dep.state.pa.us/"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228600" y="3886200"/>
            <a:ext cx="8763000" cy="1752600"/>
          </a:xfrm>
        </p:spPr>
        <p:txBody>
          <a:bodyPr/>
          <a:lstStyle/>
          <a:p>
            <a:pPr eaLnBrk="1" hangingPunct="1"/>
            <a:r>
              <a:rPr lang="en-US" b="1" dirty="0" smtClean="0">
                <a:solidFill>
                  <a:schemeClr val="tx1"/>
                </a:solidFill>
              </a:rPr>
              <a:t>Appalachian Compact Commission Meeting</a:t>
            </a:r>
          </a:p>
          <a:p>
            <a:pPr eaLnBrk="1" hangingPunct="1"/>
            <a:r>
              <a:rPr lang="en-US" altLang="en-US" dirty="0" smtClean="0">
                <a:solidFill>
                  <a:schemeClr val="tx1"/>
                </a:solidFill>
              </a:rPr>
              <a:t>November 5, 2014</a:t>
            </a:r>
          </a:p>
        </p:txBody>
      </p:sp>
      <p:sp>
        <p:nvSpPr>
          <p:cNvPr id="3075" name="Title 1"/>
          <p:cNvSpPr>
            <a:spLocks noGrp="1"/>
          </p:cNvSpPr>
          <p:nvPr>
            <p:ph type="ctrTitle"/>
          </p:nvPr>
        </p:nvSpPr>
        <p:spPr>
          <a:xfrm>
            <a:off x="533400" y="1981200"/>
            <a:ext cx="8077200" cy="1752600"/>
          </a:xfrm>
        </p:spPr>
        <p:txBody>
          <a:bodyPr/>
          <a:lstStyle/>
          <a:p>
            <a:pPr eaLnBrk="1" hangingPunct="1"/>
            <a:r>
              <a:rPr lang="en-US" altLang="en-US" b="1" dirty="0" smtClean="0"/>
              <a:t>TENORM Study Update</a:t>
            </a:r>
            <a:br>
              <a:rPr lang="en-US" altLang="en-US" b="1" dirty="0" smtClean="0"/>
            </a:br>
            <a:r>
              <a:rPr lang="en-US" altLang="en-US" b="1" dirty="0"/>
              <a:t/>
            </a:r>
            <a:br>
              <a:rPr lang="en-US" altLang="en-US" b="1" dirty="0"/>
            </a:br>
            <a:endParaRPr lang="en-US" altLang="en-US" b="1" dirty="0" smtClean="0"/>
          </a:p>
        </p:txBody>
      </p:sp>
      <p:pic>
        <p:nvPicPr>
          <p:cNvPr id="5" name="Picture 4" descr="P:\BRP Director\Allard's pic folder\BRP_new-ppt-banner_svd_11Feb2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52400" y="6172200"/>
            <a:ext cx="8839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Tom Corbett, Governor	  		Dana </a:t>
            </a:r>
            <a:r>
              <a:rPr lang="en-US" dirty="0" err="1" smtClean="0">
                <a:solidFill>
                  <a:schemeClr val="tx1"/>
                </a:solidFill>
              </a:rPr>
              <a:t>Aunkst</a:t>
            </a:r>
            <a:r>
              <a:rPr lang="en-US" dirty="0" smtClean="0">
                <a:solidFill>
                  <a:schemeClr val="tx1"/>
                </a:solidFill>
              </a:rPr>
              <a:t>, Acting Secretary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rgbClr val="FFFFFF"/>
                </a:solidFill>
                <a:latin typeface="Calibri" pitchFamily="34" charset="0"/>
                <a:ea typeface="Calibri" pitchFamily="34" charset="0"/>
                <a:cs typeface="Calibri" pitchFamily="34" charset="0"/>
              </a:rPr>
              <a:t>Field Work in 2014</a:t>
            </a:r>
            <a:endParaRPr lang="en-US" altLang="en-US" dirty="0" smtClean="0">
              <a:solidFill>
                <a:schemeClr val="bg1"/>
              </a:solidFill>
              <a:latin typeface="Calibri" pitchFamily="34" charset="0"/>
              <a:ea typeface="Calibri" pitchFamily="34" charset="0"/>
              <a:cs typeface="Calibri" pitchFamily="34" charset="0"/>
            </a:endParaRPr>
          </a:p>
        </p:txBody>
      </p:sp>
      <p:sp>
        <p:nvSpPr>
          <p:cNvPr id="12293" name="TextBox 2"/>
          <p:cNvSpPr txBox="1">
            <a:spLocks noChangeArrowheads="1"/>
          </p:cNvSpPr>
          <p:nvPr/>
        </p:nvSpPr>
        <p:spPr bwMode="auto">
          <a:xfrm>
            <a:off x="457200" y="1828800"/>
            <a:ext cx="8229600" cy="283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3200" dirty="0">
                <a:latin typeface="Calibri" pitchFamily="34" charset="0"/>
                <a:ea typeface="Calibri" pitchFamily="34" charset="0"/>
                <a:cs typeface="Calibri" pitchFamily="34" charset="0"/>
              </a:rPr>
              <a:t>Compressor s</a:t>
            </a:r>
            <a:r>
              <a:rPr lang="en-US" sz="3200" dirty="0" smtClean="0">
                <a:latin typeface="Calibri" pitchFamily="34" charset="0"/>
                <a:ea typeface="Calibri" pitchFamily="34" charset="0"/>
                <a:cs typeface="Calibri" pitchFamily="34" charset="0"/>
              </a:rPr>
              <a:t>tations </a:t>
            </a:r>
            <a:r>
              <a:rPr lang="en-US" sz="3200" dirty="0">
                <a:latin typeface="Calibri" pitchFamily="34" charset="0"/>
                <a:ea typeface="Calibri" pitchFamily="34" charset="0"/>
                <a:cs typeface="Calibri" pitchFamily="34" charset="0"/>
              </a:rPr>
              <a:t>(1 facility)</a:t>
            </a:r>
          </a:p>
          <a:p>
            <a:pPr eaLnBrk="1" hangingPunct="1">
              <a:buFontTx/>
              <a:buChar char="•"/>
            </a:pPr>
            <a:r>
              <a:rPr lang="en-US" sz="3200" dirty="0">
                <a:latin typeface="Calibri" pitchFamily="34" charset="0"/>
                <a:ea typeface="Calibri" pitchFamily="34" charset="0"/>
                <a:cs typeface="Calibri" pitchFamily="34" charset="0"/>
              </a:rPr>
              <a:t>Gas processing f</a:t>
            </a:r>
            <a:r>
              <a:rPr lang="en-US" sz="3200" dirty="0" smtClean="0">
                <a:latin typeface="Calibri" pitchFamily="34" charset="0"/>
                <a:ea typeface="Calibri" pitchFamily="34" charset="0"/>
                <a:cs typeface="Calibri" pitchFamily="34" charset="0"/>
              </a:rPr>
              <a:t>acilities </a:t>
            </a:r>
            <a:r>
              <a:rPr lang="en-US" sz="3200" dirty="0">
                <a:latin typeface="Calibri" pitchFamily="34" charset="0"/>
                <a:ea typeface="Calibri" pitchFamily="34" charset="0"/>
                <a:cs typeface="Calibri" pitchFamily="34" charset="0"/>
              </a:rPr>
              <a:t>(1 facility)</a:t>
            </a:r>
          </a:p>
          <a:p>
            <a:pPr eaLnBrk="1" hangingPunct="1">
              <a:buFontTx/>
              <a:buChar char="•"/>
            </a:pPr>
            <a:r>
              <a:rPr lang="en-US" sz="3200" dirty="0">
                <a:latin typeface="Calibri" pitchFamily="34" charset="0"/>
                <a:ea typeface="Calibri" pitchFamily="34" charset="0"/>
                <a:cs typeface="Calibri" pitchFamily="34" charset="0"/>
              </a:rPr>
              <a:t>Wastewater i</a:t>
            </a:r>
            <a:r>
              <a:rPr lang="en-US" sz="3200" dirty="0" smtClean="0">
                <a:latin typeface="Calibri" pitchFamily="34" charset="0"/>
                <a:ea typeface="Calibri" pitchFamily="34" charset="0"/>
                <a:cs typeface="Calibri" pitchFamily="34" charset="0"/>
              </a:rPr>
              <a:t>mpoundments </a:t>
            </a:r>
            <a:r>
              <a:rPr lang="en-US" sz="3200" dirty="0">
                <a:latin typeface="Calibri" pitchFamily="34" charset="0"/>
                <a:ea typeface="Calibri" pitchFamily="34" charset="0"/>
                <a:cs typeface="Calibri" pitchFamily="34" charset="0"/>
              </a:rPr>
              <a:t>(2 facilities)</a:t>
            </a:r>
          </a:p>
          <a:p>
            <a:pPr eaLnBrk="1" hangingPunct="1">
              <a:buFontTx/>
              <a:buChar char="•"/>
            </a:pPr>
            <a:r>
              <a:rPr lang="en-US" sz="3200" dirty="0">
                <a:latin typeface="Calibri" pitchFamily="34" charset="0"/>
                <a:ea typeface="Calibri" pitchFamily="34" charset="0"/>
                <a:cs typeface="Calibri" pitchFamily="34" charset="0"/>
              </a:rPr>
              <a:t>Evaluating the e</a:t>
            </a:r>
            <a:r>
              <a:rPr lang="en-US" sz="3200" dirty="0" smtClean="0">
                <a:latin typeface="Calibri" pitchFamily="34" charset="0"/>
                <a:ea typeface="Calibri" pitchFamily="34" charset="0"/>
                <a:cs typeface="Calibri" pitchFamily="34" charset="0"/>
              </a:rPr>
              <a:t>ffect </a:t>
            </a:r>
            <a:r>
              <a:rPr lang="en-US" sz="3200" dirty="0">
                <a:latin typeface="Calibri" pitchFamily="34" charset="0"/>
                <a:ea typeface="Calibri" pitchFamily="34" charset="0"/>
                <a:cs typeface="Calibri" pitchFamily="34" charset="0"/>
              </a:rPr>
              <a:t>of t</a:t>
            </a:r>
            <a:r>
              <a:rPr lang="en-US" sz="3200" dirty="0" smtClean="0">
                <a:latin typeface="Calibri" pitchFamily="34" charset="0"/>
                <a:ea typeface="Calibri" pitchFamily="34" charset="0"/>
                <a:cs typeface="Calibri" pitchFamily="34" charset="0"/>
              </a:rPr>
              <a:t>ransport </a:t>
            </a:r>
            <a:r>
              <a:rPr lang="en-US" sz="3200" dirty="0">
                <a:latin typeface="Calibri" pitchFamily="34" charset="0"/>
                <a:ea typeface="Calibri" pitchFamily="34" charset="0"/>
                <a:cs typeface="Calibri" pitchFamily="34" charset="0"/>
              </a:rPr>
              <a:t>on </a:t>
            </a:r>
            <a:r>
              <a:rPr lang="en-US" sz="3200" dirty="0" smtClean="0">
                <a:latin typeface="Calibri" pitchFamily="34" charset="0"/>
                <a:ea typeface="Calibri" pitchFamily="34" charset="0"/>
                <a:cs typeface="Calibri" pitchFamily="34" charset="0"/>
              </a:rPr>
              <a:t>sludge external radiation levels  </a:t>
            </a:r>
            <a:r>
              <a:rPr lang="en-US" sz="3200" dirty="0">
                <a:latin typeface="Calibri" pitchFamily="34" charset="0"/>
                <a:ea typeface="Calibri" pitchFamily="34" charset="0"/>
                <a:cs typeface="Calibri" pitchFamily="34" charset="0"/>
              </a:rPr>
              <a:t>(5 events)</a:t>
            </a:r>
          </a:p>
          <a:p>
            <a:pPr eaLnBrk="1" hangingPunct="1"/>
            <a:endParaRPr lang="en-US" dirty="0"/>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ctrTitle"/>
          </p:nvPr>
        </p:nvSpPr>
        <p:spPr>
          <a:xfrm>
            <a:off x="6858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Field Work in 2014</a:t>
            </a:r>
          </a:p>
        </p:txBody>
      </p:sp>
      <p:sp>
        <p:nvSpPr>
          <p:cNvPr id="25605" name="TextBox 2"/>
          <p:cNvSpPr txBox="1">
            <a:spLocks noChangeArrowheads="1"/>
          </p:cNvSpPr>
          <p:nvPr/>
        </p:nvSpPr>
        <p:spPr bwMode="auto">
          <a:xfrm>
            <a:off x="609600" y="1295400"/>
            <a:ext cx="8229600" cy="4570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sz="2000" dirty="0" smtClean="0"/>
          </a:p>
          <a:p>
            <a:pPr marL="457200" indent="-457200" eaLnBrk="1" hangingPunct="1">
              <a:buFontTx/>
              <a:buChar char="•"/>
            </a:pPr>
            <a:r>
              <a:rPr lang="en-US" sz="3200" dirty="0">
                <a:latin typeface="Calibri" pitchFamily="34" charset="0"/>
                <a:ea typeface="Calibri" pitchFamily="34" charset="0"/>
                <a:cs typeface="Calibri" pitchFamily="34" charset="0"/>
              </a:rPr>
              <a:t>Landfills – </a:t>
            </a:r>
            <a:r>
              <a:rPr lang="en-US" sz="3200" dirty="0" smtClean="0">
                <a:latin typeface="Calibri" pitchFamily="34" charset="0"/>
                <a:ea typeface="Calibri" pitchFamily="34" charset="0"/>
                <a:cs typeface="Calibri" pitchFamily="34" charset="0"/>
              </a:rPr>
              <a:t>recovered deployed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adon </a:t>
            </a:r>
            <a:r>
              <a:rPr lang="en-US" sz="3200" dirty="0">
                <a:latin typeface="Calibri" pitchFamily="34" charset="0"/>
                <a:ea typeface="Calibri" pitchFamily="34" charset="0"/>
                <a:cs typeface="Calibri" pitchFamily="34" charset="0"/>
              </a:rPr>
              <a:t>d</a:t>
            </a:r>
            <a:r>
              <a:rPr lang="en-US" sz="3200" dirty="0" smtClean="0">
                <a:latin typeface="Calibri" pitchFamily="34" charset="0"/>
                <a:ea typeface="Calibri" pitchFamily="34" charset="0"/>
                <a:cs typeface="Calibri" pitchFamily="34" charset="0"/>
              </a:rPr>
              <a:t>etectors (</a:t>
            </a:r>
            <a:r>
              <a:rPr lang="en-US" sz="3200" dirty="0">
                <a:latin typeface="Calibri" pitchFamily="34" charset="0"/>
                <a:ea typeface="Calibri" pitchFamily="34" charset="0"/>
                <a:cs typeface="Calibri" pitchFamily="34" charset="0"/>
              </a:rPr>
              <a:t>8 facilities)</a:t>
            </a:r>
          </a:p>
          <a:p>
            <a:pPr marL="0" indent="0" defTabSz="457200">
              <a:spcAft>
                <a:spcPts val="600"/>
              </a:spcAft>
              <a:defRPr/>
            </a:pPr>
            <a:r>
              <a:rPr lang="en-US" sz="3200" dirty="0">
                <a:latin typeface="Calibri" panose="020F0502020204030204" pitchFamily="34" charset="0"/>
              </a:rPr>
              <a:t>• </a:t>
            </a:r>
            <a:r>
              <a:rPr lang="en-US" sz="3200" dirty="0" smtClean="0">
                <a:latin typeface="Calibri" panose="020F0502020204030204" pitchFamily="34" charset="0"/>
              </a:rPr>
              <a:t>	Landfills – waste bulking (2 facilities)</a:t>
            </a:r>
          </a:p>
          <a:p>
            <a:pPr marL="457200" indent="-457200" defTabSz="571500">
              <a:spcAft>
                <a:spcPts val="600"/>
              </a:spcAft>
              <a:defRPr/>
            </a:pPr>
            <a:r>
              <a:rPr lang="en-US" sz="3200" dirty="0" smtClean="0">
                <a:latin typeface="Calibri" panose="020F0502020204030204" pitchFamily="34" charset="0"/>
              </a:rPr>
              <a:t>•	</a:t>
            </a:r>
            <a:r>
              <a:rPr lang="en-US" sz="3200" dirty="0" smtClean="0">
                <a:solidFill>
                  <a:srgbClr val="000000"/>
                </a:solidFill>
                <a:latin typeface="Calibri" pitchFamily="34" charset="0"/>
                <a:ea typeface="Calibri" pitchFamily="34" charset="0"/>
                <a:cs typeface="Calibri" pitchFamily="34" charset="0"/>
              </a:rPr>
              <a:t>Well </a:t>
            </a:r>
            <a:r>
              <a:rPr lang="en-US" sz="3200" dirty="0">
                <a:solidFill>
                  <a:srgbClr val="000000"/>
                </a:solidFill>
                <a:latin typeface="Calibri" pitchFamily="34" charset="0"/>
                <a:ea typeface="Calibri" pitchFamily="34" charset="0"/>
                <a:cs typeface="Calibri" pitchFamily="34" charset="0"/>
              </a:rPr>
              <a:t>Pad – c</a:t>
            </a:r>
            <a:r>
              <a:rPr lang="en-US" sz="3200" dirty="0" smtClean="0">
                <a:solidFill>
                  <a:srgbClr val="000000"/>
                </a:solidFill>
                <a:latin typeface="Calibri" pitchFamily="34" charset="0"/>
                <a:ea typeface="Calibri" pitchFamily="34" charset="0"/>
                <a:cs typeface="Calibri" pitchFamily="34" charset="0"/>
              </a:rPr>
              <a:t>ompleted</a:t>
            </a:r>
            <a:r>
              <a:rPr lang="en-US" sz="3200" dirty="0">
                <a:solidFill>
                  <a:srgbClr val="000000"/>
                </a:solidFill>
                <a:latin typeface="Calibri" pitchFamily="34" charset="0"/>
                <a:ea typeface="Calibri" pitchFamily="34" charset="0"/>
                <a:cs typeface="Calibri" pitchFamily="34" charset="0"/>
              </a:rPr>
              <a:t>, 1 p</a:t>
            </a:r>
            <a:r>
              <a:rPr lang="en-US" sz="3200" dirty="0" smtClean="0">
                <a:solidFill>
                  <a:srgbClr val="000000"/>
                </a:solidFill>
                <a:latin typeface="Calibri" pitchFamily="34" charset="0"/>
                <a:ea typeface="Calibri" pitchFamily="34" charset="0"/>
                <a:cs typeface="Calibri" pitchFamily="34" charset="0"/>
              </a:rPr>
              <a:t>roduction </a:t>
            </a:r>
            <a:r>
              <a:rPr lang="en-US" sz="3200" dirty="0">
                <a:solidFill>
                  <a:srgbClr val="000000"/>
                </a:solidFill>
                <a:latin typeface="Calibri" pitchFamily="34" charset="0"/>
                <a:ea typeface="Calibri" pitchFamily="34" charset="0"/>
                <a:cs typeface="Calibri" pitchFamily="34" charset="0"/>
              </a:rPr>
              <a:t>p</a:t>
            </a:r>
            <a:r>
              <a:rPr lang="en-US" sz="3200" dirty="0" smtClean="0">
                <a:solidFill>
                  <a:srgbClr val="000000"/>
                </a:solidFill>
                <a:latin typeface="Calibri" pitchFamily="34" charset="0"/>
                <a:ea typeface="Calibri" pitchFamily="34" charset="0"/>
                <a:cs typeface="Calibri" pitchFamily="34" charset="0"/>
              </a:rPr>
              <a:t>hase    </a:t>
            </a:r>
            <a:r>
              <a:rPr lang="en-US" sz="3200" dirty="0">
                <a:solidFill>
                  <a:srgbClr val="000000"/>
                </a:solidFill>
                <a:latin typeface="Calibri" pitchFamily="34" charset="0"/>
                <a:ea typeface="Calibri" pitchFamily="34" charset="0"/>
                <a:cs typeface="Calibri" pitchFamily="34" charset="0"/>
              </a:rPr>
              <a:t>g</a:t>
            </a:r>
            <a:r>
              <a:rPr lang="en-US" sz="3200" dirty="0" smtClean="0">
                <a:solidFill>
                  <a:srgbClr val="000000"/>
                </a:solidFill>
                <a:latin typeface="Calibri" pitchFamily="34" charset="0"/>
                <a:ea typeface="Calibri" pitchFamily="34" charset="0"/>
                <a:cs typeface="Calibri" pitchFamily="34" charset="0"/>
              </a:rPr>
              <a:t>as </a:t>
            </a:r>
            <a:r>
              <a:rPr lang="en-US" sz="3200" dirty="0">
                <a:solidFill>
                  <a:srgbClr val="000000"/>
                </a:solidFill>
                <a:latin typeface="Calibri" pitchFamily="34" charset="0"/>
                <a:ea typeface="Calibri" pitchFamily="34" charset="0"/>
                <a:cs typeface="Calibri" pitchFamily="34" charset="0"/>
              </a:rPr>
              <a:t>c</a:t>
            </a:r>
            <a:r>
              <a:rPr lang="en-US" sz="3200" dirty="0" smtClean="0">
                <a:solidFill>
                  <a:srgbClr val="000000"/>
                </a:solidFill>
                <a:latin typeface="Calibri" pitchFamily="34" charset="0"/>
                <a:ea typeface="Calibri" pitchFamily="34" charset="0"/>
                <a:cs typeface="Calibri" pitchFamily="34" charset="0"/>
              </a:rPr>
              <a:t>ollection </a:t>
            </a:r>
            <a:r>
              <a:rPr lang="en-US" sz="3200" dirty="0">
                <a:solidFill>
                  <a:srgbClr val="000000"/>
                </a:solidFill>
                <a:latin typeface="Calibri" pitchFamily="34" charset="0"/>
                <a:ea typeface="Calibri" pitchFamily="34" charset="0"/>
                <a:cs typeface="Calibri" pitchFamily="34" charset="0"/>
              </a:rPr>
              <a:t>for </a:t>
            </a:r>
            <a:r>
              <a:rPr lang="en-US" sz="3200" dirty="0" smtClean="0">
                <a:solidFill>
                  <a:srgbClr val="000000"/>
                </a:solidFill>
                <a:latin typeface="Calibri" pitchFamily="34" charset="0"/>
                <a:ea typeface="Calibri" pitchFamily="34" charset="0"/>
                <a:cs typeface="Calibri" pitchFamily="34" charset="0"/>
              </a:rPr>
              <a:t>radon</a:t>
            </a:r>
          </a:p>
          <a:p>
            <a:pPr marL="457200" indent="-457200" eaLnBrk="1" hangingPunct="1">
              <a:spcAft>
                <a:spcPts val="600"/>
              </a:spcAft>
              <a:buFont typeface="Calibri" panose="020F0502020204030204" pitchFamily="34" charset="0"/>
              <a:buChar char="•"/>
            </a:pPr>
            <a:r>
              <a:rPr lang="en-US" sz="3200" dirty="0" smtClean="0">
                <a:solidFill>
                  <a:srgbClr val="000000"/>
                </a:solidFill>
                <a:latin typeface="Calibri" pitchFamily="34" charset="0"/>
                <a:ea typeface="Calibri" pitchFamily="34" charset="0"/>
                <a:cs typeface="Calibri" pitchFamily="34" charset="0"/>
              </a:rPr>
              <a:t>Well </a:t>
            </a:r>
            <a:r>
              <a:rPr lang="en-US" sz="3200" dirty="0">
                <a:solidFill>
                  <a:srgbClr val="000000"/>
                </a:solidFill>
                <a:latin typeface="Calibri" pitchFamily="34" charset="0"/>
                <a:ea typeface="Calibri" pitchFamily="34" charset="0"/>
                <a:cs typeface="Calibri" pitchFamily="34" charset="0"/>
              </a:rPr>
              <a:t>Pads – </a:t>
            </a:r>
            <a:r>
              <a:rPr lang="en-US" sz="3200" dirty="0" smtClean="0">
                <a:solidFill>
                  <a:srgbClr val="000000"/>
                </a:solidFill>
                <a:latin typeface="Calibri" pitchFamily="34" charset="0"/>
                <a:ea typeface="Calibri" pitchFamily="34" charset="0"/>
                <a:cs typeface="Calibri" pitchFamily="34" charset="0"/>
              </a:rPr>
              <a:t>ambient </a:t>
            </a:r>
            <a:r>
              <a:rPr lang="en-US" sz="3200" dirty="0">
                <a:solidFill>
                  <a:srgbClr val="000000"/>
                </a:solidFill>
                <a:latin typeface="Calibri" pitchFamily="34" charset="0"/>
                <a:ea typeface="Calibri" pitchFamily="34" charset="0"/>
                <a:cs typeface="Calibri" pitchFamily="34" charset="0"/>
              </a:rPr>
              <a:t>g</a:t>
            </a:r>
            <a:r>
              <a:rPr lang="en-US" sz="3200" dirty="0" smtClean="0">
                <a:solidFill>
                  <a:srgbClr val="000000"/>
                </a:solidFill>
                <a:latin typeface="Calibri" pitchFamily="34" charset="0"/>
                <a:ea typeface="Calibri" pitchFamily="34" charset="0"/>
                <a:cs typeface="Calibri" pitchFamily="34" charset="0"/>
              </a:rPr>
              <a:t>amma </a:t>
            </a:r>
            <a:r>
              <a:rPr lang="en-US" sz="3200" dirty="0">
                <a:solidFill>
                  <a:srgbClr val="000000"/>
                </a:solidFill>
                <a:latin typeface="Calibri" pitchFamily="34" charset="0"/>
                <a:ea typeface="Calibri" pitchFamily="34" charset="0"/>
                <a:cs typeface="Calibri" pitchFamily="34" charset="0"/>
              </a:rPr>
              <a:t>s</a:t>
            </a:r>
            <a:r>
              <a:rPr lang="en-US" sz="3200" dirty="0" smtClean="0">
                <a:solidFill>
                  <a:srgbClr val="000000"/>
                </a:solidFill>
                <a:latin typeface="Calibri" pitchFamily="34" charset="0"/>
                <a:ea typeface="Calibri" pitchFamily="34" charset="0"/>
                <a:cs typeface="Calibri" pitchFamily="34" charset="0"/>
              </a:rPr>
              <a:t>urveys </a:t>
            </a:r>
            <a:r>
              <a:rPr lang="en-US" sz="3200" dirty="0">
                <a:solidFill>
                  <a:srgbClr val="000000"/>
                </a:solidFill>
                <a:latin typeface="Calibri" pitchFamily="34" charset="0"/>
                <a:ea typeface="Calibri" pitchFamily="34" charset="0"/>
                <a:cs typeface="Calibri" pitchFamily="34" charset="0"/>
              </a:rPr>
              <a:t>of a</a:t>
            </a:r>
            <a:r>
              <a:rPr lang="en-US" sz="3200" dirty="0" smtClean="0">
                <a:solidFill>
                  <a:srgbClr val="000000"/>
                </a:solidFill>
                <a:latin typeface="Calibri" pitchFamily="34" charset="0"/>
                <a:ea typeface="Calibri" pitchFamily="34" charset="0"/>
                <a:cs typeface="Calibri" pitchFamily="34" charset="0"/>
              </a:rPr>
              <a:t>reas with </a:t>
            </a:r>
            <a:r>
              <a:rPr lang="en-US" sz="3200" dirty="0">
                <a:solidFill>
                  <a:srgbClr val="000000"/>
                </a:solidFill>
                <a:latin typeface="Calibri" pitchFamily="34" charset="0"/>
                <a:ea typeface="Calibri" pitchFamily="34" charset="0"/>
                <a:cs typeface="Calibri" pitchFamily="34" charset="0"/>
              </a:rPr>
              <a:t>b</a:t>
            </a:r>
            <a:r>
              <a:rPr lang="en-US" sz="3200" dirty="0" smtClean="0">
                <a:solidFill>
                  <a:srgbClr val="000000"/>
                </a:solidFill>
                <a:latin typeface="Calibri" pitchFamily="34" charset="0"/>
                <a:ea typeface="Calibri" pitchFamily="34" charset="0"/>
                <a:cs typeface="Calibri" pitchFamily="34" charset="0"/>
              </a:rPr>
              <a:t>uried </a:t>
            </a:r>
            <a:r>
              <a:rPr lang="en-US" sz="3200" dirty="0">
                <a:solidFill>
                  <a:srgbClr val="000000"/>
                </a:solidFill>
                <a:latin typeface="Calibri" pitchFamily="34" charset="0"/>
                <a:ea typeface="Calibri" pitchFamily="34" charset="0"/>
                <a:cs typeface="Calibri" pitchFamily="34" charset="0"/>
              </a:rPr>
              <a:t>r</a:t>
            </a:r>
            <a:r>
              <a:rPr lang="en-US" sz="3200" dirty="0" smtClean="0">
                <a:solidFill>
                  <a:srgbClr val="000000"/>
                </a:solidFill>
                <a:latin typeface="Calibri" pitchFamily="34" charset="0"/>
                <a:ea typeface="Calibri" pitchFamily="34" charset="0"/>
                <a:cs typeface="Calibri" pitchFamily="34" charset="0"/>
              </a:rPr>
              <a:t>ock </a:t>
            </a:r>
            <a:r>
              <a:rPr lang="en-US" sz="3200" dirty="0">
                <a:solidFill>
                  <a:srgbClr val="000000"/>
                </a:solidFill>
                <a:latin typeface="Calibri" pitchFamily="34" charset="0"/>
                <a:ea typeface="Calibri" pitchFamily="34" charset="0"/>
                <a:cs typeface="Calibri" pitchFamily="34" charset="0"/>
              </a:rPr>
              <a:t>c</a:t>
            </a:r>
            <a:r>
              <a:rPr lang="en-US" sz="3200" dirty="0" smtClean="0">
                <a:solidFill>
                  <a:srgbClr val="000000"/>
                </a:solidFill>
                <a:latin typeface="Calibri" pitchFamily="34" charset="0"/>
                <a:ea typeface="Calibri" pitchFamily="34" charset="0"/>
                <a:cs typeface="Calibri" pitchFamily="34" charset="0"/>
              </a:rPr>
              <a:t>uttings</a:t>
            </a:r>
            <a:endParaRPr lang="en-US" sz="3200" dirty="0" smtClean="0">
              <a:latin typeface="Calibri" panose="020F0502020204030204" pitchFamily="34" charset="0"/>
            </a:endParaRPr>
          </a:p>
          <a:p>
            <a:pPr marL="0" indent="0" defTabSz="571500">
              <a:defRPr/>
            </a:pPr>
            <a:endParaRPr lang="en-US" sz="3200" dirty="0" smtClean="0">
              <a:latin typeface="Calibri" panose="020F0502020204030204" pitchFamily="34" charset="0"/>
            </a:endParaRPr>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Lessons Learned</a:t>
            </a:r>
          </a:p>
        </p:txBody>
      </p:sp>
      <p:sp>
        <p:nvSpPr>
          <p:cNvPr id="14341" name="TextBox 2"/>
          <p:cNvSpPr txBox="1">
            <a:spLocks noChangeArrowheads="1"/>
          </p:cNvSpPr>
          <p:nvPr/>
        </p:nvSpPr>
        <p:spPr bwMode="auto">
          <a:xfrm>
            <a:off x="453593" y="1828800"/>
            <a:ext cx="8229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71500" eaLnBrk="0" hangingPunct="0">
              <a:defRPr>
                <a:solidFill>
                  <a:schemeClr val="tx1"/>
                </a:solidFill>
                <a:latin typeface="Arial" charset="0"/>
              </a:defRPr>
            </a:lvl1pPr>
            <a:lvl2pPr marL="742950" indent="-285750" defTabSz="571500" eaLnBrk="0" hangingPunct="0">
              <a:defRPr>
                <a:solidFill>
                  <a:schemeClr val="tx1"/>
                </a:solidFill>
                <a:latin typeface="Arial" charset="0"/>
              </a:defRPr>
            </a:lvl2pPr>
            <a:lvl3pPr marL="1143000" indent="-228600" defTabSz="571500" eaLnBrk="0" hangingPunct="0">
              <a:defRPr>
                <a:solidFill>
                  <a:schemeClr val="tx1"/>
                </a:solidFill>
                <a:latin typeface="Arial" charset="0"/>
              </a:defRPr>
            </a:lvl3pPr>
            <a:lvl4pPr marL="1600200" indent="-228600" defTabSz="571500" eaLnBrk="0" hangingPunct="0">
              <a:defRPr>
                <a:solidFill>
                  <a:schemeClr val="tx1"/>
                </a:solidFill>
                <a:latin typeface="Arial" charset="0"/>
              </a:defRPr>
            </a:lvl4pPr>
            <a:lvl5pPr marL="2057400" indent="-228600" defTabSz="571500" eaLnBrk="0" hangingPunct="0">
              <a:defRPr>
                <a:solidFill>
                  <a:schemeClr val="tx1"/>
                </a:solidFill>
                <a:latin typeface="Arial" charset="0"/>
              </a:defRPr>
            </a:lvl5pPr>
            <a:lvl6pPr marL="2514600" indent="-228600" defTabSz="571500" eaLnBrk="0" fontAlgn="base" hangingPunct="0">
              <a:spcBef>
                <a:spcPct val="0"/>
              </a:spcBef>
              <a:spcAft>
                <a:spcPct val="0"/>
              </a:spcAft>
              <a:defRPr>
                <a:solidFill>
                  <a:schemeClr val="tx1"/>
                </a:solidFill>
                <a:latin typeface="Arial" charset="0"/>
              </a:defRPr>
            </a:lvl6pPr>
            <a:lvl7pPr marL="2971800" indent="-228600" defTabSz="571500" eaLnBrk="0" fontAlgn="base" hangingPunct="0">
              <a:spcBef>
                <a:spcPct val="0"/>
              </a:spcBef>
              <a:spcAft>
                <a:spcPct val="0"/>
              </a:spcAft>
              <a:defRPr>
                <a:solidFill>
                  <a:schemeClr val="tx1"/>
                </a:solidFill>
                <a:latin typeface="Arial" charset="0"/>
              </a:defRPr>
            </a:lvl7pPr>
            <a:lvl8pPr marL="3429000" indent="-228600" defTabSz="571500" eaLnBrk="0" fontAlgn="base" hangingPunct="0">
              <a:spcBef>
                <a:spcPct val="0"/>
              </a:spcBef>
              <a:spcAft>
                <a:spcPct val="0"/>
              </a:spcAft>
              <a:defRPr>
                <a:solidFill>
                  <a:schemeClr val="tx1"/>
                </a:solidFill>
                <a:latin typeface="Arial" charset="0"/>
              </a:defRPr>
            </a:lvl8pPr>
            <a:lvl9pPr marL="3886200" indent="-228600" defTabSz="571500" eaLnBrk="0" fontAlgn="base" hangingPunct="0">
              <a:spcBef>
                <a:spcPct val="0"/>
              </a:spcBef>
              <a:spcAft>
                <a:spcPct val="0"/>
              </a:spcAft>
              <a:defRPr>
                <a:solidFill>
                  <a:schemeClr val="tx1"/>
                </a:solidFill>
                <a:latin typeface="Arial" charset="0"/>
              </a:defRPr>
            </a:lvl9pPr>
          </a:lstStyle>
          <a:p>
            <a:pPr marL="457200" indent="-457200" eaLnBrk="1" hangingPunct="1">
              <a:spcAft>
                <a:spcPts val="600"/>
              </a:spcAft>
              <a:buFontTx/>
              <a:buChar char="•"/>
            </a:pPr>
            <a:r>
              <a:rPr lang="en-US" sz="3200" dirty="0" smtClean="0">
                <a:latin typeface="Calibri" pitchFamily="34" charset="0"/>
                <a:ea typeface="Calibri" pitchFamily="34" charset="0"/>
                <a:cs typeface="Calibri" pitchFamily="34" charset="0"/>
              </a:rPr>
              <a:t>Well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ad field </a:t>
            </a:r>
            <a:r>
              <a:rPr lang="en-US" sz="3200" dirty="0">
                <a:latin typeface="Calibri" pitchFamily="34" charset="0"/>
                <a:ea typeface="Calibri" pitchFamily="34" charset="0"/>
                <a:cs typeface="Calibri" pitchFamily="34" charset="0"/>
              </a:rPr>
              <a:t>w</a:t>
            </a:r>
            <a:r>
              <a:rPr lang="en-US" sz="3200" dirty="0" smtClean="0">
                <a:latin typeface="Calibri" pitchFamily="34" charset="0"/>
                <a:ea typeface="Calibri" pitchFamily="34" charset="0"/>
                <a:cs typeface="Calibri" pitchFamily="34" charset="0"/>
              </a:rPr>
              <a:t>ork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chedule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hanges</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a:t>
            </a:r>
            <a:r>
              <a:rPr lang="en-US" sz="3200" dirty="0" smtClean="0">
                <a:latin typeface="Calibri" pitchFamily="34" charset="0"/>
                <a:ea typeface="Calibri" pitchFamily="34" charset="0"/>
                <a:cs typeface="Calibri" pitchFamily="34" charset="0"/>
              </a:rPr>
              <a:t>Logistical and technical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hallenges</a:t>
            </a:r>
            <a:endParaRPr lang="en-US" sz="3200" dirty="0">
              <a:latin typeface="Calibri" pitchFamily="34" charset="0"/>
              <a:ea typeface="Calibri" pitchFamily="34" charset="0"/>
              <a:cs typeface="Calibri" pitchFamily="34" charset="0"/>
            </a:endParaRPr>
          </a:p>
          <a:p>
            <a:pPr defTabSz="457200" eaLnBrk="1" hangingPunct="1">
              <a:buFontTx/>
              <a:buChar char="•"/>
            </a:pPr>
            <a:r>
              <a:rPr lang="en-US" sz="3200" dirty="0">
                <a:latin typeface="Calibri" pitchFamily="34" charset="0"/>
                <a:ea typeface="Calibri" pitchFamily="34" charset="0"/>
                <a:cs typeface="Calibri" pitchFamily="34" charset="0"/>
              </a:rPr>
              <a:t>   </a:t>
            </a:r>
            <a:r>
              <a:rPr lang="en-US" sz="3200" dirty="0" smtClean="0">
                <a:latin typeface="Calibri" pitchFamily="34" charset="0"/>
                <a:ea typeface="Calibri" pitchFamily="34" charset="0"/>
                <a:cs typeface="Calibri" pitchFamily="34" charset="0"/>
              </a:rPr>
              <a:t>Science-based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tudy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lan - had </a:t>
            </a:r>
            <a:r>
              <a:rPr lang="en-US" sz="3200" dirty="0">
                <a:latin typeface="Calibri" pitchFamily="34" charset="0"/>
                <a:ea typeface="Calibri" pitchFamily="34" charset="0"/>
                <a:cs typeface="Calibri" pitchFamily="34" charset="0"/>
              </a:rPr>
              <a:t>to make some </a:t>
            </a:r>
            <a:r>
              <a:rPr lang="en-US" sz="3200" dirty="0" smtClean="0">
                <a:latin typeface="Calibri" pitchFamily="34" charset="0"/>
                <a:ea typeface="Calibri" pitchFamily="34" charset="0"/>
                <a:cs typeface="Calibri" pitchFamily="34" charset="0"/>
              </a:rPr>
              <a:t>	adjustments </a:t>
            </a:r>
            <a:r>
              <a:rPr lang="en-US" sz="3200" dirty="0">
                <a:latin typeface="Calibri" pitchFamily="34" charset="0"/>
                <a:ea typeface="Calibri" pitchFamily="34" charset="0"/>
                <a:cs typeface="Calibri" pitchFamily="34" charset="0"/>
              </a:rPr>
              <a:t>and a</a:t>
            </a:r>
            <a:r>
              <a:rPr lang="en-US" sz="3200" dirty="0" smtClean="0">
                <a:latin typeface="Calibri" pitchFamily="34" charset="0"/>
                <a:ea typeface="Calibri" pitchFamily="34" charset="0"/>
                <a:cs typeface="Calibri" pitchFamily="34" charset="0"/>
              </a:rPr>
              <a:t>dditions in numbers of </a:t>
            </a:r>
            <a:r>
              <a:rPr lang="en-US" sz="3200" dirty="0">
                <a:latin typeface="Calibri" pitchFamily="34" charset="0"/>
                <a:ea typeface="Calibri" pitchFamily="34" charset="0"/>
                <a:cs typeface="Calibri" pitchFamily="34" charset="0"/>
              </a:rPr>
              <a:t>	</a:t>
            </a:r>
            <a:r>
              <a:rPr lang="en-US" sz="3200" dirty="0" smtClean="0">
                <a:latin typeface="Calibri" pitchFamily="34" charset="0"/>
                <a:ea typeface="Calibri" pitchFamily="34" charset="0"/>
                <a:cs typeface="Calibri" pitchFamily="34" charset="0"/>
              </a:rPr>
              <a:t>sites</a:t>
            </a:r>
            <a:endParaRPr lang="en-US" sz="3200" dirty="0">
              <a:latin typeface="Calibri" pitchFamily="34" charset="0"/>
              <a:ea typeface="Calibri" pitchFamily="34" charset="0"/>
              <a:cs typeface="Calibri" pitchFamily="34" charset="0"/>
            </a:endParaRPr>
          </a:p>
          <a:p>
            <a:pPr eaLnBrk="1" hangingPunct="1"/>
            <a:endParaRPr lang="en-US" sz="3600" dirty="0">
              <a:latin typeface="Calibri" pitchFamily="34" charset="0"/>
              <a:ea typeface="Calibri" pitchFamily="34" charset="0"/>
              <a:cs typeface="Calibri" pitchFamily="34" charset="0"/>
            </a:endParaRPr>
          </a:p>
          <a:p>
            <a:pPr eaLnBrk="1" hangingPunct="1"/>
            <a:endParaRPr lang="en-US" sz="3600" dirty="0">
              <a:latin typeface="Calibri" pitchFamily="34" charset="0"/>
              <a:ea typeface="Calibri" pitchFamily="34" charset="0"/>
              <a:cs typeface="Calibri" pitchFamily="34" charset="0"/>
            </a:endParaRPr>
          </a:p>
          <a:p>
            <a:pPr eaLnBrk="1" hangingPunct="1"/>
            <a:endParaRPr lang="en-US" dirty="0"/>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Schedule</a:t>
            </a:r>
          </a:p>
        </p:txBody>
      </p:sp>
      <p:sp>
        <p:nvSpPr>
          <p:cNvPr id="15365" name="TextBox 2"/>
          <p:cNvSpPr txBox="1">
            <a:spLocks noChangeArrowheads="1"/>
          </p:cNvSpPr>
          <p:nvPr/>
        </p:nvSpPr>
        <p:spPr bwMode="auto">
          <a:xfrm>
            <a:off x="457200" y="1295400"/>
            <a:ext cx="82296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b="1" dirty="0" smtClean="0">
              <a:latin typeface="Calibri" pitchFamily="34" charset="0"/>
              <a:ea typeface="Calibri" pitchFamily="34" charset="0"/>
              <a:cs typeface="Calibri" pitchFamily="34" charset="0"/>
            </a:endParaRP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Field work has been completed as of August</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Sample analysis, data analysis and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eport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reparation from March through fall 2014</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Internal DEP final review now on-going</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Peer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eview fall 2014</a:t>
            </a:r>
          </a:p>
          <a:p>
            <a:pPr marL="457200" indent="-457200" eaLnBrk="1" hangingPunct="1">
              <a:buFontTx/>
              <a:buChar char="•"/>
              <a:defRPr/>
            </a:pPr>
            <a:r>
              <a:rPr lang="en-US" sz="3200" dirty="0" smtClean="0">
                <a:latin typeface="Calibri" pitchFamily="34" charset="0"/>
                <a:ea typeface="Calibri" pitchFamily="34" charset="0"/>
                <a:cs typeface="Calibri" pitchFamily="34" charset="0"/>
              </a:rPr>
              <a:t>Final study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eport planned for completion in 2014.</a:t>
            </a:r>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TENORM Study Information </a:t>
            </a:r>
          </a:p>
        </p:txBody>
      </p:sp>
      <p:sp>
        <p:nvSpPr>
          <p:cNvPr id="2" name="TextBox 1"/>
          <p:cNvSpPr txBox="1"/>
          <p:nvPr/>
        </p:nvSpPr>
        <p:spPr>
          <a:xfrm>
            <a:off x="506413" y="1295400"/>
            <a:ext cx="7924800" cy="4216539"/>
          </a:xfrm>
          <a:prstGeom prst="rect">
            <a:avLst/>
          </a:prstGeom>
          <a:noFill/>
        </p:spPr>
        <p:txBody>
          <a:bodyPr>
            <a:spAutoFit/>
          </a:bodyPr>
          <a:lstStyle/>
          <a:p>
            <a:pPr marL="285750" indent="-285750">
              <a:buFont typeface="Arial" pitchFamily="34" charset="0"/>
              <a:buChar char="•"/>
              <a:defRPr/>
            </a:pPr>
            <a:endParaRPr lang="en-US" sz="2000" dirty="0">
              <a:latin typeface="Calibri" pitchFamily="34" charset="0"/>
              <a:cs typeface="Calibri" pitchFamily="34" charset="0"/>
            </a:endParaRPr>
          </a:p>
          <a:p>
            <a:pPr marL="285750" indent="-285750">
              <a:buFont typeface="Arial" pitchFamily="34" charset="0"/>
              <a:buChar char="•"/>
              <a:defRPr/>
            </a:pPr>
            <a:r>
              <a:rPr lang="en-US" sz="3200" dirty="0" smtClean="0">
                <a:latin typeface="Calibri" pitchFamily="34" charset="0"/>
                <a:cs typeface="Calibri" pitchFamily="34" charset="0"/>
              </a:rPr>
              <a:t>Study-related </a:t>
            </a:r>
            <a:r>
              <a:rPr lang="en-US" sz="3200" dirty="0">
                <a:latin typeface="Calibri" pitchFamily="34" charset="0"/>
                <a:cs typeface="Calibri" pitchFamily="34" charset="0"/>
              </a:rPr>
              <a:t>documents are available at </a:t>
            </a:r>
            <a:r>
              <a:rPr lang="en-US" sz="3200" dirty="0">
                <a:latin typeface="Calibri" pitchFamily="34" charset="0"/>
                <a:cs typeface="Calibri" pitchFamily="34" charset="0"/>
                <a:hlinkClick r:id="rId3"/>
              </a:rPr>
              <a:t>www.dep.state.pa.us</a:t>
            </a:r>
            <a:r>
              <a:rPr lang="en-US" sz="3200" dirty="0">
                <a:latin typeface="Calibri" pitchFamily="34" charset="0"/>
                <a:cs typeface="Calibri" pitchFamily="34" charset="0"/>
              </a:rPr>
              <a:t>   Keyword “TENORM”</a:t>
            </a:r>
            <a:endParaRPr lang="en-US" sz="3200" dirty="0">
              <a:solidFill>
                <a:srgbClr val="0070C0"/>
              </a:solidFill>
              <a:latin typeface="Calibri" pitchFamily="34" charset="0"/>
              <a:cs typeface="Calibri" pitchFamily="34" charset="0"/>
            </a:endParaRPr>
          </a:p>
          <a:p>
            <a:pPr marL="285750" indent="-285750">
              <a:buFont typeface="Arial" pitchFamily="34" charset="0"/>
              <a:buChar char="•"/>
              <a:defRPr/>
            </a:pPr>
            <a:endParaRPr lang="en-US" sz="2000" dirty="0">
              <a:latin typeface="Calibri" pitchFamily="34" charset="0"/>
              <a:cs typeface="Calibri" pitchFamily="34" charset="0"/>
            </a:endParaRPr>
          </a:p>
          <a:p>
            <a:pPr marL="285750" indent="-285750">
              <a:buFont typeface="Arial" pitchFamily="34" charset="0"/>
              <a:buChar char="•"/>
              <a:defRPr/>
            </a:pPr>
            <a:r>
              <a:rPr lang="en-US" sz="3200" dirty="0">
                <a:latin typeface="Calibri" pitchFamily="34" charset="0"/>
                <a:cs typeface="Calibri" pitchFamily="34" charset="0"/>
              </a:rPr>
              <a:t>Updates are being provided to the appropriate DEP </a:t>
            </a:r>
            <a:r>
              <a:rPr lang="en-US" sz="3200" dirty="0" smtClean="0">
                <a:latin typeface="Calibri" pitchFamily="34" charset="0"/>
                <a:cs typeface="Calibri" pitchFamily="34" charset="0"/>
              </a:rPr>
              <a:t>advisory committees </a:t>
            </a:r>
            <a:r>
              <a:rPr lang="en-US" sz="3200" dirty="0">
                <a:latin typeface="Calibri" pitchFamily="34" charset="0"/>
                <a:cs typeface="Calibri" pitchFamily="34" charset="0"/>
              </a:rPr>
              <a:t>and other stakeholders </a:t>
            </a:r>
          </a:p>
          <a:p>
            <a:pPr>
              <a:defRPr/>
            </a:pPr>
            <a:endParaRPr lang="en-US" sz="3200" dirty="0">
              <a:latin typeface="Calibri" pitchFamily="34" charset="0"/>
              <a:cs typeface="Calibri" pitchFamily="34" charset="0"/>
            </a:endParaRPr>
          </a:p>
          <a:p>
            <a:pPr marL="285750" indent="-285750">
              <a:buFont typeface="Arial" pitchFamily="34" charset="0"/>
              <a:buChar char="•"/>
              <a:defRPr/>
            </a:pPr>
            <a:endParaRPr lang="en-US" b="1" dirty="0"/>
          </a:p>
          <a:p>
            <a:pPr algn="ctr">
              <a:defRPr/>
            </a:pPr>
            <a:endParaRPr lang="en-US" dirty="0"/>
          </a:p>
        </p:txBody>
      </p:sp>
      <p:pic>
        <p:nvPicPr>
          <p:cNvPr id="5"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r>
              <a:rPr lang="en-US" dirty="0"/>
              <a:t>	</a:t>
            </a:r>
            <a:r>
              <a:rPr lang="en-US" dirty="0" smtClean="0"/>
              <a:t>	</a:t>
            </a:r>
            <a:r>
              <a:rPr lang="en-US" sz="4800" b="1" dirty="0" smtClean="0"/>
              <a:t>QUESTIONS?</a:t>
            </a:r>
            <a:endParaRPr lang="en-US" sz="4800" b="1" dirty="0"/>
          </a:p>
        </p:txBody>
      </p:sp>
      <p:sp>
        <p:nvSpPr>
          <p:cNvPr id="4" name="Slide Number Placeholder 3"/>
          <p:cNvSpPr>
            <a:spLocks noGrp="1"/>
          </p:cNvSpPr>
          <p:nvPr>
            <p:ph type="sldNum" sz="quarter" idx="12"/>
          </p:nvPr>
        </p:nvSpPr>
        <p:spPr/>
        <p:txBody>
          <a:bodyPr/>
          <a:lstStyle/>
          <a:p>
            <a:pPr>
              <a:defRPr/>
            </a:pPr>
            <a:endParaRPr lang="en-US" dirty="0"/>
          </a:p>
        </p:txBody>
      </p:sp>
      <p:pic>
        <p:nvPicPr>
          <p:cNvPr id="5"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2373"/>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485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523461" y="2438400"/>
            <a:ext cx="8077200" cy="2667000"/>
          </a:xfrm>
        </p:spPr>
        <p:txBody>
          <a:bodyPr/>
          <a:lstStyle/>
          <a:p>
            <a:pPr eaLnBrk="1" hangingPunct="1"/>
            <a:r>
              <a:rPr lang="en-US" altLang="en-US" sz="3600" b="1" dirty="0"/>
              <a:t>David J. Allard, CHP</a:t>
            </a:r>
            <a:br>
              <a:rPr lang="en-US" altLang="en-US" sz="3600" b="1" dirty="0"/>
            </a:br>
            <a:r>
              <a:rPr lang="en-US" altLang="en-US" sz="3600" b="1" dirty="0"/>
              <a:t>PA DEP Bureau of Radiation Protection</a:t>
            </a:r>
            <a:br>
              <a:rPr lang="en-US" altLang="en-US" sz="3600" b="1" dirty="0"/>
            </a:br>
            <a:r>
              <a:rPr lang="en-US" altLang="en-US" sz="3600" b="1" dirty="0"/>
              <a:t>PO Box 8469</a:t>
            </a:r>
            <a:br>
              <a:rPr lang="en-US" altLang="en-US" sz="3600" b="1" dirty="0"/>
            </a:br>
            <a:r>
              <a:rPr lang="en-US" altLang="en-US" sz="3600" b="1" dirty="0"/>
              <a:t>Harrisburg, PA 17105-8469</a:t>
            </a:r>
            <a:br>
              <a:rPr lang="en-US" altLang="en-US" sz="3600" b="1" dirty="0"/>
            </a:br>
            <a:r>
              <a:rPr lang="en-US" altLang="en-US" sz="3600" b="1" dirty="0"/>
              <a:t/>
            </a:r>
            <a:br>
              <a:rPr lang="en-US" altLang="en-US" sz="3600" b="1" dirty="0"/>
            </a:br>
            <a:r>
              <a:rPr lang="en-US" altLang="en-US" sz="3600" b="1" dirty="0"/>
              <a:t>Tel: 717-787-2480</a:t>
            </a:r>
            <a:br>
              <a:rPr lang="en-US" altLang="en-US" sz="3600" b="1" dirty="0"/>
            </a:br>
            <a:r>
              <a:rPr lang="en-US" altLang="en-US" sz="3600" b="1" dirty="0"/>
              <a:t>djallard@pa.gov</a:t>
            </a:r>
            <a:endParaRPr lang="en-US" altLang="en-US" sz="3600" b="1" dirty="0" smtClean="0"/>
          </a:p>
        </p:txBody>
      </p:sp>
      <p:pic>
        <p:nvPicPr>
          <p:cNvPr id="5" name="Picture 4" descr="P:\BRP Director\Allard's pic folder\BRP_new-ppt-banner_svd_11Feb2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p:nvPr>
        </p:nvSpPr>
        <p:spPr>
          <a:xfrm>
            <a:off x="457200" y="304800"/>
            <a:ext cx="8229600" cy="914400"/>
          </a:xfrm>
        </p:spPr>
        <p:txBody>
          <a:bodyPr anchor="t"/>
          <a:lstStyle/>
          <a:p>
            <a:pPr eaLnBrk="1" hangingPunct="1"/>
            <a:r>
              <a:rPr lang="en-US" altLang="en-US" sz="4000" smtClean="0">
                <a:solidFill>
                  <a:schemeClr val="bg1"/>
                </a:solidFill>
                <a:latin typeface="Calibri" pitchFamily="34" charset="0"/>
                <a:ea typeface="Calibri" pitchFamily="34" charset="0"/>
                <a:cs typeface="Calibri" pitchFamily="34" charset="0"/>
              </a:rPr>
              <a:t>   </a:t>
            </a:r>
            <a:r>
              <a:rPr lang="en-US" altLang="en-US" smtClean="0">
                <a:solidFill>
                  <a:schemeClr val="bg1"/>
                </a:solidFill>
                <a:latin typeface="Calibri" pitchFamily="34" charset="0"/>
                <a:ea typeface="Calibri" pitchFamily="34" charset="0"/>
                <a:cs typeface="Calibri" pitchFamily="34" charset="0"/>
              </a:rPr>
              <a:t>Background</a:t>
            </a:r>
          </a:p>
        </p:txBody>
      </p:sp>
      <p:sp>
        <p:nvSpPr>
          <p:cNvPr id="3" name="Content Placeholder 2"/>
          <p:cNvSpPr>
            <a:spLocks noGrp="1"/>
          </p:cNvSpPr>
          <p:nvPr>
            <p:ph idx="1"/>
          </p:nvPr>
        </p:nvSpPr>
        <p:spPr/>
        <p:txBody>
          <a:bodyPr/>
          <a:lstStyle/>
          <a:p>
            <a:pPr>
              <a:defRPr/>
            </a:pPr>
            <a:r>
              <a:rPr lang="en-US" b="1" dirty="0" smtClean="0">
                <a:latin typeface="Calibri" panose="020F0502020204030204" pitchFamily="34" charset="0"/>
              </a:rPr>
              <a:t>T</a:t>
            </a:r>
            <a:r>
              <a:rPr lang="en-US" dirty="0" smtClean="0">
                <a:latin typeface="Calibri" panose="020F0502020204030204" pitchFamily="34" charset="0"/>
              </a:rPr>
              <a:t>echnologically </a:t>
            </a:r>
            <a:r>
              <a:rPr lang="en-US" b="1" dirty="0" smtClean="0">
                <a:latin typeface="Calibri" panose="020F0502020204030204" pitchFamily="34" charset="0"/>
              </a:rPr>
              <a:t>E</a:t>
            </a:r>
            <a:r>
              <a:rPr lang="en-US" dirty="0" smtClean="0">
                <a:latin typeface="Calibri" panose="020F0502020204030204" pitchFamily="34" charset="0"/>
              </a:rPr>
              <a:t>nhanced </a:t>
            </a:r>
            <a:r>
              <a:rPr lang="en-US" b="1" dirty="0" smtClean="0">
                <a:latin typeface="Calibri" panose="020F0502020204030204" pitchFamily="34" charset="0"/>
              </a:rPr>
              <a:t>N</a:t>
            </a:r>
            <a:r>
              <a:rPr lang="en-US" dirty="0" smtClean="0">
                <a:latin typeface="Calibri" panose="020F0502020204030204" pitchFamily="34" charset="0"/>
              </a:rPr>
              <a:t>aturally </a:t>
            </a:r>
            <a:r>
              <a:rPr lang="en-US" b="1" dirty="0" smtClean="0">
                <a:latin typeface="Calibri" panose="020F0502020204030204" pitchFamily="34" charset="0"/>
              </a:rPr>
              <a:t>O</a:t>
            </a:r>
            <a:r>
              <a:rPr lang="en-US" dirty="0" smtClean="0">
                <a:latin typeface="Calibri" panose="020F0502020204030204" pitchFamily="34" charset="0"/>
              </a:rPr>
              <a:t>ccurring </a:t>
            </a:r>
            <a:r>
              <a:rPr lang="en-US" b="1" dirty="0" smtClean="0">
                <a:latin typeface="Calibri" panose="020F0502020204030204" pitchFamily="34" charset="0"/>
              </a:rPr>
              <a:t>R</a:t>
            </a:r>
            <a:r>
              <a:rPr lang="en-US" dirty="0" smtClean="0">
                <a:latin typeface="Calibri" panose="020F0502020204030204" pitchFamily="34" charset="0"/>
              </a:rPr>
              <a:t>adioactive </a:t>
            </a:r>
            <a:r>
              <a:rPr lang="en-US" b="1" dirty="0" smtClean="0">
                <a:latin typeface="Calibri" panose="020F0502020204030204" pitchFamily="34" charset="0"/>
              </a:rPr>
              <a:t>M</a:t>
            </a:r>
            <a:r>
              <a:rPr lang="en-US" dirty="0" smtClean="0">
                <a:latin typeface="Calibri" panose="020F0502020204030204" pitchFamily="34" charset="0"/>
              </a:rPr>
              <a:t>aterial</a:t>
            </a:r>
          </a:p>
          <a:p>
            <a:pPr marL="0" indent="0">
              <a:buFontTx/>
              <a:buNone/>
              <a:defRPr/>
            </a:pPr>
            <a:endParaRPr lang="en-US" sz="1100" dirty="0" smtClean="0">
              <a:latin typeface="Calibri" panose="020F0502020204030204" pitchFamily="34" charset="0"/>
            </a:endParaRPr>
          </a:p>
          <a:p>
            <a:pPr lvl="1">
              <a:spcAft>
                <a:spcPts val="600"/>
              </a:spcAft>
              <a:defRPr/>
            </a:pPr>
            <a:r>
              <a:rPr lang="en-US" sz="2400" i="1" dirty="0" smtClean="0">
                <a:latin typeface="Calibri" panose="020F0502020204030204" pitchFamily="34" charset="0"/>
              </a:rPr>
              <a:t>TENORM</a:t>
            </a:r>
            <a:r>
              <a:rPr lang="en-US" sz="2400" dirty="0" smtClean="0">
                <a:latin typeface="Calibri" panose="020F0502020204030204" pitchFamily="34" charset="0"/>
              </a:rPr>
              <a:t>, a naturally occurring radioactive material not subject to regulation under the laws of the Commonwealth or the Atomic Energy Act of 1954, whose radionuclide concentrations or potential for human exposure have been increased above levels encountered in the natural state by human activities.  </a:t>
            </a:r>
          </a:p>
          <a:p>
            <a:pPr marL="457200" lvl="1" indent="0">
              <a:buNone/>
              <a:defRPr/>
            </a:pPr>
            <a:r>
              <a:rPr lang="en-US" sz="2000" dirty="0" smtClean="0">
                <a:latin typeface="Calibri" panose="020F0502020204030204" pitchFamily="34" charset="0"/>
              </a:rPr>
              <a:t>PA DEP Regulations, Title 25, Chapter 271 </a:t>
            </a:r>
            <a:endParaRPr lang="en-US" sz="2000" dirty="0">
              <a:latin typeface="Calibri" panose="020F0502020204030204" pitchFamily="34" charset="0"/>
            </a:endParaRPr>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ctrTitle"/>
          </p:nvPr>
        </p:nvSpPr>
        <p:spPr>
          <a:xfrm>
            <a:off x="762000" y="457200"/>
            <a:ext cx="7848600" cy="457200"/>
          </a:xfrm>
        </p:spPr>
        <p:txBody>
          <a:bodyPr/>
          <a:lstStyle/>
          <a:p>
            <a:pPr eaLnBrk="1" hangingPunct="1"/>
            <a:r>
              <a:rPr lang="en-US" altLang="en-US" smtClean="0">
                <a:solidFill>
                  <a:schemeClr val="bg1"/>
                </a:solidFill>
                <a:latin typeface="Calibri" pitchFamily="34" charset="0"/>
                <a:ea typeface="Calibri" pitchFamily="34" charset="0"/>
                <a:cs typeface="Calibri" pitchFamily="34" charset="0"/>
              </a:rPr>
              <a:t>Background</a:t>
            </a:r>
          </a:p>
        </p:txBody>
      </p:sp>
      <p:sp>
        <p:nvSpPr>
          <p:cNvPr id="2" name="TextBox 1"/>
          <p:cNvSpPr txBox="1"/>
          <p:nvPr/>
        </p:nvSpPr>
        <p:spPr>
          <a:xfrm>
            <a:off x="387211" y="1287244"/>
            <a:ext cx="8753475" cy="5570756"/>
          </a:xfrm>
          <a:prstGeom prst="rect">
            <a:avLst/>
          </a:prstGeom>
          <a:noFill/>
        </p:spPr>
        <p:txBody>
          <a:bodyPr>
            <a:spAutoFit/>
          </a:bodyPr>
          <a:lstStyle/>
          <a:p>
            <a:pPr>
              <a:defRPr/>
            </a:pPr>
            <a:r>
              <a:rPr lang="en-US" sz="2400" dirty="0">
                <a:latin typeface="Calibri" panose="020F0502020204030204" pitchFamily="34" charset="0"/>
                <a:cs typeface="Calibri" pitchFamily="34" charset="0"/>
              </a:rPr>
              <a:t>Generation of TENORM has increased significantly.  This is mainly due to the recent expansion in natural gas exploration and production in Pennsylvania.</a:t>
            </a:r>
          </a:p>
          <a:p>
            <a:pPr>
              <a:defRPr/>
            </a:pPr>
            <a:endParaRPr lang="en-US" sz="2400" b="1" dirty="0">
              <a:latin typeface="Calibri" panose="020F0502020204030204" pitchFamily="34" charset="0"/>
              <a:cs typeface="Calibri" pitchFamily="34" charset="0"/>
            </a:endParaRPr>
          </a:p>
          <a:p>
            <a:pPr>
              <a:defRPr/>
            </a:pPr>
            <a:r>
              <a:rPr lang="en-US" sz="2400" dirty="0">
                <a:latin typeface="Calibri" panose="020F0502020204030204" pitchFamily="34" charset="0"/>
                <a:cs typeface="Calibri" pitchFamily="34" charset="0"/>
              </a:rPr>
              <a:t>There are many issues with TENORM </a:t>
            </a:r>
          </a:p>
          <a:p>
            <a:pPr>
              <a:defRPr/>
            </a:pPr>
            <a:r>
              <a:rPr lang="en-US" sz="2400" dirty="0">
                <a:latin typeface="Calibri" panose="020F0502020204030204" pitchFamily="34" charset="0"/>
                <a:cs typeface="Calibri" pitchFamily="34" charset="0"/>
              </a:rPr>
              <a:t>that must be managed effectively.</a:t>
            </a:r>
          </a:p>
          <a:p>
            <a:pPr>
              <a:defRPr/>
            </a:pPr>
            <a:endParaRPr lang="en-US" sz="2400" b="1" dirty="0">
              <a:latin typeface="Calibri" panose="020F0502020204030204" pitchFamily="34" charset="0"/>
              <a:cs typeface="Calibri" pitchFamily="34" charset="0"/>
            </a:endParaRPr>
          </a:p>
          <a:p>
            <a:pPr>
              <a:defRPr/>
            </a:pPr>
            <a:r>
              <a:rPr lang="en-US" sz="2400" dirty="0">
                <a:latin typeface="Calibri" panose="020F0502020204030204" pitchFamily="34" charset="0"/>
                <a:cs typeface="Calibri" pitchFamily="34" charset="0"/>
              </a:rPr>
              <a:t>These issues include:</a:t>
            </a:r>
          </a:p>
          <a:p>
            <a:pPr>
              <a:defRPr/>
            </a:pPr>
            <a:endParaRPr lang="en-US" sz="2400" dirty="0">
              <a:latin typeface="Calibri" panose="020F0502020204030204" pitchFamily="34" charset="0"/>
              <a:cs typeface="Calibri" pitchFamily="34" charset="0"/>
            </a:endParaRPr>
          </a:p>
          <a:p>
            <a:pPr marL="285750" indent="-285750">
              <a:spcAft>
                <a:spcPts val="600"/>
              </a:spcAft>
              <a:buFont typeface="Arial" pitchFamily="34" charset="0"/>
              <a:buChar char="•"/>
              <a:defRPr/>
            </a:pPr>
            <a:r>
              <a:rPr lang="en-US" sz="2400" dirty="0">
                <a:latin typeface="Calibri" panose="020F0502020204030204" pitchFamily="34" charset="0"/>
                <a:cs typeface="Calibri" pitchFamily="34" charset="0"/>
              </a:rPr>
              <a:t>Potential </a:t>
            </a:r>
            <a:r>
              <a:rPr lang="en-US" sz="2400" dirty="0" smtClean="0">
                <a:latin typeface="Calibri" panose="020F0502020204030204" pitchFamily="34" charset="0"/>
                <a:cs typeface="Calibri" pitchFamily="34" charset="0"/>
              </a:rPr>
              <a:t>Worker </a:t>
            </a:r>
            <a:r>
              <a:rPr lang="en-US" sz="2400" dirty="0">
                <a:latin typeface="Calibri" panose="020F0502020204030204" pitchFamily="34" charset="0"/>
                <a:cs typeface="Calibri" pitchFamily="34" charset="0"/>
              </a:rPr>
              <a:t>R</a:t>
            </a:r>
            <a:r>
              <a:rPr lang="en-US" sz="2400" dirty="0" smtClean="0">
                <a:latin typeface="Calibri" panose="020F0502020204030204" pitchFamily="34" charset="0"/>
                <a:cs typeface="Calibri" pitchFamily="34" charset="0"/>
              </a:rPr>
              <a:t>adiation Exposure</a:t>
            </a:r>
            <a:endParaRPr lang="en-US" sz="2400" dirty="0">
              <a:latin typeface="Calibri" panose="020F0502020204030204" pitchFamily="34" charset="0"/>
              <a:cs typeface="Calibri" pitchFamily="34" charset="0"/>
            </a:endParaRPr>
          </a:p>
          <a:p>
            <a:pPr marL="285750" indent="-285750">
              <a:spcAft>
                <a:spcPts val="600"/>
              </a:spcAft>
              <a:buFont typeface="Arial" pitchFamily="34" charset="0"/>
              <a:buChar char="•"/>
              <a:defRPr/>
            </a:pPr>
            <a:r>
              <a:rPr lang="en-US" sz="2400" dirty="0">
                <a:latin typeface="Calibri" panose="020F0502020204030204" pitchFamily="34" charset="0"/>
                <a:cs typeface="Calibri" pitchFamily="34" charset="0"/>
              </a:rPr>
              <a:t>Possible </a:t>
            </a:r>
            <a:r>
              <a:rPr lang="en-US" sz="2400" dirty="0" smtClean="0">
                <a:latin typeface="Calibri" panose="020F0502020204030204" pitchFamily="34" charset="0"/>
                <a:cs typeface="Calibri" pitchFamily="34" charset="0"/>
              </a:rPr>
              <a:t>Public </a:t>
            </a:r>
            <a:r>
              <a:rPr lang="en-US" sz="2400" dirty="0">
                <a:latin typeface="Calibri" panose="020F0502020204030204" pitchFamily="34" charset="0"/>
                <a:cs typeface="Calibri" pitchFamily="34" charset="0"/>
              </a:rPr>
              <a:t>R</a:t>
            </a:r>
            <a:r>
              <a:rPr lang="en-US" sz="2400" dirty="0" smtClean="0">
                <a:latin typeface="Calibri" panose="020F0502020204030204" pitchFamily="34" charset="0"/>
                <a:cs typeface="Calibri" pitchFamily="34" charset="0"/>
              </a:rPr>
              <a:t>adiation </a:t>
            </a:r>
            <a:r>
              <a:rPr lang="en-US" sz="2400" dirty="0">
                <a:latin typeface="Calibri" panose="020F0502020204030204" pitchFamily="34" charset="0"/>
                <a:cs typeface="Calibri" pitchFamily="34" charset="0"/>
              </a:rPr>
              <a:t>E</a:t>
            </a:r>
            <a:r>
              <a:rPr lang="en-US" sz="2400" dirty="0" smtClean="0">
                <a:latin typeface="Calibri" panose="020F0502020204030204" pitchFamily="34" charset="0"/>
                <a:cs typeface="Calibri" pitchFamily="34" charset="0"/>
              </a:rPr>
              <a:t>xposure</a:t>
            </a:r>
            <a:endParaRPr lang="en-US" sz="2400" dirty="0">
              <a:latin typeface="Calibri" panose="020F0502020204030204" pitchFamily="34" charset="0"/>
              <a:cs typeface="Calibri" pitchFamily="34" charset="0"/>
            </a:endParaRPr>
          </a:p>
          <a:p>
            <a:pPr marL="285750" indent="-285750">
              <a:spcAft>
                <a:spcPts val="600"/>
              </a:spcAft>
              <a:buFont typeface="Arial" pitchFamily="34" charset="0"/>
              <a:buChar char="•"/>
              <a:defRPr/>
            </a:pPr>
            <a:r>
              <a:rPr lang="en-US" sz="2400" dirty="0">
                <a:latin typeface="Calibri" panose="020F0502020204030204" pitchFamily="34" charset="0"/>
                <a:cs typeface="Calibri" pitchFamily="34" charset="0"/>
              </a:rPr>
              <a:t>Environmental </a:t>
            </a:r>
            <a:r>
              <a:rPr lang="en-US" sz="2400" dirty="0" smtClean="0">
                <a:latin typeface="Calibri" panose="020F0502020204030204" pitchFamily="34" charset="0"/>
                <a:cs typeface="Calibri" pitchFamily="34" charset="0"/>
              </a:rPr>
              <a:t>Contamination </a:t>
            </a:r>
            <a:r>
              <a:rPr lang="en-US" sz="2400" dirty="0">
                <a:latin typeface="Calibri" panose="020F0502020204030204" pitchFamily="34" charset="0"/>
                <a:cs typeface="Calibri" pitchFamily="34" charset="0"/>
              </a:rPr>
              <a:t>(soil, water, etc.)</a:t>
            </a:r>
          </a:p>
          <a:p>
            <a:pPr marL="285750" indent="-285750">
              <a:spcAft>
                <a:spcPts val="600"/>
              </a:spcAft>
              <a:buFont typeface="Arial" pitchFamily="34" charset="0"/>
              <a:buChar char="•"/>
              <a:defRPr/>
            </a:pPr>
            <a:r>
              <a:rPr lang="en-US" sz="2400" dirty="0" smtClean="0">
                <a:latin typeface="Calibri" panose="020F0502020204030204" pitchFamily="34" charset="0"/>
                <a:cs typeface="Calibri" pitchFamily="34" charset="0"/>
              </a:rPr>
              <a:t>Waste Disposal</a:t>
            </a:r>
          </a:p>
          <a:p>
            <a:pPr defTabSz="341313">
              <a:spcAft>
                <a:spcPts val="600"/>
              </a:spcAft>
              <a:defRPr/>
            </a:pPr>
            <a:r>
              <a:rPr lang="en-US" sz="2400" b="1" dirty="0">
                <a:latin typeface="Calibri" panose="020F0502020204030204" pitchFamily="34" charset="0"/>
                <a:cs typeface="Calibri" pitchFamily="34" charset="0"/>
              </a:rPr>
              <a:t>	</a:t>
            </a:r>
          </a:p>
        </p:txBody>
      </p:sp>
      <p:pic>
        <p:nvPicPr>
          <p:cNvPr id="512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590800"/>
            <a:ext cx="2674938"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Site Categories for Sampling</a:t>
            </a:r>
          </a:p>
        </p:txBody>
      </p:sp>
      <p:sp>
        <p:nvSpPr>
          <p:cNvPr id="6149" name="TextBox 2"/>
          <p:cNvSpPr txBox="1">
            <a:spLocks noChangeArrowheads="1"/>
          </p:cNvSpPr>
          <p:nvPr/>
        </p:nvSpPr>
        <p:spPr bwMode="auto">
          <a:xfrm>
            <a:off x="526981" y="914400"/>
            <a:ext cx="8229600" cy="591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3200" b="1" dirty="0" smtClean="0">
              <a:latin typeface="Calibri" pitchFamily="34" charset="0"/>
              <a:ea typeface="Calibri" pitchFamily="34" charset="0"/>
              <a:cs typeface="Calibri" pitchFamily="34" charset="0"/>
            </a:endParaRP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Waste water </a:t>
            </a:r>
            <a:r>
              <a:rPr lang="en-US" sz="3200" dirty="0">
                <a:latin typeface="Calibri" pitchFamily="34" charset="0"/>
                <a:ea typeface="Calibri" pitchFamily="34" charset="0"/>
                <a:cs typeface="Calibri" pitchFamily="34" charset="0"/>
              </a:rPr>
              <a:t>t</a:t>
            </a:r>
            <a:r>
              <a:rPr lang="en-US" sz="3200" dirty="0" smtClean="0">
                <a:latin typeface="Calibri" pitchFamily="34" charset="0"/>
                <a:ea typeface="Calibri" pitchFamily="34" charset="0"/>
                <a:cs typeface="Calibri" pitchFamily="34" charset="0"/>
              </a:rPr>
              <a:t>reatment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lants (WWTPs)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Landfills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Waste sludge </a:t>
            </a:r>
            <a:r>
              <a:rPr lang="en-US" sz="3200" dirty="0">
                <a:latin typeface="Calibri" pitchFamily="34" charset="0"/>
                <a:ea typeface="Calibri" pitchFamily="34" charset="0"/>
                <a:cs typeface="Calibri" pitchFamily="34" charset="0"/>
              </a:rPr>
              <a:t>l</a:t>
            </a:r>
            <a:r>
              <a:rPr lang="en-US" sz="3200" dirty="0" smtClean="0">
                <a:latin typeface="Calibri" pitchFamily="34" charset="0"/>
                <a:ea typeface="Calibri" pitchFamily="34" charset="0"/>
                <a:cs typeface="Calibri" pitchFamily="34" charset="0"/>
              </a:rPr>
              <a:t>oads to landfills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Well pads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Underground natural </a:t>
            </a:r>
            <a:r>
              <a:rPr lang="en-US" sz="3200" dirty="0">
                <a:latin typeface="Calibri" pitchFamily="34" charset="0"/>
                <a:ea typeface="Calibri" pitchFamily="34" charset="0"/>
                <a:cs typeface="Calibri" pitchFamily="34" charset="0"/>
              </a:rPr>
              <a:t>g</a:t>
            </a:r>
            <a:r>
              <a:rPr lang="en-US" sz="3200" dirty="0" smtClean="0">
                <a:latin typeface="Calibri" pitchFamily="34" charset="0"/>
                <a:ea typeface="Calibri" pitchFamily="34" charset="0"/>
                <a:cs typeface="Calibri" pitchFamily="34" charset="0"/>
              </a:rPr>
              <a:t>as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torage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ites</a:t>
            </a:r>
          </a:p>
          <a:p>
            <a:pPr marL="457200" lvl="2"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Gas-fired </a:t>
            </a:r>
            <a:r>
              <a:rPr lang="en-US" sz="3200" dirty="0">
                <a:latin typeface="Calibri" pitchFamily="34" charset="0"/>
                <a:ea typeface="Calibri" pitchFamily="34" charset="0"/>
                <a:cs typeface="Calibri" pitchFamily="34" charset="0"/>
              </a:rPr>
              <a:t>e</a:t>
            </a:r>
            <a:r>
              <a:rPr lang="en-US" sz="3200" dirty="0" smtClean="0">
                <a:latin typeface="Calibri" pitchFamily="34" charset="0"/>
                <a:ea typeface="Calibri" pitchFamily="34" charset="0"/>
                <a:cs typeface="Calibri" pitchFamily="34" charset="0"/>
              </a:rPr>
              <a:t>lectricity </a:t>
            </a:r>
            <a:r>
              <a:rPr lang="en-US" sz="3200" dirty="0">
                <a:latin typeface="Calibri" pitchFamily="34" charset="0"/>
                <a:ea typeface="Calibri" pitchFamily="34" charset="0"/>
                <a:cs typeface="Calibri" pitchFamily="34" charset="0"/>
              </a:rPr>
              <a:t>g</a:t>
            </a:r>
            <a:r>
              <a:rPr lang="en-US" sz="3200" dirty="0" smtClean="0">
                <a:latin typeface="Calibri" pitchFamily="34" charset="0"/>
                <a:ea typeface="Calibri" pitchFamily="34" charset="0"/>
                <a:cs typeface="Calibri" pitchFamily="34" charset="0"/>
              </a:rPr>
              <a:t>enerating </a:t>
            </a:r>
            <a:r>
              <a:rPr lang="en-US" sz="3200" dirty="0">
                <a:latin typeface="Calibri" pitchFamily="34" charset="0"/>
                <a:ea typeface="Calibri" pitchFamily="34" charset="0"/>
                <a:cs typeface="Calibri" pitchFamily="34" charset="0"/>
              </a:rPr>
              <a:t>f</a:t>
            </a:r>
            <a:r>
              <a:rPr lang="en-US" sz="3200" dirty="0" smtClean="0">
                <a:latin typeface="Calibri" pitchFamily="34" charset="0"/>
                <a:ea typeface="Calibri" pitchFamily="34" charset="0"/>
                <a:cs typeface="Calibri" pitchFamily="34" charset="0"/>
              </a:rPr>
              <a:t>acilities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Compressor stations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Beneficial use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ites</a:t>
            </a:r>
          </a:p>
          <a:p>
            <a:pPr marL="457200" indent="-457200" eaLnBrk="1" hangingPunct="1">
              <a:buFontTx/>
              <a:buChar char="•"/>
              <a:defRPr/>
            </a:pPr>
            <a:r>
              <a:rPr lang="en-US" sz="3200" dirty="0" smtClean="0">
                <a:latin typeface="Calibri" pitchFamily="34" charset="0"/>
                <a:ea typeface="Calibri" pitchFamily="34" charset="0"/>
                <a:cs typeface="Calibri" pitchFamily="34" charset="0"/>
              </a:rPr>
              <a:t> Decommissioned well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asings</a:t>
            </a:r>
          </a:p>
          <a:p>
            <a:pPr eaLnBrk="1" hangingPunct="1">
              <a:defRPr/>
            </a:pPr>
            <a:endParaRPr lang="en-US" dirty="0" smtClean="0"/>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612046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Work Completed in 2013</a:t>
            </a:r>
          </a:p>
        </p:txBody>
      </p:sp>
      <p:sp>
        <p:nvSpPr>
          <p:cNvPr id="7173" name="TextBox 2"/>
          <p:cNvSpPr txBox="1">
            <a:spLocks noChangeArrowheads="1"/>
          </p:cNvSpPr>
          <p:nvPr/>
        </p:nvSpPr>
        <p:spPr bwMode="auto">
          <a:xfrm>
            <a:off x="433388" y="1295400"/>
            <a:ext cx="8229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2000" b="1" u="sng"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184 Site </a:t>
            </a:r>
            <a:r>
              <a:rPr lang="en-US" sz="3200" dirty="0" smtClean="0">
                <a:latin typeface="Calibri" pitchFamily="34" charset="0"/>
                <a:ea typeface="Calibri" pitchFamily="34" charset="0"/>
                <a:cs typeface="Calibri" pitchFamily="34" charset="0"/>
              </a:rPr>
              <a:t>visits</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114 L</a:t>
            </a:r>
            <a:r>
              <a:rPr lang="en-US" sz="3200" dirty="0" smtClean="0">
                <a:latin typeface="Calibri" pitchFamily="34" charset="0"/>
                <a:ea typeface="Calibri" pitchFamily="34" charset="0"/>
                <a:cs typeface="Calibri" pitchFamily="34" charset="0"/>
              </a:rPr>
              <a:t>ocations</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1,000 Samples </a:t>
            </a:r>
            <a:r>
              <a:rPr lang="en-US" sz="3200" dirty="0" smtClean="0">
                <a:latin typeface="Calibri" pitchFamily="34" charset="0"/>
                <a:ea typeface="Calibri" pitchFamily="34" charset="0"/>
                <a:cs typeface="Calibri" pitchFamily="34" charset="0"/>
              </a:rPr>
              <a:t>analyzed</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25 </a:t>
            </a:r>
            <a:r>
              <a:rPr lang="en-US" sz="3200" dirty="0" smtClean="0">
                <a:latin typeface="Calibri" pitchFamily="34" charset="0"/>
                <a:ea typeface="Calibri" pitchFamily="34" charset="0"/>
                <a:cs typeface="Calibri" pitchFamily="34" charset="0"/>
              </a:rPr>
              <a:t>WWTPs </a:t>
            </a:r>
            <a:r>
              <a:rPr lang="en-US" sz="3200" dirty="0">
                <a:latin typeface="Calibri" pitchFamily="34" charset="0"/>
                <a:ea typeface="Calibri" pitchFamily="34" charset="0"/>
                <a:cs typeface="Calibri" pitchFamily="34" charset="0"/>
              </a:rPr>
              <a:t>/ 73 </a:t>
            </a:r>
            <a:r>
              <a:rPr lang="en-US" sz="3200" dirty="0" smtClean="0">
                <a:latin typeface="Calibri" pitchFamily="34" charset="0"/>
                <a:ea typeface="Calibri" pitchFamily="34" charset="0"/>
                <a:cs typeface="Calibri" pitchFamily="34" charset="0"/>
              </a:rPr>
              <a:t>visits </a:t>
            </a:r>
            <a:r>
              <a:rPr lang="en-US" sz="3200" dirty="0">
                <a:latin typeface="Calibri" pitchFamily="34" charset="0"/>
                <a:ea typeface="Calibri" pitchFamily="34" charset="0"/>
                <a:cs typeface="Calibri" pitchFamily="34" charset="0"/>
              </a:rPr>
              <a:t>(3 </a:t>
            </a:r>
            <a:r>
              <a:rPr lang="en-US" sz="3200" dirty="0" smtClean="0">
                <a:latin typeface="Calibri" pitchFamily="34" charset="0"/>
                <a:ea typeface="Calibri" pitchFamily="34" charset="0"/>
                <a:cs typeface="Calibri" pitchFamily="34" charset="0"/>
              </a:rPr>
              <a:t>rounds</a:t>
            </a:r>
            <a:r>
              <a:rPr lang="en-US" sz="3200" dirty="0">
                <a:latin typeface="Calibri" pitchFamily="34" charset="0"/>
                <a:ea typeface="Calibri" pitchFamily="34" charset="0"/>
                <a:cs typeface="Calibri" pitchFamily="34" charset="0"/>
              </a:rPr>
              <a:t>) </a:t>
            </a:r>
          </a:p>
          <a:p>
            <a:pPr eaLnBrk="1" hangingPunct="1">
              <a:spcAft>
                <a:spcPts val="600"/>
              </a:spcAft>
              <a:buFontTx/>
              <a:buChar char="•"/>
            </a:pPr>
            <a:r>
              <a:rPr lang="en-US" sz="3200" dirty="0">
                <a:latin typeface="Calibri" pitchFamily="34" charset="0"/>
                <a:ea typeface="Calibri" pitchFamily="34" charset="0"/>
                <a:cs typeface="Calibri" pitchFamily="34" charset="0"/>
              </a:rPr>
              <a:t>   48 Landfills (9 </a:t>
            </a:r>
            <a:r>
              <a:rPr lang="en-US" sz="3200" dirty="0" smtClean="0">
                <a:latin typeface="Calibri" pitchFamily="34" charset="0"/>
                <a:ea typeface="Calibri" pitchFamily="34" charset="0"/>
                <a:cs typeface="Calibri" pitchFamily="34" charset="0"/>
              </a:rPr>
              <a:t>extensively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ampled</a:t>
            </a:r>
            <a:r>
              <a:rPr lang="en-US" sz="3200" dirty="0">
                <a:latin typeface="Calibri" pitchFamily="34" charset="0"/>
                <a:ea typeface="Calibri" pitchFamily="34" charset="0"/>
                <a:cs typeface="Calibri" pitchFamily="34" charset="0"/>
              </a:rPr>
              <a:t>)</a:t>
            </a:r>
          </a:p>
          <a:p>
            <a:pPr defTabSz="511175" eaLnBrk="1" hangingPunct="1">
              <a:spcAft>
                <a:spcPts val="600"/>
              </a:spcAft>
              <a:buFontTx/>
              <a:buChar char="•"/>
            </a:pPr>
            <a:r>
              <a:rPr lang="en-US" sz="3200" dirty="0">
                <a:latin typeface="Calibri" pitchFamily="34" charset="0"/>
              </a:rPr>
              <a:t>   1 Set of f</a:t>
            </a:r>
            <a:r>
              <a:rPr lang="en-US" sz="3200" dirty="0" smtClean="0">
                <a:latin typeface="Calibri" pitchFamily="34" charset="0"/>
              </a:rPr>
              <a:t>acilities </a:t>
            </a:r>
            <a:r>
              <a:rPr lang="en-US" sz="3200" dirty="0">
                <a:latin typeface="Calibri" pitchFamily="34" charset="0"/>
              </a:rPr>
              <a:t>to e</a:t>
            </a:r>
            <a:r>
              <a:rPr lang="en-US" sz="3200" dirty="0" smtClean="0">
                <a:latin typeface="Calibri" pitchFamily="34" charset="0"/>
              </a:rPr>
              <a:t>valuate </a:t>
            </a:r>
            <a:r>
              <a:rPr lang="en-US" sz="3200" dirty="0">
                <a:latin typeface="Calibri" pitchFamily="34" charset="0"/>
              </a:rPr>
              <a:t>the e</a:t>
            </a:r>
            <a:r>
              <a:rPr lang="en-US" sz="3200" dirty="0" smtClean="0">
                <a:latin typeface="Calibri" pitchFamily="34" charset="0"/>
              </a:rPr>
              <a:t>ffect </a:t>
            </a:r>
            <a:r>
              <a:rPr lang="en-US" sz="3200" dirty="0">
                <a:latin typeface="Calibri" pitchFamily="34" charset="0"/>
              </a:rPr>
              <a:t>of    	</a:t>
            </a:r>
            <a:r>
              <a:rPr lang="en-US" sz="3200" dirty="0" smtClean="0">
                <a:latin typeface="Calibri" pitchFamily="34" charset="0"/>
              </a:rPr>
              <a:t>waste sludge transport </a:t>
            </a:r>
            <a:r>
              <a:rPr lang="en-US" sz="3200" dirty="0">
                <a:latin typeface="Calibri" pitchFamily="34" charset="0"/>
              </a:rPr>
              <a:t>on </a:t>
            </a:r>
            <a:r>
              <a:rPr lang="en-US" sz="3200" dirty="0" smtClean="0">
                <a:latin typeface="Calibri" pitchFamily="34" charset="0"/>
              </a:rPr>
              <a:t>external radiation   	levels</a:t>
            </a:r>
            <a:endParaRPr lang="en-US" sz="3200" dirty="0">
              <a:latin typeface="Calibri" pitchFamily="34" charset="0"/>
              <a:ea typeface="Calibri" pitchFamily="34" charset="0"/>
              <a:cs typeface="Calibri" pitchFamily="34" charset="0"/>
            </a:endParaRPr>
          </a:p>
          <a:p>
            <a:pPr eaLnBrk="1" hangingPunct="1"/>
            <a:endParaRPr lang="en-US" dirty="0"/>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9436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a:xfrm>
            <a:off x="457200" y="274638"/>
            <a:ext cx="8229600" cy="83185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Work Completed in 2013</a:t>
            </a:r>
          </a:p>
        </p:txBody>
      </p:sp>
      <p:sp>
        <p:nvSpPr>
          <p:cNvPr id="8196" name="Content Placeholder 4"/>
          <p:cNvSpPr>
            <a:spLocks noGrp="1"/>
          </p:cNvSpPr>
          <p:nvPr>
            <p:ph idx="1"/>
          </p:nvPr>
        </p:nvSpPr>
        <p:spPr>
          <a:xfrm>
            <a:off x="457200" y="1676400"/>
            <a:ext cx="8229600" cy="3810000"/>
          </a:xfrm>
        </p:spPr>
        <p:txBody>
          <a:bodyPr/>
          <a:lstStyle/>
          <a:p>
            <a:pPr marL="0" indent="0" defTabSz="457200">
              <a:lnSpc>
                <a:spcPts val="3800"/>
              </a:lnSpc>
              <a:spcBef>
                <a:spcPct val="0"/>
              </a:spcBef>
              <a:spcAft>
                <a:spcPts val="600"/>
              </a:spcAft>
            </a:pPr>
            <a:r>
              <a:rPr lang="en-US" dirty="0" smtClean="0">
                <a:latin typeface="Calibri" pitchFamily="34" charset="0"/>
                <a:ea typeface="Calibri" pitchFamily="34" charset="0"/>
                <a:cs typeface="Calibri" pitchFamily="34" charset="0"/>
              </a:rPr>
              <a:t>   20 </a:t>
            </a:r>
            <a:r>
              <a:rPr lang="en-US" dirty="0">
                <a:latin typeface="Calibri" pitchFamily="34" charset="0"/>
                <a:ea typeface="Calibri" pitchFamily="34" charset="0"/>
                <a:cs typeface="Calibri" pitchFamily="34" charset="0"/>
              </a:rPr>
              <a:t>Well p</a:t>
            </a:r>
            <a:r>
              <a:rPr lang="en-US" dirty="0" smtClean="0">
                <a:latin typeface="Calibri" pitchFamily="34" charset="0"/>
                <a:ea typeface="Calibri" pitchFamily="34" charset="0"/>
                <a:cs typeface="Calibri" pitchFamily="34" charset="0"/>
              </a:rPr>
              <a:t>ads </a:t>
            </a:r>
            <a:r>
              <a:rPr lang="en-US" dirty="0">
                <a:latin typeface="Calibri" pitchFamily="34" charset="0"/>
                <a:ea typeface="Calibri" pitchFamily="34" charset="0"/>
                <a:cs typeface="Calibri" pitchFamily="34" charset="0"/>
              </a:rPr>
              <a:t>/ 41 </a:t>
            </a:r>
            <a:r>
              <a:rPr lang="en-US" dirty="0" smtClean="0">
                <a:latin typeface="Calibri" pitchFamily="34" charset="0"/>
                <a:ea typeface="Calibri" pitchFamily="34" charset="0"/>
                <a:cs typeface="Calibri" pitchFamily="34" charset="0"/>
              </a:rPr>
              <a:t>visits  </a:t>
            </a:r>
          </a:p>
          <a:p>
            <a:pPr marL="457200" indent="-457200">
              <a:lnSpc>
                <a:spcPts val="3800"/>
              </a:lnSpc>
              <a:spcBef>
                <a:spcPct val="0"/>
              </a:spcBef>
              <a:spcAft>
                <a:spcPts val="600"/>
              </a:spcAft>
            </a:pPr>
            <a:r>
              <a:rPr lang="en-US" dirty="0" smtClean="0">
                <a:latin typeface="Calibri" pitchFamily="34" charset="0"/>
                <a:ea typeface="Calibri" pitchFamily="34" charset="0"/>
                <a:cs typeface="Calibri" pitchFamily="34" charset="0"/>
              </a:rPr>
              <a:t>13 Beneficial use </a:t>
            </a:r>
            <a:r>
              <a:rPr lang="en-US" dirty="0">
                <a:latin typeface="Calibri" pitchFamily="34" charset="0"/>
                <a:ea typeface="Calibri" pitchFamily="34" charset="0"/>
                <a:cs typeface="Calibri" pitchFamily="34" charset="0"/>
              </a:rPr>
              <a:t>s</a:t>
            </a:r>
            <a:r>
              <a:rPr lang="en-US" dirty="0" smtClean="0">
                <a:latin typeface="Calibri" pitchFamily="34" charset="0"/>
                <a:ea typeface="Calibri" pitchFamily="34" charset="0"/>
                <a:cs typeface="Calibri" pitchFamily="34" charset="0"/>
              </a:rPr>
              <a:t>ites</a:t>
            </a:r>
          </a:p>
          <a:p>
            <a:pPr marL="0" indent="0">
              <a:lnSpc>
                <a:spcPts val="3800"/>
              </a:lnSpc>
              <a:spcBef>
                <a:spcPct val="0"/>
              </a:spcBef>
              <a:spcAft>
                <a:spcPts val="600"/>
              </a:spcAft>
            </a:pPr>
            <a:r>
              <a:rPr lang="en-US" dirty="0" smtClean="0">
                <a:latin typeface="Calibri" pitchFamily="34" charset="0"/>
              </a:rPr>
              <a:t>   1 Decommissioned well </a:t>
            </a:r>
            <a:r>
              <a:rPr lang="en-US" dirty="0">
                <a:latin typeface="Calibri" pitchFamily="34" charset="0"/>
              </a:rPr>
              <a:t>c</a:t>
            </a:r>
            <a:r>
              <a:rPr lang="en-US" dirty="0" smtClean="0">
                <a:latin typeface="Calibri" pitchFamily="34" charset="0"/>
              </a:rPr>
              <a:t>asings </a:t>
            </a:r>
            <a:r>
              <a:rPr lang="en-US" dirty="0">
                <a:latin typeface="Calibri" pitchFamily="34" charset="0"/>
              </a:rPr>
              <a:t>d</a:t>
            </a:r>
            <a:r>
              <a:rPr lang="en-US" dirty="0" smtClean="0">
                <a:latin typeface="Calibri" pitchFamily="34" charset="0"/>
              </a:rPr>
              <a:t>isposal </a:t>
            </a:r>
            <a:r>
              <a:rPr lang="en-US" dirty="0">
                <a:latin typeface="Calibri" pitchFamily="34" charset="0"/>
              </a:rPr>
              <a:t>s</a:t>
            </a:r>
            <a:r>
              <a:rPr lang="en-US" dirty="0" smtClean="0">
                <a:latin typeface="Calibri" pitchFamily="34" charset="0"/>
              </a:rPr>
              <a:t>ite</a:t>
            </a:r>
          </a:p>
          <a:p>
            <a:pPr marL="0" indent="0">
              <a:lnSpc>
                <a:spcPts val="3800"/>
              </a:lnSpc>
            </a:pPr>
            <a:r>
              <a:rPr lang="en-US" dirty="0" smtClean="0">
                <a:latin typeface="Calibri" pitchFamily="34" charset="0"/>
              </a:rPr>
              <a:t>   7 Facilities that compress, store and utilize 	natural </a:t>
            </a:r>
            <a:r>
              <a:rPr lang="en-US" dirty="0">
                <a:latin typeface="Calibri" pitchFamily="34" charset="0"/>
              </a:rPr>
              <a:t>g</a:t>
            </a:r>
            <a:r>
              <a:rPr lang="en-US" dirty="0" smtClean="0">
                <a:latin typeface="Calibri" pitchFamily="34" charset="0"/>
              </a:rPr>
              <a:t>as</a:t>
            </a:r>
          </a:p>
          <a:p>
            <a:pPr marL="0" indent="0"/>
            <a:endParaRPr lang="en-US" sz="1200" dirty="0" smtClean="0">
              <a:latin typeface="Calibri" pitchFamily="34" charset="0"/>
            </a:endParaRPr>
          </a:p>
          <a:p>
            <a:pPr marL="0" indent="0">
              <a:buFontTx/>
              <a:buNone/>
            </a:pPr>
            <a:endParaRPr lang="en-US" dirty="0" smtClean="0">
              <a:latin typeface="Calibri" pitchFamily="34" charset="0"/>
            </a:endParaRPr>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a:xfrm>
            <a:off x="457200" y="274638"/>
            <a:ext cx="8229600" cy="83185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Sample Types</a:t>
            </a:r>
          </a:p>
        </p:txBody>
      </p:sp>
      <p:sp>
        <p:nvSpPr>
          <p:cNvPr id="9220" name="Content Placeholder 1"/>
          <p:cNvSpPr>
            <a:spLocks noGrp="1"/>
          </p:cNvSpPr>
          <p:nvPr>
            <p:ph idx="1"/>
          </p:nvPr>
        </p:nvSpPr>
        <p:spPr>
          <a:xfrm>
            <a:off x="304800" y="1447800"/>
            <a:ext cx="8686800" cy="4191000"/>
          </a:xfrm>
        </p:spPr>
        <p:txBody>
          <a:bodyPr/>
          <a:lstStyle/>
          <a:p>
            <a:r>
              <a:rPr lang="en-US" altLang="en-US" dirty="0" smtClean="0">
                <a:latin typeface="Calibri" pitchFamily="34" charset="0"/>
              </a:rPr>
              <a:t> Natural gas samples </a:t>
            </a:r>
          </a:p>
          <a:p>
            <a:r>
              <a:rPr lang="en-US" altLang="en-US" dirty="0">
                <a:latin typeface="Calibri" pitchFamily="34" charset="0"/>
              </a:rPr>
              <a:t> </a:t>
            </a:r>
            <a:r>
              <a:rPr lang="en-US" altLang="en-US" dirty="0" smtClean="0">
                <a:latin typeface="Calibri" pitchFamily="34" charset="0"/>
              </a:rPr>
              <a:t>Liquid samples (i.e., frac, </a:t>
            </a:r>
            <a:r>
              <a:rPr lang="en-US" altLang="en-US" dirty="0" err="1" smtClean="0">
                <a:latin typeface="Calibri" pitchFamily="34" charset="0"/>
              </a:rPr>
              <a:t>flowback</a:t>
            </a:r>
            <a:r>
              <a:rPr lang="en-US" altLang="en-US" dirty="0" smtClean="0">
                <a:latin typeface="Calibri" pitchFamily="34" charset="0"/>
              </a:rPr>
              <a:t> and produced  water)</a:t>
            </a:r>
          </a:p>
          <a:p>
            <a:r>
              <a:rPr lang="en-US" altLang="en-US" dirty="0" smtClean="0">
                <a:latin typeface="Calibri" pitchFamily="34" charset="0"/>
              </a:rPr>
              <a:t> Solid samples (i.e., drill cuttings, proppant, sludge, soil </a:t>
            </a:r>
            <a:r>
              <a:rPr lang="en-US" altLang="en-US" dirty="0">
                <a:latin typeface="Calibri" pitchFamily="34" charset="0"/>
              </a:rPr>
              <a:t>and </a:t>
            </a:r>
            <a:r>
              <a:rPr lang="en-US" altLang="en-US" dirty="0" smtClean="0">
                <a:latin typeface="Calibri" pitchFamily="34" charset="0"/>
              </a:rPr>
              <a:t>sediment)</a:t>
            </a:r>
          </a:p>
          <a:p>
            <a:r>
              <a:rPr lang="en-US" altLang="en-US" dirty="0" smtClean="0">
                <a:latin typeface="Calibri" pitchFamily="34" charset="0"/>
              </a:rPr>
              <a:t> Radiation surveys</a:t>
            </a:r>
          </a:p>
          <a:p>
            <a:r>
              <a:rPr lang="en-US" altLang="en-US" dirty="0" smtClean="0">
                <a:latin typeface="Calibri" pitchFamily="34" charset="0"/>
              </a:rPr>
              <a:t> ‘Swipe’ samples </a:t>
            </a:r>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Sample Analysis</a:t>
            </a:r>
          </a:p>
        </p:txBody>
      </p:sp>
      <p:sp>
        <p:nvSpPr>
          <p:cNvPr id="21509" name="TextBox 2"/>
          <p:cNvSpPr txBox="1">
            <a:spLocks noChangeArrowheads="1"/>
          </p:cNvSpPr>
          <p:nvPr/>
        </p:nvSpPr>
        <p:spPr bwMode="auto">
          <a:xfrm>
            <a:off x="457200" y="1295400"/>
            <a:ext cx="8382000" cy="412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2400" b="1" dirty="0" smtClean="0">
              <a:latin typeface="Calibri" pitchFamily="34" charset="0"/>
              <a:ea typeface="Calibri" pitchFamily="34" charset="0"/>
              <a:cs typeface="Calibri" pitchFamily="34" charset="0"/>
            </a:endParaRPr>
          </a:p>
          <a:p>
            <a:pPr marL="457200" indent="-457200" eaLnBrk="1" hangingPunct="1">
              <a:buFontTx/>
              <a:buChar char="•"/>
              <a:defRPr/>
            </a:pPr>
            <a:r>
              <a:rPr lang="en-US" sz="3200" dirty="0" smtClean="0">
                <a:latin typeface="Calibri" pitchFamily="34" charset="0"/>
                <a:ea typeface="Calibri" pitchFamily="34" charset="0"/>
                <a:cs typeface="Calibri" pitchFamily="34" charset="0"/>
              </a:rPr>
              <a:t>The samples are being analyzed for the presence of alpha, beta and gamma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adiation (gross counting and spectroscopy).  </a:t>
            </a:r>
          </a:p>
          <a:p>
            <a:pPr eaLnBrk="1" hangingPunct="1">
              <a:defRPr/>
            </a:pPr>
            <a:endParaRPr lang="en-US" sz="2000" dirty="0" smtClean="0">
              <a:latin typeface="Calibri" pitchFamily="34" charset="0"/>
              <a:ea typeface="Calibri" pitchFamily="34" charset="0"/>
              <a:cs typeface="Calibri" pitchFamily="34" charset="0"/>
            </a:endParaRPr>
          </a:p>
          <a:p>
            <a:pPr marL="457200" indent="-457200" eaLnBrk="1" hangingPunct="1">
              <a:buFontTx/>
              <a:buChar char="•"/>
              <a:defRPr/>
            </a:pPr>
            <a:r>
              <a:rPr lang="en-US" sz="3200" dirty="0" smtClean="0">
                <a:latin typeface="Calibri" pitchFamily="34" charset="0"/>
                <a:ea typeface="Calibri" pitchFamily="34" charset="0"/>
                <a:cs typeface="Calibri" pitchFamily="34" charset="0"/>
              </a:rPr>
              <a:t>The gas is being sampled for the presence of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adon-222.</a:t>
            </a:r>
          </a:p>
          <a:p>
            <a:pPr eaLnBrk="1" hangingPunct="1">
              <a:spcAft>
                <a:spcPts val="1000"/>
              </a:spcAft>
              <a:buFontTx/>
              <a:buChar char="•"/>
              <a:defRPr/>
            </a:pPr>
            <a:endParaRPr lang="en-US" sz="3200" dirty="0" smtClean="0">
              <a:latin typeface="Calibri" pitchFamily="34" charset="0"/>
              <a:ea typeface="Calibri" pitchFamily="34" charset="0"/>
              <a:cs typeface="Calibri" pitchFamily="34" charset="0"/>
            </a:endParaRPr>
          </a:p>
          <a:p>
            <a:pPr eaLnBrk="1" hangingPunct="1">
              <a:defRPr/>
            </a:pPr>
            <a:endParaRPr lang="en-US" dirty="0" smtClean="0"/>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Field Work in 2014</a:t>
            </a:r>
          </a:p>
        </p:txBody>
      </p:sp>
      <p:sp>
        <p:nvSpPr>
          <p:cNvPr id="22533" name="TextBox 2"/>
          <p:cNvSpPr txBox="1">
            <a:spLocks noChangeArrowheads="1"/>
          </p:cNvSpPr>
          <p:nvPr/>
        </p:nvSpPr>
        <p:spPr bwMode="auto">
          <a:xfrm>
            <a:off x="457200" y="1219200"/>
            <a:ext cx="8229600"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defRPr/>
            </a:pPr>
            <a:endParaRPr lang="en-US" sz="2400" dirty="0" smtClean="0">
              <a:latin typeface="Calibri" pitchFamily="34" charset="0"/>
              <a:ea typeface="Calibri" pitchFamily="34" charset="0"/>
              <a:cs typeface="Calibri" pitchFamily="34" charset="0"/>
            </a:endParaRP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Well pad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ampling (23 visits to 11 pads)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Continued landfill </a:t>
            </a:r>
            <a:r>
              <a:rPr lang="en-US" sz="3200" dirty="0">
                <a:latin typeface="Calibri" pitchFamily="34" charset="0"/>
                <a:ea typeface="Calibri" pitchFamily="34" charset="0"/>
                <a:cs typeface="Calibri" pitchFamily="34" charset="0"/>
              </a:rPr>
              <a:t>l</a:t>
            </a:r>
            <a:r>
              <a:rPr lang="en-US" sz="3200" dirty="0" smtClean="0">
                <a:latin typeface="Calibri" pitchFamily="34" charset="0"/>
                <a:ea typeface="Calibri" pitchFamily="34" charset="0"/>
                <a:cs typeface="Calibri" pitchFamily="34" charset="0"/>
              </a:rPr>
              <a:t>eachate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ollection            (5 facilities)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Landfill ‘bulking’ operations (2 facilities)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Beneficial use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ites (4 sites)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Gas-fired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ower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lants (1 facility)</a:t>
            </a:r>
          </a:p>
          <a:p>
            <a:pPr eaLnBrk="1" hangingPunct="1">
              <a:buFontTx/>
              <a:buChar char="•"/>
              <a:defRPr/>
            </a:pPr>
            <a:r>
              <a:rPr lang="en-US" sz="3200" dirty="0" smtClean="0">
                <a:latin typeface="Calibri" pitchFamily="34" charset="0"/>
                <a:ea typeface="Calibri" pitchFamily="34" charset="0"/>
                <a:cs typeface="Calibri" pitchFamily="34" charset="0"/>
              </a:rPr>
              <a:t>Gas storage </a:t>
            </a:r>
            <a:r>
              <a:rPr lang="en-US" sz="3200" dirty="0">
                <a:latin typeface="Calibri" pitchFamily="34" charset="0"/>
                <a:ea typeface="Calibri" pitchFamily="34" charset="0"/>
                <a:cs typeface="Calibri" pitchFamily="34" charset="0"/>
              </a:rPr>
              <a:t>f</a:t>
            </a:r>
            <a:r>
              <a:rPr lang="en-US" sz="3200" dirty="0" smtClean="0">
                <a:latin typeface="Calibri" pitchFamily="34" charset="0"/>
                <a:ea typeface="Calibri" pitchFamily="34" charset="0"/>
                <a:cs typeface="Calibri" pitchFamily="34" charset="0"/>
              </a:rPr>
              <a:t>acilities (4 facilities)</a:t>
            </a:r>
          </a:p>
          <a:p>
            <a:pPr eaLnBrk="1" hangingPunct="1">
              <a:defRPr/>
            </a:pPr>
            <a:endParaRPr lang="en-US" sz="3600" dirty="0" smtClean="0">
              <a:latin typeface="Calibri" pitchFamily="34" charset="0"/>
              <a:ea typeface="Calibri" pitchFamily="34" charset="0"/>
              <a:cs typeface="Calibri" pitchFamily="34" charset="0"/>
            </a:endParaRPr>
          </a:p>
          <a:p>
            <a:pPr eaLnBrk="1" hangingPunct="1">
              <a:defRPr/>
            </a:pPr>
            <a:endParaRPr lang="en-US" dirty="0" smtClean="0"/>
          </a:p>
        </p:txBody>
      </p:sp>
      <p:pic>
        <p:nvPicPr>
          <p:cNvPr id="5"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2838</TotalTime>
  <Words>535</Words>
  <Application>Microsoft Office PowerPoint</Application>
  <PresentationFormat>On-screen Show (4:3)</PresentationFormat>
  <Paragraphs>98</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Default Design</vt:lpstr>
      <vt:lpstr>Office Theme</vt:lpstr>
      <vt:lpstr>TENORM Study Update  </vt:lpstr>
      <vt:lpstr>   Background</vt:lpstr>
      <vt:lpstr>Background</vt:lpstr>
      <vt:lpstr>Site Categories for Sampling</vt:lpstr>
      <vt:lpstr>Work Completed in 2013</vt:lpstr>
      <vt:lpstr>Work Completed in 2013</vt:lpstr>
      <vt:lpstr>Sample Types</vt:lpstr>
      <vt:lpstr>Sample Analysis</vt:lpstr>
      <vt:lpstr>Field Work in 2014</vt:lpstr>
      <vt:lpstr>Field Work in 2014</vt:lpstr>
      <vt:lpstr>Field Work in 2014</vt:lpstr>
      <vt:lpstr>Lessons Learned</vt:lpstr>
      <vt:lpstr>Schedule</vt:lpstr>
      <vt:lpstr>TENORM Study Information </vt:lpstr>
      <vt:lpstr>PowerPoint Presentation</vt:lpstr>
      <vt:lpstr>David J. Allard, CHP PA DEP Bureau of Radiation Protection PO Box 8469 Harrisburg, PA 17105-8469  Tel: 717-787-2480 djallard@pa.gov</vt:lpstr>
    </vt:vector>
  </TitlesOfParts>
  <Company>Office of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Husted;Lewis;Allard</dc:creator>
  <cp:lastModifiedBy>Build</cp:lastModifiedBy>
  <cp:revision>229</cp:revision>
  <cp:lastPrinted>2014-10-08T18:52:55Z</cp:lastPrinted>
  <dcterms:created xsi:type="dcterms:W3CDTF">2011-11-29T20:35:02Z</dcterms:created>
  <dcterms:modified xsi:type="dcterms:W3CDTF">2014-10-08T18:59:17Z</dcterms:modified>
</cp:coreProperties>
</file>