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3" r:id="rId6"/>
    <p:sldId id="264" r:id="rId7"/>
    <p:sldId id="262" r:id="rId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737" autoAdjust="0"/>
  </p:normalViewPr>
  <p:slideViewPr>
    <p:cSldViewPr>
      <p:cViewPr varScale="1">
        <p:scale>
          <a:sx n="84" d="100"/>
          <a:sy n="84" d="100"/>
        </p:scale>
        <p:origin x="-140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24"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3E297C2-F821-4129-8DC2-55D3CD23D6E0}" type="datetimeFigureOut">
              <a:rPr lang="en-US" smtClean="0"/>
              <a:t>11/18/2013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A9C50E3-BEB2-48D0-8412-3122B9345FD0}" type="slidenum">
              <a:rPr lang="en-US" smtClean="0"/>
              <a:t>‹#›</a:t>
            </a:fld>
            <a:endParaRPr lang="en-US"/>
          </a:p>
        </p:txBody>
      </p:sp>
    </p:spTree>
    <p:extLst>
      <p:ext uri="{BB962C8B-B14F-4D97-AF65-F5344CB8AC3E}">
        <p14:creationId xmlns:p14="http://schemas.microsoft.com/office/powerpoint/2010/main" val="345771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Thank you Secretary </a:t>
            </a:r>
            <a:r>
              <a:rPr lang="en-US" sz="1800" dirty="0" err="1" smtClean="0"/>
              <a:t>Abruzzo</a:t>
            </a:r>
            <a:r>
              <a:rPr lang="en-US" sz="1800" dirty="0" smtClean="0"/>
              <a:t>.  With me today are Joyce Epps, Director of the Bureau of Air Quality and Robert Reiley, Assistant Counsel, Bureau of Regulatory Counsel.</a:t>
            </a:r>
          </a:p>
          <a:p>
            <a:r>
              <a:rPr lang="en-US" sz="1800" dirty="0" smtClean="0"/>
              <a:t>We are here to present for your consideration a petition submitted by Ashley Fund and Kids v. Global Warming.</a:t>
            </a:r>
            <a:endParaRPr lang="en-US" sz="1800" dirty="0"/>
          </a:p>
        </p:txBody>
      </p:sp>
      <p:sp>
        <p:nvSpPr>
          <p:cNvPr id="4" name="Slide Number Placeholder 3"/>
          <p:cNvSpPr>
            <a:spLocks noGrp="1"/>
          </p:cNvSpPr>
          <p:nvPr>
            <p:ph type="sldNum" sz="quarter" idx="10"/>
          </p:nvPr>
        </p:nvSpPr>
        <p:spPr/>
        <p:txBody>
          <a:bodyPr/>
          <a:lstStyle/>
          <a:p>
            <a:fld id="{1A9C50E3-BEB2-48D0-8412-3122B9345FD0}" type="slidenum">
              <a:rPr lang="en-US" smtClean="0"/>
              <a:t>1</a:t>
            </a:fld>
            <a:endParaRPr lang="en-US"/>
          </a:p>
        </p:txBody>
      </p:sp>
    </p:spTree>
    <p:extLst>
      <p:ext uri="{BB962C8B-B14F-4D97-AF65-F5344CB8AC3E}">
        <p14:creationId xmlns:p14="http://schemas.microsoft.com/office/powerpoint/2010/main" val="254996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On September 6, Ashley Funk and Kids versus Global Warming filed a petition for rulemaking with the Board to limit and regulate fossil fuel carbon dioxide emissions.</a:t>
            </a:r>
          </a:p>
          <a:p>
            <a:endParaRPr lang="en-US" sz="1800" dirty="0"/>
          </a:p>
        </p:txBody>
      </p:sp>
      <p:sp>
        <p:nvSpPr>
          <p:cNvPr id="4" name="Slide Number Placeholder 3"/>
          <p:cNvSpPr>
            <a:spLocks noGrp="1"/>
          </p:cNvSpPr>
          <p:nvPr>
            <p:ph type="sldNum" sz="quarter" idx="10"/>
          </p:nvPr>
        </p:nvSpPr>
        <p:spPr/>
        <p:txBody>
          <a:bodyPr/>
          <a:lstStyle/>
          <a:p>
            <a:fld id="{1A9C50E3-BEB2-48D0-8412-3122B9345FD0}" type="slidenum">
              <a:rPr lang="en-US" smtClean="0"/>
              <a:t>2</a:t>
            </a:fld>
            <a:endParaRPr lang="en-US"/>
          </a:p>
        </p:txBody>
      </p:sp>
    </p:spTree>
    <p:extLst>
      <p:ext uri="{BB962C8B-B14F-4D97-AF65-F5344CB8AC3E}">
        <p14:creationId xmlns:p14="http://schemas.microsoft.com/office/powerpoint/2010/main" val="282808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Department reviewed the submitted petition to determine if it met the conditions identified in Section 23.2. </a:t>
            </a:r>
            <a:r>
              <a:rPr lang="en-US" sz="1800" dirty="0"/>
              <a:t> </a:t>
            </a:r>
            <a:r>
              <a:rPr lang="en-US" sz="1800" dirty="0" smtClean="0"/>
              <a:t> These conditions include completeness, that the petition requests an action that can be taken by the Board, and that the action does not conflict with federal law.</a:t>
            </a:r>
            <a:endParaRPr lang="en-US" sz="1800" dirty="0"/>
          </a:p>
        </p:txBody>
      </p:sp>
      <p:sp>
        <p:nvSpPr>
          <p:cNvPr id="4" name="Slide Number Placeholder 3"/>
          <p:cNvSpPr>
            <a:spLocks noGrp="1"/>
          </p:cNvSpPr>
          <p:nvPr>
            <p:ph type="sldNum" sz="quarter" idx="10"/>
          </p:nvPr>
        </p:nvSpPr>
        <p:spPr/>
        <p:txBody>
          <a:bodyPr/>
          <a:lstStyle/>
          <a:p>
            <a:fld id="{1A9C50E3-BEB2-48D0-8412-3122B9345FD0}" type="slidenum">
              <a:rPr lang="en-US" smtClean="0"/>
              <a:t>3</a:t>
            </a:fld>
            <a:endParaRPr lang="en-US"/>
          </a:p>
        </p:txBody>
      </p:sp>
    </p:spTree>
    <p:extLst>
      <p:ext uri="{BB962C8B-B14F-4D97-AF65-F5344CB8AC3E}">
        <p14:creationId xmlns:p14="http://schemas.microsoft.com/office/powerpoint/2010/main" val="160736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Based on the Department’s review, a letter was sent on October 10, 2013 to Ashley Funk notifying her that the petition meets the completeness criteria.</a:t>
            </a:r>
          </a:p>
          <a:p>
            <a:endParaRPr lang="en-US" sz="1800" dirty="0"/>
          </a:p>
          <a:p>
            <a:endParaRPr lang="en-US" sz="1600" dirty="0" smtClean="0"/>
          </a:p>
          <a:p>
            <a:endParaRPr lang="en-US" sz="1600" dirty="0"/>
          </a:p>
          <a:p>
            <a:endParaRPr lang="en-US" dirty="0"/>
          </a:p>
        </p:txBody>
      </p:sp>
      <p:sp>
        <p:nvSpPr>
          <p:cNvPr id="4" name="Slide Number Placeholder 3"/>
          <p:cNvSpPr>
            <a:spLocks noGrp="1"/>
          </p:cNvSpPr>
          <p:nvPr>
            <p:ph type="sldNum" sz="quarter" idx="10"/>
          </p:nvPr>
        </p:nvSpPr>
        <p:spPr/>
        <p:txBody>
          <a:bodyPr/>
          <a:lstStyle/>
          <a:p>
            <a:fld id="{1A9C50E3-BEB2-48D0-8412-3122B9345FD0}" type="slidenum">
              <a:rPr lang="en-US" smtClean="0"/>
              <a:t>4</a:t>
            </a:fld>
            <a:endParaRPr lang="en-US"/>
          </a:p>
        </p:txBody>
      </p:sp>
    </p:spTree>
    <p:extLst>
      <p:ext uri="{BB962C8B-B14F-4D97-AF65-F5344CB8AC3E}">
        <p14:creationId xmlns:p14="http://schemas.microsoft.com/office/powerpoint/2010/main" val="75043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If the EQB accepts the petition, a notice of acceptance will be published in the Pennsylvania Bulletin within 30 days</a:t>
            </a:r>
            <a:r>
              <a:rPr lang="en-US" sz="1800" dirty="0" smtClean="0"/>
              <a:t>.</a:t>
            </a:r>
          </a:p>
          <a:p>
            <a:endParaRPr lang="en-US" sz="1800" dirty="0"/>
          </a:p>
          <a:p>
            <a:r>
              <a:rPr lang="en-US" sz="1800" dirty="0"/>
              <a:t>The Department has 60 days to review the petition and prepare a report for consideration by the EQB</a:t>
            </a:r>
            <a:r>
              <a:rPr lang="en-US" sz="1800" dirty="0" smtClean="0"/>
              <a:t>.</a:t>
            </a:r>
          </a:p>
          <a:p>
            <a:endParaRPr lang="en-US" sz="1800" dirty="0"/>
          </a:p>
        </p:txBody>
      </p:sp>
      <p:sp>
        <p:nvSpPr>
          <p:cNvPr id="4" name="Slide Number Placeholder 3"/>
          <p:cNvSpPr>
            <a:spLocks noGrp="1"/>
          </p:cNvSpPr>
          <p:nvPr>
            <p:ph type="sldNum" sz="quarter" idx="10"/>
          </p:nvPr>
        </p:nvSpPr>
        <p:spPr/>
        <p:txBody>
          <a:bodyPr/>
          <a:lstStyle/>
          <a:p>
            <a:fld id="{1A9C50E3-BEB2-48D0-8412-3122B9345FD0}" type="slidenum">
              <a:rPr lang="en-US" smtClean="0"/>
              <a:t>5</a:t>
            </a:fld>
            <a:endParaRPr lang="en-US"/>
          </a:p>
        </p:txBody>
      </p:sp>
    </p:spTree>
    <p:extLst>
      <p:ext uri="{BB962C8B-B14F-4D97-AF65-F5344CB8AC3E}">
        <p14:creationId xmlns:p14="http://schemas.microsoft.com/office/powerpoint/2010/main" val="404962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Once </a:t>
            </a:r>
            <a:r>
              <a:rPr lang="en-US" sz="1800" dirty="0"/>
              <a:t>the report is completed, the Department would send a copy of it to the petitioner who may submit a written response to the Department with 30 days.  </a:t>
            </a:r>
            <a:endParaRPr lang="en-US" sz="1800" dirty="0" smtClean="0"/>
          </a:p>
          <a:p>
            <a:endParaRPr lang="en-US" sz="1800" dirty="0"/>
          </a:p>
          <a:p>
            <a:r>
              <a:rPr lang="en-US" sz="1800" dirty="0"/>
              <a:t>Based on the Department’s report and any written response received by the petitioner, the Department would make its final recommendation to the EQB as to whether the Department should proceed with a proposed rule based on the petition.</a:t>
            </a:r>
          </a:p>
        </p:txBody>
      </p:sp>
      <p:sp>
        <p:nvSpPr>
          <p:cNvPr id="4" name="Slide Number Placeholder 3"/>
          <p:cNvSpPr>
            <a:spLocks noGrp="1"/>
          </p:cNvSpPr>
          <p:nvPr>
            <p:ph type="sldNum" sz="quarter" idx="10"/>
          </p:nvPr>
        </p:nvSpPr>
        <p:spPr/>
        <p:txBody>
          <a:bodyPr/>
          <a:lstStyle/>
          <a:p>
            <a:fld id="{1A9C50E3-BEB2-48D0-8412-3122B9345FD0}" type="slidenum">
              <a:rPr lang="en-US" smtClean="0"/>
              <a:t>6</a:t>
            </a:fld>
            <a:endParaRPr lang="en-US"/>
          </a:p>
        </p:txBody>
      </p:sp>
    </p:spTree>
    <p:extLst>
      <p:ext uri="{BB962C8B-B14F-4D97-AF65-F5344CB8AC3E}">
        <p14:creationId xmlns:p14="http://schemas.microsoft.com/office/powerpoint/2010/main" val="404962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Thank you.</a:t>
            </a:r>
            <a:endParaRPr lang="en-US" sz="1800" dirty="0"/>
          </a:p>
        </p:txBody>
      </p:sp>
      <p:sp>
        <p:nvSpPr>
          <p:cNvPr id="4" name="Slide Number Placeholder 3"/>
          <p:cNvSpPr>
            <a:spLocks noGrp="1"/>
          </p:cNvSpPr>
          <p:nvPr>
            <p:ph type="sldNum" sz="quarter" idx="10"/>
          </p:nvPr>
        </p:nvSpPr>
        <p:spPr/>
        <p:txBody>
          <a:bodyPr/>
          <a:lstStyle/>
          <a:p>
            <a:fld id="{1A9C50E3-BEB2-48D0-8412-3122B9345FD0}" type="slidenum">
              <a:rPr lang="en-US" smtClean="0"/>
              <a:t>7</a:t>
            </a:fld>
            <a:endParaRPr lang="en-US"/>
          </a:p>
        </p:txBody>
      </p:sp>
    </p:spTree>
    <p:extLst>
      <p:ext uri="{BB962C8B-B14F-4D97-AF65-F5344CB8AC3E}">
        <p14:creationId xmlns:p14="http://schemas.microsoft.com/office/powerpoint/2010/main" val="230304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B866D8-7476-40C1-B2F9-BF8331BCF469}" type="datetime1">
              <a:rPr lang="en-US" smtClean="0"/>
              <a:t>11/18/2013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8E49CA-BDE1-41FF-885C-032AA055E80D}" type="slidenum">
              <a:rPr lang="en-US"/>
              <a:pPr>
                <a:defRPr/>
              </a:pPr>
              <a:t>‹#›</a:t>
            </a:fld>
            <a:endParaRPr lang="en-US"/>
          </a:p>
        </p:txBody>
      </p:sp>
    </p:spTree>
    <p:extLst>
      <p:ext uri="{BB962C8B-B14F-4D97-AF65-F5344CB8AC3E}">
        <p14:creationId xmlns:p14="http://schemas.microsoft.com/office/powerpoint/2010/main" val="31130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84A396-64E5-4D82-96A0-8DB6A0ED525C}" type="datetime1">
              <a:rPr lang="en-US" smtClean="0"/>
              <a:t>11/18/2013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F23CE-0D10-4243-975B-EE6C4E8C9063}" type="slidenum">
              <a:rPr lang="en-US"/>
              <a:pPr>
                <a:defRPr/>
              </a:pPr>
              <a:t>‹#›</a:t>
            </a:fld>
            <a:endParaRPr lang="en-US"/>
          </a:p>
        </p:txBody>
      </p:sp>
    </p:spTree>
    <p:extLst>
      <p:ext uri="{BB962C8B-B14F-4D97-AF65-F5344CB8AC3E}">
        <p14:creationId xmlns:p14="http://schemas.microsoft.com/office/powerpoint/2010/main" val="407869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B15B24-91E1-4D5D-9AB3-DC520DCA6B59}" type="datetime1">
              <a:rPr lang="en-US" smtClean="0"/>
              <a:t>11/18/2013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CF214F-F23E-4472-8CBF-1D8884EA0C5C}" type="slidenum">
              <a:rPr lang="en-US"/>
              <a:pPr>
                <a:defRPr/>
              </a:pPr>
              <a:t>‹#›</a:t>
            </a:fld>
            <a:endParaRPr lang="en-US"/>
          </a:p>
        </p:txBody>
      </p:sp>
    </p:spTree>
    <p:extLst>
      <p:ext uri="{BB962C8B-B14F-4D97-AF65-F5344CB8AC3E}">
        <p14:creationId xmlns:p14="http://schemas.microsoft.com/office/powerpoint/2010/main" val="49715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297973-87F5-4562-AA08-B4D215875081}" type="datetime1">
              <a:rPr lang="en-US" smtClean="0"/>
              <a:t>11/18/2013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8554A0-DD6F-4DEC-9C35-77986C5D4EE9}" type="slidenum">
              <a:rPr lang="en-US"/>
              <a:pPr>
                <a:defRPr/>
              </a:pPr>
              <a:t>‹#›</a:t>
            </a:fld>
            <a:endParaRPr lang="en-US"/>
          </a:p>
        </p:txBody>
      </p:sp>
    </p:spTree>
    <p:extLst>
      <p:ext uri="{BB962C8B-B14F-4D97-AF65-F5344CB8AC3E}">
        <p14:creationId xmlns:p14="http://schemas.microsoft.com/office/powerpoint/2010/main" val="335086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2124BF-FE0B-4EE5-92B4-A97510148C80}" type="datetime1">
              <a:rPr lang="en-US" smtClean="0"/>
              <a:t>11/18/2013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C282D6-4545-4EE0-BF5D-D0F4EA1C329B}" type="slidenum">
              <a:rPr lang="en-US"/>
              <a:pPr>
                <a:defRPr/>
              </a:pPr>
              <a:t>‹#›</a:t>
            </a:fld>
            <a:endParaRPr lang="en-US"/>
          </a:p>
        </p:txBody>
      </p:sp>
    </p:spTree>
    <p:extLst>
      <p:ext uri="{BB962C8B-B14F-4D97-AF65-F5344CB8AC3E}">
        <p14:creationId xmlns:p14="http://schemas.microsoft.com/office/powerpoint/2010/main" val="62260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D9BA9D-7D71-498B-A4CD-AFE801495730}" type="datetime1">
              <a:rPr lang="en-US" smtClean="0"/>
              <a:t>11/18/2013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ED1FE7-651A-452D-9F75-B2FCA61AEB05}" type="slidenum">
              <a:rPr lang="en-US"/>
              <a:pPr>
                <a:defRPr/>
              </a:pPr>
              <a:t>‹#›</a:t>
            </a:fld>
            <a:endParaRPr lang="en-US"/>
          </a:p>
        </p:txBody>
      </p:sp>
    </p:spTree>
    <p:extLst>
      <p:ext uri="{BB962C8B-B14F-4D97-AF65-F5344CB8AC3E}">
        <p14:creationId xmlns:p14="http://schemas.microsoft.com/office/powerpoint/2010/main" val="326954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8B7E49-67E9-4889-937E-1AF0879FEEFC}" type="datetime1">
              <a:rPr lang="en-US" smtClean="0"/>
              <a:t>11/18/2013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250C49-E59A-4E4B-BECF-0EFD75D8A1DB}" type="slidenum">
              <a:rPr lang="en-US"/>
              <a:pPr>
                <a:defRPr/>
              </a:pPr>
              <a:t>‹#›</a:t>
            </a:fld>
            <a:endParaRPr lang="en-US"/>
          </a:p>
        </p:txBody>
      </p:sp>
    </p:spTree>
    <p:extLst>
      <p:ext uri="{BB962C8B-B14F-4D97-AF65-F5344CB8AC3E}">
        <p14:creationId xmlns:p14="http://schemas.microsoft.com/office/powerpoint/2010/main" val="77028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EA48FE-9AA5-4F1A-AEB1-EB6D1DD23301}" type="datetime1">
              <a:rPr lang="en-US" smtClean="0"/>
              <a:t>11/18/2013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0B2BE9-5075-4C02-A4C9-4C8B4D4D7F30}" type="slidenum">
              <a:rPr lang="en-US"/>
              <a:pPr>
                <a:defRPr/>
              </a:pPr>
              <a:t>‹#›</a:t>
            </a:fld>
            <a:endParaRPr lang="en-US"/>
          </a:p>
        </p:txBody>
      </p:sp>
    </p:spTree>
    <p:extLst>
      <p:ext uri="{BB962C8B-B14F-4D97-AF65-F5344CB8AC3E}">
        <p14:creationId xmlns:p14="http://schemas.microsoft.com/office/powerpoint/2010/main" val="4873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83FBD6-10AF-4E4B-8152-58BB2088B6B6}" type="datetime1">
              <a:rPr lang="en-US" smtClean="0"/>
              <a:t>11/18/2013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B648EB-434C-4AF4-B39F-FAA935A0F147}" type="slidenum">
              <a:rPr lang="en-US"/>
              <a:pPr>
                <a:defRPr/>
              </a:pPr>
              <a:t>‹#›</a:t>
            </a:fld>
            <a:endParaRPr lang="en-US"/>
          </a:p>
        </p:txBody>
      </p:sp>
    </p:spTree>
    <p:extLst>
      <p:ext uri="{BB962C8B-B14F-4D97-AF65-F5344CB8AC3E}">
        <p14:creationId xmlns:p14="http://schemas.microsoft.com/office/powerpoint/2010/main" val="17139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5B5D53-7911-4AA1-BE1C-19713908641E}" type="datetime1">
              <a:rPr lang="en-US" smtClean="0"/>
              <a:t>11/18/2013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9DD5C6-46C7-4B56-9A16-E57D9467AA1C}" type="slidenum">
              <a:rPr lang="en-US"/>
              <a:pPr>
                <a:defRPr/>
              </a:pPr>
              <a:t>‹#›</a:t>
            </a:fld>
            <a:endParaRPr lang="en-US"/>
          </a:p>
        </p:txBody>
      </p:sp>
    </p:spTree>
    <p:extLst>
      <p:ext uri="{BB962C8B-B14F-4D97-AF65-F5344CB8AC3E}">
        <p14:creationId xmlns:p14="http://schemas.microsoft.com/office/powerpoint/2010/main" val="179784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64E4-7430-46BA-8AD5-9C679B001966}" type="datetime1">
              <a:rPr lang="en-US" smtClean="0"/>
              <a:t>11/18/2013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06A21F-8F7B-46B3-84B0-B08F6CA7B3B8}" type="slidenum">
              <a:rPr lang="en-US"/>
              <a:pPr>
                <a:defRPr/>
              </a:pPr>
              <a:t>‹#›</a:t>
            </a:fld>
            <a:endParaRPr lang="en-US"/>
          </a:p>
        </p:txBody>
      </p:sp>
    </p:spTree>
    <p:extLst>
      <p:ext uri="{BB962C8B-B14F-4D97-AF65-F5344CB8AC3E}">
        <p14:creationId xmlns:p14="http://schemas.microsoft.com/office/powerpoint/2010/main" val="394110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EB6191-366C-40F7-9105-09437BC74B57}" type="datetime1">
              <a:rPr lang="en-US" smtClean="0"/>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79CA55-6127-4D86-9D95-6C89F9B3A3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800600"/>
            <a:ext cx="6858000" cy="1447800"/>
          </a:xfrm>
        </p:spPr>
        <p:txBody>
          <a:bodyPr rtlCol="0">
            <a:normAutofit/>
          </a:bodyPr>
          <a:lstStyle/>
          <a:p>
            <a:pPr eaLnBrk="1" fontAlgn="auto" hangingPunct="1">
              <a:spcAft>
                <a:spcPts val="0"/>
              </a:spcAft>
              <a:defRPr/>
            </a:pPr>
            <a:r>
              <a:rPr lang="en-US" dirty="0">
                <a:solidFill>
                  <a:schemeClr val="tx1"/>
                </a:solidFill>
              </a:rPr>
              <a:t>Environmental Quality </a:t>
            </a:r>
            <a:r>
              <a:rPr lang="en-US" dirty="0" smtClean="0">
                <a:solidFill>
                  <a:schemeClr val="tx1"/>
                </a:solidFill>
              </a:rPr>
              <a:t>Board Meeting</a:t>
            </a:r>
            <a:r>
              <a:rPr lang="en-US" dirty="0">
                <a:solidFill>
                  <a:schemeClr val="tx1"/>
                </a:solidFill>
              </a:rPr>
              <a:t/>
            </a:r>
            <a:br>
              <a:rPr lang="en-US" dirty="0">
                <a:solidFill>
                  <a:schemeClr val="tx1"/>
                </a:solidFill>
              </a:rPr>
            </a:br>
            <a:r>
              <a:rPr lang="en-US" dirty="0">
                <a:solidFill>
                  <a:schemeClr val="tx1"/>
                </a:solidFill>
              </a:rPr>
              <a:t>November </a:t>
            </a:r>
            <a:r>
              <a:rPr lang="en-US" dirty="0" smtClean="0">
                <a:solidFill>
                  <a:schemeClr val="tx1"/>
                </a:solidFill>
              </a:rPr>
              <a:t>19</a:t>
            </a:r>
            <a:r>
              <a:rPr lang="en-US" dirty="0">
                <a:solidFill>
                  <a:schemeClr val="tx1"/>
                </a:solidFill>
              </a:rPr>
              <a:t>, </a:t>
            </a:r>
            <a:r>
              <a:rPr lang="en-US" dirty="0" smtClean="0">
                <a:solidFill>
                  <a:schemeClr val="tx1"/>
                </a:solidFill>
              </a:rPr>
              <a:t>2013</a:t>
            </a:r>
            <a:endParaRPr lang="en-US" dirty="0" smtClean="0"/>
          </a:p>
        </p:txBody>
      </p:sp>
      <p:sp>
        <p:nvSpPr>
          <p:cNvPr id="2052" name="Title 1"/>
          <p:cNvSpPr>
            <a:spLocks noGrp="1"/>
          </p:cNvSpPr>
          <p:nvPr>
            <p:ph type="ctrTitle"/>
          </p:nvPr>
        </p:nvSpPr>
        <p:spPr>
          <a:xfrm>
            <a:off x="457200" y="1752600"/>
            <a:ext cx="8229600" cy="2667000"/>
          </a:xfrm>
        </p:spPr>
        <p:txBody>
          <a:bodyPr>
            <a:noAutofit/>
          </a:bodyPr>
          <a:lstStyle/>
          <a:p>
            <a:pPr eaLnBrk="1" hangingPunct="1"/>
            <a:r>
              <a:rPr lang="en-US" sz="4000" b="1" dirty="0" smtClean="0"/>
              <a:t>Consideration of Rulemaking Petition</a:t>
            </a:r>
            <a:br>
              <a:rPr lang="en-US" sz="4000" b="1" dirty="0" smtClean="0"/>
            </a:br>
            <a:r>
              <a:rPr lang="en-US" sz="4000" b="1" dirty="0" smtClean="0"/>
              <a:t>Submitted by </a:t>
            </a:r>
            <a:br>
              <a:rPr lang="en-US" sz="4000" b="1" dirty="0" smtClean="0"/>
            </a:br>
            <a:r>
              <a:rPr lang="en-US" sz="4000" b="1" dirty="0" smtClean="0"/>
              <a:t>Ashley Funk and Kids v. Global Warming</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916093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p:cNvSpPr>
            <a:spLocks noGrp="1" noChangeArrowheads="1"/>
          </p:cNvSpPr>
          <p:nvPr>
            <p:ph type="title"/>
          </p:nvPr>
        </p:nvSpPr>
        <p:spPr>
          <a:xfrm>
            <a:off x="533400" y="228600"/>
            <a:ext cx="8229600" cy="1143000"/>
          </a:xfrm>
        </p:spPr>
        <p:txBody>
          <a:bodyPr>
            <a:spAutoFit/>
          </a:bodyPr>
          <a:lstStyle/>
          <a:p>
            <a:pPr eaLnBrk="1" hangingPunct="1"/>
            <a:r>
              <a:rPr lang="en-US" sz="4000" smtClean="0">
                <a:solidFill>
                  <a:schemeClr val="bg1"/>
                </a:solidFill>
              </a:rPr>
              <a:t>Headings :  White Text 40 pt. Calibri</a:t>
            </a:r>
          </a:p>
        </p:txBody>
      </p:sp>
      <p:pic>
        <p:nvPicPr>
          <p:cNvPr id="3075"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914400" y="457200"/>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000" dirty="0" smtClean="0">
                <a:solidFill>
                  <a:schemeClr val="bg1"/>
                </a:solidFill>
              </a:rPr>
              <a:t>Funk Petition Submission</a:t>
            </a:r>
            <a:endParaRPr lang="en-US" dirty="0"/>
          </a:p>
        </p:txBody>
      </p:sp>
      <p:sp>
        <p:nvSpPr>
          <p:cNvPr id="8" name="TextBox 7"/>
          <p:cNvSpPr txBox="1"/>
          <p:nvPr/>
        </p:nvSpPr>
        <p:spPr>
          <a:xfrm>
            <a:off x="876300" y="1981200"/>
            <a:ext cx="7391400" cy="2554545"/>
          </a:xfrm>
          <a:prstGeom prst="rect">
            <a:avLst/>
          </a:prstGeom>
          <a:noFill/>
        </p:spPr>
        <p:txBody>
          <a:bodyPr>
            <a:spAutoFit/>
          </a:bodyPr>
          <a:lstStyle/>
          <a:p>
            <a:pPr fontAlgn="auto">
              <a:spcBef>
                <a:spcPts val="0"/>
              </a:spcBef>
              <a:spcAft>
                <a:spcPts val="0"/>
              </a:spcAft>
              <a:defRPr/>
            </a:pPr>
            <a:r>
              <a:rPr lang="en-US" sz="3200" dirty="0">
                <a:latin typeface="+mn-lt"/>
              </a:rPr>
              <a:t>On September 6, 2013, Ashley </a:t>
            </a:r>
            <a:r>
              <a:rPr lang="en-US" sz="3200" dirty="0" smtClean="0">
                <a:latin typeface="+mn-lt"/>
              </a:rPr>
              <a:t>Funk and Kids v. Global Warming </a:t>
            </a:r>
            <a:r>
              <a:rPr lang="en-US" sz="3200" dirty="0">
                <a:latin typeface="+mn-lt"/>
              </a:rPr>
              <a:t>filed a petition for rulemaking with the </a:t>
            </a:r>
            <a:r>
              <a:rPr lang="en-US" sz="3200" dirty="0" smtClean="0">
                <a:latin typeface="+mn-lt"/>
              </a:rPr>
              <a:t>Environmental Quality Board </a:t>
            </a:r>
            <a:r>
              <a:rPr lang="en-US" sz="3200" dirty="0">
                <a:latin typeface="+mn-lt"/>
              </a:rPr>
              <a:t>to limit and regulate fossil fuel carbon dioxide emissions</a:t>
            </a:r>
            <a:r>
              <a:rPr lang="en-US" sz="3200" dirty="0" smtClean="0">
                <a:latin typeface="+mn-lt"/>
              </a:rPr>
              <a:t>.</a:t>
            </a:r>
            <a:endParaRPr lang="en-US" sz="3200" dirty="0">
              <a:latin typeface="+mn-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681"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p:cNvSpPr>
            <a:spLocks noGrp="1" noChangeArrowheads="1"/>
          </p:cNvSpPr>
          <p:nvPr>
            <p:ph type="title"/>
          </p:nvPr>
        </p:nvSpPr>
        <p:spPr>
          <a:xfrm>
            <a:off x="533400" y="228600"/>
            <a:ext cx="8229600" cy="1143000"/>
          </a:xfrm>
        </p:spPr>
        <p:txBody>
          <a:bodyPr>
            <a:spAutoFit/>
          </a:bodyPr>
          <a:lstStyle/>
          <a:p>
            <a:pPr eaLnBrk="1" hangingPunct="1"/>
            <a:r>
              <a:rPr lang="en-US" sz="4000" smtClean="0">
                <a:solidFill>
                  <a:schemeClr val="bg1"/>
                </a:solidFill>
              </a:rPr>
              <a:t>Headings :  White Text 40 pt. Calibri</a:t>
            </a:r>
          </a:p>
        </p:txBody>
      </p:sp>
      <p:pic>
        <p:nvPicPr>
          <p:cNvPr id="4099"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5"/>
          <p:cNvSpPr txBox="1">
            <a:spLocks noChangeArrowheads="1"/>
          </p:cNvSpPr>
          <p:nvPr/>
        </p:nvSpPr>
        <p:spPr bwMode="auto">
          <a:xfrm>
            <a:off x="914400" y="457200"/>
            <a:ext cx="7848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000" dirty="0" smtClean="0">
                <a:solidFill>
                  <a:schemeClr val="bg1"/>
                </a:solidFill>
              </a:rPr>
              <a:t>EQB Petition Criteria</a:t>
            </a:r>
            <a:endParaRPr lang="en-US" sz="4000" dirty="0">
              <a:solidFill>
                <a:schemeClr val="bg1"/>
              </a:solidFill>
            </a:endParaRPr>
          </a:p>
          <a:p>
            <a:pPr eaLnBrk="1" hangingPunct="1"/>
            <a:endParaRPr lang="en-US" dirty="0"/>
          </a:p>
        </p:txBody>
      </p:sp>
      <p:sp>
        <p:nvSpPr>
          <p:cNvPr id="8" name="TextBox 7"/>
          <p:cNvSpPr txBox="1"/>
          <p:nvPr/>
        </p:nvSpPr>
        <p:spPr>
          <a:xfrm>
            <a:off x="876300" y="1447094"/>
            <a:ext cx="7391400" cy="4478149"/>
          </a:xfrm>
          <a:prstGeom prst="rect">
            <a:avLst/>
          </a:prstGeom>
          <a:noFill/>
        </p:spPr>
        <p:txBody>
          <a:bodyPr>
            <a:spAutoFit/>
          </a:bodyPr>
          <a:lstStyle/>
          <a:p>
            <a:pPr marL="457200" indent="-457200" fontAlgn="auto">
              <a:spcBef>
                <a:spcPts val="0"/>
              </a:spcBef>
              <a:spcAft>
                <a:spcPts val="0"/>
              </a:spcAft>
              <a:buFont typeface="Arial" pitchFamily="34" charset="0"/>
              <a:buChar char="•"/>
              <a:defRPr/>
            </a:pPr>
            <a:r>
              <a:rPr lang="en-US" sz="3000" dirty="0" smtClean="0">
                <a:latin typeface="+mn-lt"/>
              </a:rPr>
              <a:t>The </a:t>
            </a:r>
            <a:r>
              <a:rPr lang="en-US" sz="3000" dirty="0">
                <a:latin typeface="+mn-lt"/>
              </a:rPr>
              <a:t>Department reviewed the policy </a:t>
            </a:r>
            <a:r>
              <a:rPr lang="en-US" sz="3000" dirty="0" smtClean="0">
                <a:latin typeface="+mn-lt"/>
              </a:rPr>
              <a:t>and determined </a:t>
            </a:r>
            <a:r>
              <a:rPr lang="en-US" sz="3000" dirty="0">
                <a:latin typeface="+mn-lt"/>
              </a:rPr>
              <a:t>it </a:t>
            </a:r>
            <a:r>
              <a:rPr lang="en-US" sz="3000" dirty="0" smtClean="0">
                <a:latin typeface="+mn-lt"/>
              </a:rPr>
              <a:t>meets </a:t>
            </a:r>
            <a:r>
              <a:rPr lang="en-US" sz="3000" dirty="0">
                <a:latin typeface="+mn-lt"/>
              </a:rPr>
              <a:t>the following </a:t>
            </a:r>
            <a:r>
              <a:rPr lang="en-US" sz="3000" dirty="0" smtClean="0">
                <a:latin typeface="+mn-lt"/>
              </a:rPr>
              <a:t>conditions: </a:t>
            </a:r>
            <a:endParaRPr lang="en-US" sz="3000" dirty="0">
              <a:latin typeface="+mn-lt"/>
            </a:endParaRPr>
          </a:p>
          <a:p>
            <a:pPr marL="914400" lvl="1" indent="-457200" fontAlgn="auto">
              <a:spcBef>
                <a:spcPts val="1800"/>
              </a:spcBef>
              <a:spcAft>
                <a:spcPts val="0"/>
              </a:spcAft>
              <a:buFont typeface="Arial" pitchFamily="34" charset="0"/>
              <a:buChar char="•"/>
              <a:defRPr/>
            </a:pPr>
            <a:r>
              <a:rPr lang="en-US" sz="3000" dirty="0">
                <a:latin typeface="+mn-lt"/>
              </a:rPr>
              <a:t>The petition is complete as required by Section </a:t>
            </a:r>
            <a:r>
              <a:rPr lang="en-US" sz="3000" dirty="0" smtClean="0">
                <a:latin typeface="+mn-lt"/>
              </a:rPr>
              <a:t>23.1.</a:t>
            </a:r>
            <a:endParaRPr lang="en-US" sz="3000" dirty="0">
              <a:latin typeface="+mn-lt"/>
            </a:endParaRPr>
          </a:p>
          <a:p>
            <a:pPr marL="914400" lvl="1" indent="-457200" fontAlgn="auto">
              <a:spcBef>
                <a:spcPts val="0"/>
              </a:spcBef>
              <a:spcAft>
                <a:spcPts val="0"/>
              </a:spcAft>
              <a:buFont typeface="Arial" pitchFamily="34" charset="0"/>
              <a:buChar char="•"/>
              <a:defRPr/>
            </a:pPr>
            <a:r>
              <a:rPr lang="en-US" sz="3000" dirty="0">
                <a:latin typeface="+mn-lt"/>
              </a:rPr>
              <a:t>The petition requests an action that can be taken by the </a:t>
            </a:r>
            <a:r>
              <a:rPr lang="en-US" sz="3000" dirty="0" smtClean="0">
                <a:latin typeface="+mn-lt"/>
              </a:rPr>
              <a:t>EQB.</a:t>
            </a:r>
            <a:endParaRPr lang="en-US" sz="3000" dirty="0">
              <a:latin typeface="+mn-lt"/>
            </a:endParaRPr>
          </a:p>
          <a:p>
            <a:pPr marL="914400" lvl="1" indent="-457200" fontAlgn="auto">
              <a:spcBef>
                <a:spcPts val="0"/>
              </a:spcBef>
              <a:spcAft>
                <a:spcPts val="0"/>
              </a:spcAft>
              <a:buFont typeface="Arial" pitchFamily="34" charset="0"/>
              <a:buChar char="•"/>
              <a:defRPr/>
            </a:pPr>
            <a:r>
              <a:rPr lang="en-US" sz="3000" dirty="0">
                <a:latin typeface="+mn-lt"/>
              </a:rPr>
              <a:t>The requested action does not conflict with federal </a:t>
            </a:r>
            <a:r>
              <a:rPr lang="en-US" sz="3000" dirty="0" smtClean="0">
                <a:latin typeface="+mn-lt"/>
              </a:rPr>
              <a:t>law.</a:t>
            </a:r>
            <a:endParaRPr lang="en-US" sz="3000" dirty="0">
              <a:latin typeface="+mn-l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615"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a:spLocks noGrp="1" noChangeArrowheads="1"/>
          </p:cNvSpPr>
          <p:nvPr>
            <p:ph type="title"/>
          </p:nvPr>
        </p:nvSpPr>
        <p:spPr>
          <a:xfrm>
            <a:off x="533400" y="228600"/>
            <a:ext cx="8229600" cy="1143000"/>
          </a:xfrm>
        </p:spPr>
        <p:txBody>
          <a:bodyPr>
            <a:spAutoFit/>
          </a:bodyPr>
          <a:lstStyle/>
          <a:p>
            <a:pPr eaLnBrk="1" hangingPunct="1"/>
            <a:r>
              <a:rPr lang="en-US" sz="4000" smtClean="0">
                <a:solidFill>
                  <a:schemeClr val="bg1"/>
                </a:solidFill>
              </a:rPr>
              <a:t>Headings :  White Text 40 pt. Calibri</a:t>
            </a:r>
          </a:p>
        </p:txBody>
      </p:sp>
      <p:pic>
        <p:nvPicPr>
          <p:cNvPr id="5123"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5"/>
          <p:cNvSpPr txBox="1">
            <a:spLocks noChangeArrowheads="1"/>
          </p:cNvSpPr>
          <p:nvPr/>
        </p:nvSpPr>
        <p:spPr bwMode="auto">
          <a:xfrm>
            <a:off x="914400" y="457200"/>
            <a:ext cx="7848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000" dirty="0" smtClean="0">
                <a:solidFill>
                  <a:schemeClr val="bg1"/>
                </a:solidFill>
              </a:rPr>
              <a:t>Review and Recommendation</a:t>
            </a:r>
            <a:endParaRPr lang="en-US" sz="4000" dirty="0">
              <a:solidFill>
                <a:schemeClr val="bg1"/>
              </a:solidFill>
            </a:endParaRPr>
          </a:p>
          <a:p>
            <a:pPr eaLnBrk="1" hangingPunct="1"/>
            <a:endParaRPr lang="en-US" dirty="0"/>
          </a:p>
        </p:txBody>
      </p:sp>
      <p:sp>
        <p:nvSpPr>
          <p:cNvPr id="8" name="TextBox 7"/>
          <p:cNvSpPr txBox="1"/>
          <p:nvPr/>
        </p:nvSpPr>
        <p:spPr>
          <a:xfrm>
            <a:off x="854529" y="1600199"/>
            <a:ext cx="7391400" cy="3539430"/>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US" sz="3200" dirty="0">
                <a:latin typeface="+mn-lt"/>
              </a:rPr>
              <a:t>On October 10, 2013, the Department sent a letter to Ms. Funk notifying her that the petition </a:t>
            </a:r>
            <a:r>
              <a:rPr lang="en-US" sz="3200" dirty="0" smtClean="0">
                <a:latin typeface="+mn-lt"/>
              </a:rPr>
              <a:t>meets the completeness criteria.</a:t>
            </a:r>
          </a:p>
          <a:p>
            <a:pPr marL="457200" indent="-457200" fontAlgn="auto">
              <a:spcBef>
                <a:spcPts val="0"/>
              </a:spcBef>
              <a:spcAft>
                <a:spcPts val="0"/>
              </a:spcAft>
              <a:buFont typeface="Arial" panose="020B0604020202020204" pitchFamily="34" charset="0"/>
              <a:buChar char="•"/>
              <a:defRPr/>
            </a:pPr>
            <a:endParaRPr lang="en-US" sz="3200" dirty="0" smtClean="0">
              <a:latin typeface="+mn-lt"/>
            </a:endParaRPr>
          </a:p>
          <a:p>
            <a:pPr marL="457200" indent="-457200" fontAlgn="auto">
              <a:spcBef>
                <a:spcPts val="0"/>
              </a:spcBef>
              <a:spcAft>
                <a:spcPts val="0"/>
              </a:spcAft>
              <a:buFont typeface="Arial" panose="020B0604020202020204" pitchFamily="34" charset="0"/>
              <a:buChar char="•"/>
              <a:defRPr/>
            </a:pPr>
            <a:r>
              <a:rPr lang="en-US" sz="3200" dirty="0">
                <a:latin typeface="+mn-lt"/>
              </a:rPr>
              <a:t>The Department recommends that the EQB accept the petition.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726" y="6019800"/>
            <a:ext cx="262096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a:spLocks noGrp="1" noChangeArrowheads="1"/>
          </p:cNvSpPr>
          <p:nvPr>
            <p:ph type="title"/>
          </p:nvPr>
        </p:nvSpPr>
        <p:spPr>
          <a:xfrm>
            <a:off x="533400" y="228600"/>
            <a:ext cx="8229600" cy="1143000"/>
          </a:xfrm>
        </p:spPr>
        <p:txBody>
          <a:bodyPr>
            <a:spAutoFit/>
          </a:bodyPr>
          <a:lstStyle/>
          <a:p>
            <a:pPr eaLnBrk="1" hangingPunct="1"/>
            <a:r>
              <a:rPr lang="en-US" sz="4000" smtClean="0">
                <a:solidFill>
                  <a:schemeClr val="bg1"/>
                </a:solidFill>
              </a:rPr>
              <a:t>Headings :  White Text 40 pt. Calibri</a:t>
            </a:r>
          </a:p>
        </p:txBody>
      </p:sp>
      <p:pic>
        <p:nvPicPr>
          <p:cNvPr id="6147"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5"/>
          <p:cNvSpPr txBox="1">
            <a:spLocks noChangeArrowheads="1"/>
          </p:cNvSpPr>
          <p:nvPr/>
        </p:nvSpPr>
        <p:spPr bwMode="auto">
          <a:xfrm>
            <a:off x="914400" y="457200"/>
            <a:ext cx="7848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000" dirty="0" smtClean="0">
                <a:solidFill>
                  <a:schemeClr val="bg1"/>
                </a:solidFill>
              </a:rPr>
              <a:t>Next Steps</a:t>
            </a:r>
            <a:endParaRPr lang="en-US" sz="4000" dirty="0">
              <a:solidFill>
                <a:schemeClr val="bg1"/>
              </a:solidFill>
            </a:endParaRPr>
          </a:p>
          <a:p>
            <a:pPr eaLnBrk="1" hangingPunct="1"/>
            <a:endParaRPr lang="en-US" dirty="0"/>
          </a:p>
        </p:txBody>
      </p:sp>
      <p:sp>
        <p:nvSpPr>
          <p:cNvPr id="8" name="TextBox 7"/>
          <p:cNvSpPr txBox="1"/>
          <p:nvPr/>
        </p:nvSpPr>
        <p:spPr>
          <a:xfrm>
            <a:off x="880449" y="1524000"/>
            <a:ext cx="7391400" cy="3539430"/>
          </a:xfrm>
          <a:prstGeom prst="rect">
            <a:avLst/>
          </a:prstGeom>
          <a:noFill/>
        </p:spPr>
        <p:txBody>
          <a:bodyPr>
            <a:spAutoFit/>
          </a:bodyPr>
          <a:lstStyle/>
          <a:p>
            <a:pPr marL="457200" indent="-457200" fontAlgn="auto">
              <a:spcBef>
                <a:spcPts val="0"/>
              </a:spcBef>
              <a:spcAft>
                <a:spcPts val="0"/>
              </a:spcAft>
              <a:buFont typeface="Arial" pitchFamily="34" charset="0"/>
              <a:buChar char="•"/>
              <a:defRPr/>
            </a:pPr>
            <a:r>
              <a:rPr lang="en-US" sz="3200" dirty="0">
                <a:latin typeface="+mn-lt"/>
              </a:rPr>
              <a:t>If the EQB accepts the petition, a notice of acceptance will be published in the Pennsylvania Bulletin within 30 days</a:t>
            </a:r>
            <a:r>
              <a:rPr lang="en-US" sz="3200" dirty="0" smtClean="0">
                <a:latin typeface="+mn-lt"/>
              </a:rPr>
              <a:t>.</a:t>
            </a:r>
          </a:p>
          <a:p>
            <a:pPr marL="457200" indent="-457200" fontAlgn="auto">
              <a:spcBef>
                <a:spcPts val="0"/>
              </a:spcBef>
              <a:spcAft>
                <a:spcPts val="0"/>
              </a:spcAft>
              <a:buFont typeface="Arial" pitchFamily="34" charset="0"/>
              <a:buChar char="•"/>
              <a:defRPr/>
            </a:pPr>
            <a:endParaRPr lang="en-US" sz="3200" dirty="0">
              <a:latin typeface="+mn-lt"/>
            </a:endParaRPr>
          </a:p>
          <a:p>
            <a:pPr marL="457200" indent="-457200" fontAlgn="auto">
              <a:spcBef>
                <a:spcPts val="0"/>
              </a:spcBef>
              <a:spcAft>
                <a:spcPts val="0"/>
              </a:spcAft>
              <a:buFont typeface="Arial" pitchFamily="34" charset="0"/>
              <a:buChar char="•"/>
              <a:defRPr/>
            </a:pPr>
            <a:r>
              <a:rPr lang="en-US" sz="3200" dirty="0">
                <a:latin typeface="+mn-lt"/>
              </a:rPr>
              <a:t>The Department has 60 days to review the petition and prepare a report for consideration by the EQB</a:t>
            </a:r>
            <a:r>
              <a:rPr lang="en-US" sz="3200" dirty="0" smtClean="0">
                <a:latin typeface="+mn-lt"/>
              </a:rPr>
              <a:t>.</a:t>
            </a:r>
            <a:endParaRPr lang="en-US" sz="3200" dirty="0">
              <a:latin typeface="+mn-lt"/>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7"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0005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a:spLocks noGrp="1" noChangeArrowheads="1"/>
          </p:cNvSpPr>
          <p:nvPr>
            <p:ph type="title"/>
          </p:nvPr>
        </p:nvSpPr>
        <p:spPr>
          <a:xfrm>
            <a:off x="533400" y="228600"/>
            <a:ext cx="8229600" cy="1143000"/>
          </a:xfrm>
        </p:spPr>
        <p:txBody>
          <a:bodyPr>
            <a:spAutoFit/>
          </a:bodyPr>
          <a:lstStyle/>
          <a:p>
            <a:pPr eaLnBrk="1" hangingPunct="1"/>
            <a:r>
              <a:rPr lang="en-US" sz="4000" smtClean="0">
                <a:solidFill>
                  <a:schemeClr val="bg1"/>
                </a:solidFill>
              </a:rPr>
              <a:t>Headings :  White Text 40 pt. Calibri</a:t>
            </a:r>
          </a:p>
        </p:txBody>
      </p:sp>
      <p:pic>
        <p:nvPicPr>
          <p:cNvPr id="6147" name="Picture 12"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5"/>
          <p:cNvSpPr txBox="1">
            <a:spLocks noChangeArrowheads="1"/>
          </p:cNvSpPr>
          <p:nvPr/>
        </p:nvSpPr>
        <p:spPr bwMode="auto">
          <a:xfrm>
            <a:off x="914400" y="457200"/>
            <a:ext cx="7848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4000" dirty="0" smtClean="0">
                <a:solidFill>
                  <a:schemeClr val="bg1"/>
                </a:solidFill>
              </a:rPr>
              <a:t>Next Steps</a:t>
            </a:r>
            <a:endParaRPr lang="en-US" sz="4000" dirty="0">
              <a:solidFill>
                <a:schemeClr val="bg1"/>
              </a:solidFill>
            </a:endParaRPr>
          </a:p>
          <a:p>
            <a:pPr eaLnBrk="1" hangingPunct="1"/>
            <a:endParaRPr lang="en-US" dirty="0"/>
          </a:p>
        </p:txBody>
      </p:sp>
      <p:sp>
        <p:nvSpPr>
          <p:cNvPr id="8" name="TextBox 7"/>
          <p:cNvSpPr txBox="1"/>
          <p:nvPr/>
        </p:nvSpPr>
        <p:spPr>
          <a:xfrm>
            <a:off x="914400" y="1219200"/>
            <a:ext cx="7391400" cy="4555093"/>
          </a:xfrm>
          <a:prstGeom prst="rect">
            <a:avLst/>
          </a:prstGeom>
          <a:noFill/>
        </p:spPr>
        <p:txBody>
          <a:bodyPr>
            <a:spAutoFit/>
          </a:bodyPr>
          <a:lstStyle/>
          <a:p>
            <a:pPr marL="457200" indent="-457200" fontAlgn="auto">
              <a:spcBef>
                <a:spcPts val="0"/>
              </a:spcBef>
              <a:spcAft>
                <a:spcPts val="1200"/>
              </a:spcAft>
              <a:buFont typeface="Arial" pitchFamily="34" charset="0"/>
              <a:buChar char="•"/>
              <a:defRPr/>
            </a:pPr>
            <a:r>
              <a:rPr lang="en-US" sz="2800" dirty="0" smtClean="0">
                <a:latin typeface="+mn-lt"/>
              </a:rPr>
              <a:t>After </a:t>
            </a:r>
            <a:r>
              <a:rPr lang="en-US" sz="2800" dirty="0">
                <a:latin typeface="+mn-lt"/>
              </a:rPr>
              <a:t>the report is completed, the Department would send a copy of it to the petitioner who may submit a written response to the </a:t>
            </a:r>
            <a:r>
              <a:rPr lang="en-US" sz="2800">
                <a:latin typeface="+mn-lt"/>
              </a:rPr>
              <a:t>Department </a:t>
            </a:r>
            <a:r>
              <a:rPr lang="en-US" sz="2800" smtClean="0">
                <a:latin typeface="+mn-lt"/>
              </a:rPr>
              <a:t>within </a:t>
            </a:r>
            <a:r>
              <a:rPr lang="en-US" sz="2800" dirty="0">
                <a:latin typeface="+mn-lt"/>
              </a:rPr>
              <a:t>30 days.  </a:t>
            </a:r>
          </a:p>
          <a:p>
            <a:pPr marL="457200" indent="-457200" fontAlgn="auto">
              <a:spcBef>
                <a:spcPts val="0"/>
              </a:spcBef>
              <a:spcAft>
                <a:spcPts val="1200"/>
              </a:spcAft>
              <a:buFont typeface="Arial" pitchFamily="34" charset="0"/>
              <a:buChar char="•"/>
              <a:defRPr/>
            </a:pPr>
            <a:r>
              <a:rPr lang="en-US" sz="2800" dirty="0">
                <a:latin typeface="+mn-lt"/>
              </a:rPr>
              <a:t>Based on the Department’s report and any written response received by the petitioner, the Department would make its final recommendation to the EQB as to whether the Department should proceed with a proposed rule based on the petition.</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259" y="6019800"/>
            <a:ext cx="2620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259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533400" y="1905000"/>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t>Thank you.</a:t>
            </a:r>
            <a:br>
              <a:rPr lang="en-US" sz="4000" dirty="0"/>
            </a:br>
            <a:r>
              <a:rPr lang="en-US" sz="2400" dirty="0"/>
              <a:t/>
            </a:r>
            <a:br>
              <a:rPr lang="en-US" sz="2400" dirty="0"/>
            </a:br>
            <a:r>
              <a:rPr lang="en-US" sz="2800" b="1" dirty="0"/>
              <a:t>Vincent Brisini, </a:t>
            </a:r>
            <a:r>
              <a:rPr lang="en-US" sz="2800" dirty="0"/>
              <a:t> Deputy </a:t>
            </a:r>
            <a:r>
              <a:rPr lang="en-US" sz="2800" dirty="0" smtClean="0"/>
              <a:t>Secretary</a:t>
            </a:r>
          </a:p>
          <a:p>
            <a:pPr algn="ctr"/>
            <a:r>
              <a:rPr lang="en-US" sz="2800" dirty="0" smtClean="0"/>
              <a:t>Waste</a:t>
            </a:r>
            <a:r>
              <a:rPr lang="en-US" sz="2800" dirty="0"/>
              <a:t>, Air, Radiation and Remediation</a:t>
            </a:r>
          </a:p>
          <a:p>
            <a:pPr algn="ctr"/>
            <a:endParaRPr lang="en-US" sz="2800" b="1" dirty="0"/>
          </a:p>
          <a:p>
            <a:pPr algn="ctr"/>
            <a:r>
              <a:rPr lang="en-US" sz="2800" b="1" dirty="0"/>
              <a:t>Joyce Epps, </a:t>
            </a:r>
            <a:r>
              <a:rPr lang="en-US" sz="2800" dirty="0"/>
              <a:t>Director </a:t>
            </a:r>
          </a:p>
          <a:p>
            <a:pPr algn="ctr"/>
            <a:r>
              <a:rPr lang="en-US" sz="2800" dirty="0"/>
              <a:t>Bureau of Air Quality</a:t>
            </a:r>
            <a:br>
              <a:rPr lang="en-US" sz="2800" dirty="0"/>
            </a:br>
            <a:r>
              <a:rPr lang="en-US" sz="2800" dirty="0"/>
              <a:t/>
            </a:r>
            <a:br>
              <a:rPr lang="en-US" sz="2800" dirty="0"/>
            </a:br>
            <a:r>
              <a:rPr lang="en-US" sz="2800" b="1" dirty="0"/>
              <a:t>Robert Reiley, </a:t>
            </a:r>
            <a:r>
              <a:rPr lang="en-US" sz="2800" dirty="0"/>
              <a:t>Assistant Counsel</a:t>
            </a:r>
            <a:r>
              <a:rPr lang="en-US" sz="2800" b="1" dirty="0"/>
              <a:t/>
            </a:r>
            <a:br>
              <a:rPr lang="en-US" sz="2800" b="1" dirty="0"/>
            </a:br>
            <a:r>
              <a:rPr lang="en-US" sz="2800" dirty="0"/>
              <a:t>Bureau of Regulatory Counsel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568</Words>
  <Application>Microsoft Office PowerPoint</Application>
  <PresentationFormat>On-screen Show (4:3)</PresentationFormat>
  <Paragraphs>51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Consideration of Rulemaking Petition Submitted by  Ashley Funk and Kids v. Global Warming</vt:lpstr>
      <vt:lpstr>Headings :  White Text 40 pt. Calibri</vt:lpstr>
      <vt:lpstr>Headings :  White Text 40 pt. Calibri</vt:lpstr>
      <vt:lpstr>Headings :  White Text 40 pt. Calibri</vt:lpstr>
      <vt:lpstr>Headings :  White Text 40 pt. Calibri</vt:lpstr>
      <vt:lpstr>Headings :  White Text 40 pt. Calibri</vt:lpstr>
      <vt:lpstr>PowerPoint Presentation</vt:lpstr>
    </vt:vector>
  </TitlesOfParts>
  <Company>Commonwealth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Shulman, Arleen</dc:creator>
  <cp:lastModifiedBy>Build</cp:lastModifiedBy>
  <cp:revision>17</cp:revision>
  <dcterms:created xsi:type="dcterms:W3CDTF">2012-05-11T12:46:01Z</dcterms:created>
  <dcterms:modified xsi:type="dcterms:W3CDTF">2013-11-18T19:13:03Z</dcterms:modified>
</cp:coreProperties>
</file>