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8" r:id="rId3"/>
    <p:sldId id="328" r:id="rId4"/>
    <p:sldId id="343" r:id="rId5"/>
    <p:sldId id="338" r:id="rId6"/>
    <p:sldId id="344" r:id="rId7"/>
    <p:sldId id="330" r:id="rId8"/>
    <p:sldId id="345" r:id="rId9"/>
    <p:sldId id="349" r:id="rId10"/>
    <p:sldId id="321" r:id="rId11"/>
    <p:sldId id="340" r:id="rId12"/>
    <p:sldId id="262"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5812" autoAdjust="0"/>
  </p:normalViewPr>
  <p:slideViewPr>
    <p:cSldViewPr>
      <p:cViewPr varScale="1">
        <p:scale>
          <a:sx n="76" d="100"/>
          <a:sy n="76" d="100"/>
        </p:scale>
        <p:origin x="-1675" y="-72"/>
      </p:cViewPr>
      <p:guideLst>
        <p:guide orient="horz" pos="2160"/>
        <p:guide pos="2880"/>
      </p:guideLst>
    </p:cSldViewPr>
  </p:slideViewPr>
  <p:notesTextViewPr>
    <p:cViewPr>
      <p:scale>
        <a:sx n="1" d="1"/>
        <a:sy n="1" d="1"/>
      </p:scale>
      <p:origin x="0" y="326"/>
    </p:cViewPr>
  </p:notesTextViewPr>
  <p:sorterViewPr>
    <p:cViewPr>
      <p:scale>
        <a:sx n="100" d="100"/>
        <a:sy n="100" d="100"/>
      </p:scale>
      <p:origin x="0" y="0"/>
    </p:cViewPr>
  </p:sorterViewPr>
  <p:notesViewPr>
    <p:cSldViewPr>
      <p:cViewPr varScale="1">
        <p:scale>
          <a:sx n="66" d="100"/>
          <a:sy n="66" d="100"/>
        </p:scale>
        <p:origin x="-2724"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pPr>
              <a:defRPr/>
            </a:pPr>
            <a:r>
              <a:rPr lang="en-US" dirty="0"/>
              <a:t>AQTAC </a:t>
            </a:r>
            <a:r>
              <a:rPr lang="en-US" dirty="0" smtClean="0"/>
              <a:t>2-14-2013</a:t>
            </a:r>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pPr>
              <a:defRPr/>
            </a:pPr>
            <a:r>
              <a:rPr lang="en-US" dirty="0"/>
              <a:t>Proposed RACT 2 emission limitations</a:t>
            </a:r>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pPr>
              <a:defRPr/>
            </a:pPr>
            <a:fld id="{AFA3BD79-0248-4077-831A-A6369D32C85C}" type="slidenum">
              <a:rPr lang="en-US"/>
              <a:pPr>
                <a:defRPr/>
              </a:pPr>
              <a:t>‹#›</a:t>
            </a:fld>
            <a:endParaRPr lang="en-US" dirty="0"/>
          </a:p>
        </p:txBody>
      </p:sp>
    </p:spTree>
    <p:extLst>
      <p:ext uri="{BB962C8B-B14F-4D97-AF65-F5344CB8AC3E}">
        <p14:creationId xmlns:p14="http://schemas.microsoft.com/office/powerpoint/2010/main" val="167673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pPr>
              <a:defRPr/>
            </a:pPr>
            <a:r>
              <a:rPr lang="en-US" dirty="0" smtClean="0"/>
              <a:t>AQTAC 2-14-2013</a:t>
            </a:r>
            <a:endParaRPr lang="en-US" dirty="0"/>
          </a:p>
        </p:txBody>
      </p:sp>
      <p:sp>
        <p:nvSpPr>
          <p:cNvPr id="3" name="Date Placeholder 2"/>
          <p:cNvSpPr>
            <a:spLocks noGrp="1"/>
          </p:cNvSpPr>
          <p:nvPr>
            <p:ph type="dt" idx="1"/>
          </p:nvPr>
        </p:nvSpPr>
        <p:spPr>
          <a:xfrm>
            <a:off x="3884027" y="1"/>
            <a:ext cx="2972421" cy="464980"/>
          </a:xfrm>
          <a:prstGeom prst="rect">
            <a:avLst/>
          </a:prstGeom>
        </p:spPr>
        <p:txBody>
          <a:bodyPr vert="horz" lIns="91440" tIns="45720" rIns="91440" bIns="45720" rtlCol="0"/>
          <a:lstStyle>
            <a:lvl1pPr algn="r">
              <a:defRPr sz="1200"/>
            </a:lvl1pPr>
          </a:lstStyle>
          <a:p>
            <a:pPr>
              <a:defRPr/>
            </a:pPr>
            <a:r>
              <a:rPr lang="en-US" dirty="0" smtClean="0"/>
              <a:t>RACT 2 NOx and VOC Proposed Rulemaking</a:t>
            </a: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3"/>
            <a:ext cx="2972421" cy="46498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lIns="91440" tIns="45720" rIns="91440" bIns="45720" rtlCol="0" anchor="b"/>
          <a:lstStyle>
            <a:lvl1pPr algn="r">
              <a:defRPr sz="1200"/>
            </a:lvl1pPr>
          </a:lstStyle>
          <a:p>
            <a:pPr>
              <a:defRPr/>
            </a:pPr>
            <a:fld id="{65C9F800-6B60-4C1D-8B08-E894B9340EB8}" type="slidenum">
              <a:rPr lang="en-US"/>
              <a:pPr>
                <a:defRPr/>
              </a:pPr>
              <a:t>‹#›</a:t>
            </a:fld>
            <a:endParaRPr lang="en-US" dirty="0"/>
          </a:p>
        </p:txBody>
      </p:sp>
    </p:spTree>
    <p:extLst>
      <p:ext uri="{BB962C8B-B14F-4D97-AF65-F5344CB8AC3E}">
        <p14:creationId xmlns:p14="http://schemas.microsoft.com/office/powerpoint/2010/main" val="6924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sz="1800" b="0" dirty="0" smtClean="0"/>
              <a:t>Thank</a:t>
            </a:r>
            <a:r>
              <a:rPr lang="en-US" sz="1800" b="0" baseline="0" dirty="0" smtClean="0"/>
              <a:t> you Secretary</a:t>
            </a:r>
            <a:r>
              <a:rPr lang="en-US" sz="1800" b="0" dirty="0" smtClean="0"/>
              <a:t> Abruzzo</a:t>
            </a:r>
            <a:r>
              <a:rPr lang="en-US" sz="1800" b="0" baseline="0" dirty="0" smtClean="0"/>
              <a:t>. With me today are Joyce Epps, Director of the Bureau of Air </a:t>
            </a:r>
            <a:r>
              <a:rPr lang="en-US" sz="1800" b="0" baseline="0" dirty="0" smtClean="0"/>
              <a:t>Quality, </a:t>
            </a:r>
            <a:r>
              <a:rPr lang="en-US" sz="1800" b="0" baseline="0" dirty="0" smtClean="0"/>
              <a:t>and Robert Reiley, Assistant Counsel, Bureau of Regulatory Counsel.</a:t>
            </a:r>
          </a:p>
          <a:p>
            <a:pPr>
              <a:lnSpc>
                <a:spcPct val="150000"/>
              </a:lnSpc>
            </a:pPr>
            <a:endParaRPr lang="en-US" sz="1800" b="0" i="1" baseline="0" dirty="0" smtClean="0"/>
          </a:p>
          <a:p>
            <a:pPr>
              <a:lnSpc>
                <a:spcPct val="150000"/>
              </a:lnSpc>
            </a:pPr>
            <a:r>
              <a:rPr lang="en-US" sz="1800" b="0" i="0" baseline="0" dirty="0" smtClean="0"/>
              <a:t>We are here </a:t>
            </a:r>
            <a:r>
              <a:rPr lang="en-US" sz="1800" b="0" baseline="0" dirty="0" smtClean="0"/>
              <a:t>today to request approval of a proposed rulemaking that will amend the existing requirements for Reasonably Available Control Technologies for major sources of oxides of nitrogen (NOx) and volatile organic compounds (VOCs).</a:t>
            </a:r>
            <a:endParaRPr lang="en-US" sz="1800" b="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AAAA82F6-ADA3-481B-8B1F-06E3BC8F4909}" type="slidenum">
              <a:rPr lang="en-US" smtClean="0"/>
              <a:pPr eaLnBrk="1" hangingPunct="1"/>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pPr>
            <a:r>
              <a:rPr lang="en-US" sz="1600" b="0" dirty="0" smtClean="0"/>
              <a:t>The Air Quality Technical Advisory Committee concurred with the DEP’s recommendation to present the proposal to the Board for consideration on February 14, 2013.</a:t>
            </a:r>
          </a:p>
          <a:p>
            <a:pPr eaLnBrk="1" hangingPunct="1">
              <a:spcBef>
                <a:spcPts val="0"/>
              </a:spcBef>
            </a:pPr>
            <a:endParaRPr lang="en-US" sz="1600" b="0" dirty="0" smtClean="0"/>
          </a:p>
          <a:p>
            <a:pPr eaLnBrk="1" hangingPunct="1">
              <a:spcBef>
                <a:spcPts val="0"/>
              </a:spcBef>
            </a:pPr>
            <a:r>
              <a:rPr lang="en-US" sz="1600" b="0" dirty="0" smtClean="0"/>
              <a:t>The Citizens Advisory Council (CAC) Policy and Regulatory Oversight Committee reviewed the proposal on February 6, 2013.  Based on the CAC committee’s recommendation, the full council concurred with DEP’s recommendation to present the proposal to the Board for consideration.</a:t>
            </a:r>
          </a:p>
          <a:p>
            <a:pPr eaLnBrk="1" hangingPunct="1">
              <a:spcBef>
                <a:spcPts val="0"/>
              </a:spcBef>
            </a:pPr>
            <a:endParaRPr lang="en-US" sz="1600" b="0" dirty="0" smtClean="0"/>
          </a:p>
          <a:p>
            <a:pPr eaLnBrk="1" hangingPunct="1">
              <a:spcBef>
                <a:spcPts val="0"/>
              </a:spcBef>
            </a:pPr>
            <a:r>
              <a:rPr lang="en-US" sz="1600" b="0" dirty="0" smtClean="0"/>
              <a:t>The proposal rulemaking was presented to the Small Business Compliance Advisory Committee on July 24, 2013. The committee  concurred with the  DEP’s recommendation to present the proposal to the Board.</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81EE052-7978-45F0-B0BF-A14C6201ABC9}"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pPr>
            <a:r>
              <a:rPr lang="en-US" sz="1600" b="0" dirty="0" smtClean="0"/>
              <a:t>The Department recommends a 60-day public comment period and three public hearings on the proposed rulemaking.</a:t>
            </a:r>
          </a:p>
          <a:p>
            <a:pPr eaLnBrk="1" hangingPunct="1">
              <a:lnSpc>
                <a:spcPct val="150000"/>
              </a:lnSpc>
            </a:pPr>
            <a:endParaRPr lang="en-US" sz="1600" b="0" dirty="0" smtClean="0"/>
          </a:p>
          <a:p>
            <a:pPr eaLnBrk="1" hangingPunct="1">
              <a:lnSpc>
                <a:spcPct val="150000"/>
              </a:lnSpc>
            </a:pPr>
            <a:r>
              <a:rPr lang="en-US" sz="1600" b="0" dirty="0" smtClean="0"/>
              <a:t>If adopted as a final-form rulemaking, the RACT amendments will be submitted to EPA for approval as a revision to the State Implementation Plan.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81EE052-7978-45F0-B0BF-A14C6201ABC9}" type="slidenum">
              <a:rPr lang="en-US" smtClean="0"/>
              <a:pPr eaLnBrk="1" hangingPunct="1"/>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sz="1600" b="0" dirty="0" smtClean="0"/>
              <a:t>Thank you.  We will be</a:t>
            </a:r>
            <a:r>
              <a:rPr lang="en-US" sz="1600" b="0" baseline="0" dirty="0" smtClean="0"/>
              <a:t> happy at this time to answer any questions you may have.</a:t>
            </a:r>
            <a:endParaRPr lang="en-US" sz="1600" b="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F87D95F-4A26-4EB4-AA18-E474AA9D3952}" type="slidenum">
              <a:rPr lang="en-US" smtClean="0"/>
              <a:pPr eaLnBrk="1" hangingPunct="1"/>
              <a:t>12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buFont typeface="Arial" charset="0"/>
              <a:buNone/>
              <a:defRPr/>
            </a:pPr>
            <a:r>
              <a:rPr lang="en-US" sz="1600" dirty="0" smtClean="0"/>
              <a:t>The proposed rulemaking establishes additional Reasonably Available Control Technology (RACT) requirements for existing major stationary sources of nitrogen oxides (NOx) and volatile organic compounds (VOCs) as required under the federal Clean Air Act (CAA).</a:t>
            </a:r>
          </a:p>
          <a:p>
            <a:pPr marL="0" lvl="1" indent="0">
              <a:buFont typeface="Arial" charset="0"/>
              <a:buNone/>
              <a:defRPr/>
            </a:pPr>
            <a:endParaRPr lang="en-US" sz="1600" dirty="0" smtClean="0"/>
          </a:p>
          <a:p>
            <a:pPr marL="0" lvl="1" indent="0">
              <a:buFont typeface="Arial" charset="0"/>
              <a:buNone/>
              <a:defRPr/>
            </a:pPr>
            <a:r>
              <a:rPr lang="en-US" sz="1600" dirty="0" smtClean="0"/>
              <a:t>The proposal adds several definitions in 25 Pa. Code Chapter 121 and additional RACT requirements in Chapter 129 for the owners and operators of major NOx-emitting or major VOC-emitting facilities.</a:t>
            </a:r>
          </a:p>
          <a:p>
            <a:pPr marL="0" lvl="1" indent="0">
              <a:buFont typeface="Arial" charset="0"/>
              <a:buNone/>
              <a:defRPr/>
            </a:pPr>
            <a:endParaRPr lang="en-US" sz="1600" dirty="0" smtClean="0"/>
          </a:p>
          <a:p>
            <a:pPr marL="0" lvl="1" indent="0">
              <a:buFont typeface="Arial" charset="0"/>
              <a:buNone/>
              <a:defRPr/>
            </a:pPr>
            <a:r>
              <a:rPr lang="en-US" sz="1600" dirty="0" smtClean="0"/>
              <a:t>This proposal is reasonably necessary to attain and maintain the 1997 and 2008 ozone National Ambient Air Quality Standards (NAAQS).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AAFBC06E-FB66-41DA-B70A-EAF5B13709BB}" type="slidenum">
              <a:rPr lang="en-US" smtClean="0"/>
              <a:pPr eaLnBrk="1" hangingPunct="1"/>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800" dirty="0" smtClean="0"/>
              <a:t>The RACT requirements will affect the following:</a:t>
            </a:r>
          </a:p>
          <a:p>
            <a:pPr marL="0" indent="0">
              <a:buFont typeface="Arial" panose="020B0604020202020204" pitchFamily="34" charset="0"/>
              <a:buNone/>
            </a:pPr>
            <a:r>
              <a:rPr lang="en-US" sz="1800" dirty="0" smtClean="0"/>
              <a:t>Any owner or operator of a “major NOx-emitting facility” or a “major VOC- emitting facility,” or both, that existed on or before July 20, 2012.</a:t>
            </a:r>
          </a:p>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Owners or operator installing new major NOx or VOC-emitting facilities.</a:t>
            </a:r>
          </a:p>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Facility owners or operators modifying sources or changing methods of operation at an existing source after July 20, 2012, that result in the source or facility  meeting the definition of a “major NOx-emitting facility” or a “major VOC emitting facility,” or both.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CA22FBF8-D6C9-440A-83A0-5514DC6B3F68}" type="slidenum">
              <a:rPr lang="en-US" smtClean="0"/>
              <a:pPr eaLnBrk="1" hangingPunct="1"/>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ts val="0"/>
              </a:spcBef>
            </a:pPr>
            <a:r>
              <a:rPr lang="en-US" sz="1600" b="0" dirty="0" smtClean="0"/>
              <a:t>The proposed rulemaking established RACT requirements for </a:t>
            </a:r>
            <a:r>
              <a:rPr lang="en-US" sz="1600" dirty="0" smtClean="0"/>
              <a:t>the following r</a:t>
            </a:r>
            <a:r>
              <a:rPr lang="en-US" sz="1600" b="0" dirty="0" smtClean="0"/>
              <a:t>egulated  source categories:</a:t>
            </a:r>
          </a:p>
          <a:p>
            <a:pPr>
              <a:lnSpc>
                <a:spcPct val="150000"/>
              </a:lnSpc>
              <a:spcBef>
                <a:spcPts val="0"/>
              </a:spcBef>
            </a:pPr>
            <a:r>
              <a:rPr lang="en-US" sz="1600" b="0" dirty="0" smtClean="0"/>
              <a:t>Combustion units</a:t>
            </a:r>
          </a:p>
          <a:p>
            <a:pPr>
              <a:lnSpc>
                <a:spcPct val="150000"/>
              </a:lnSpc>
              <a:spcBef>
                <a:spcPts val="0"/>
              </a:spcBef>
            </a:pPr>
            <a:r>
              <a:rPr lang="en-US" sz="1600" b="0" dirty="0" smtClean="0"/>
              <a:t>Boilers</a:t>
            </a:r>
          </a:p>
          <a:p>
            <a:pPr>
              <a:lnSpc>
                <a:spcPct val="150000"/>
              </a:lnSpc>
              <a:spcBef>
                <a:spcPts val="0"/>
              </a:spcBef>
            </a:pPr>
            <a:r>
              <a:rPr lang="en-US" sz="1600" b="0" dirty="0" smtClean="0"/>
              <a:t>Process heaters</a:t>
            </a:r>
          </a:p>
          <a:p>
            <a:pPr>
              <a:lnSpc>
                <a:spcPct val="150000"/>
              </a:lnSpc>
              <a:spcBef>
                <a:spcPts val="0"/>
              </a:spcBef>
            </a:pPr>
            <a:r>
              <a:rPr lang="en-US" sz="1600" b="0" dirty="0" smtClean="0"/>
              <a:t>Turbines</a:t>
            </a:r>
          </a:p>
          <a:p>
            <a:pPr>
              <a:lnSpc>
                <a:spcPct val="150000"/>
              </a:lnSpc>
              <a:spcBef>
                <a:spcPts val="0"/>
              </a:spcBef>
            </a:pPr>
            <a:r>
              <a:rPr lang="en-US" sz="1600" b="0" dirty="0" smtClean="0"/>
              <a:t>Engines</a:t>
            </a:r>
          </a:p>
          <a:p>
            <a:pPr>
              <a:lnSpc>
                <a:spcPct val="150000"/>
              </a:lnSpc>
              <a:spcBef>
                <a:spcPts val="0"/>
              </a:spcBef>
            </a:pPr>
            <a:r>
              <a:rPr lang="en-US" sz="1600" b="0" dirty="0" smtClean="0"/>
              <a:t>Municipal solid waste landfills </a:t>
            </a:r>
          </a:p>
          <a:p>
            <a:pPr>
              <a:lnSpc>
                <a:spcPct val="150000"/>
              </a:lnSpc>
              <a:spcBef>
                <a:spcPts val="0"/>
              </a:spcBef>
            </a:pPr>
            <a:r>
              <a:rPr lang="en-US" sz="1600" b="0" dirty="0" smtClean="0"/>
              <a:t>Municipal waste combustors</a:t>
            </a:r>
          </a:p>
          <a:p>
            <a:pPr>
              <a:lnSpc>
                <a:spcPct val="150000"/>
              </a:lnSpc>
              <a:spcBef>
                <a:spcPts val="0"/>
              </a:spcBef>
            </a:pPr>
            <a:r>
              <a:rPr lang="en-US" sz="1600" b="0" dirty="0" smtClean="0"/>
              <a:t>Cement kilns</a:t>
            </a:r>
          </a:p>
          <a:p>
            <a:pPr>
              <a:lnSpc>
                <a:spcPct val="150000"/>
              </a:lnSpc>
              <a:spcBef>
                <a:spcPts val="0"/>
              </a:spcBef>
            </a:pPr>
            <a:r>
              <a:rPr lang="en-US" sz="1600" b="0" dirty="0" smtClean="0"/>
              <a:t>Other sources that are not regulated elsewhere in Chapter 129.</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CA22FBF8-D6C9-440A-83A0-5514DC6B3F68}"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1600" dirty="0" smtClean="0"/>
              <a:t>The proposed rulemaking provides compliance options for affected facility owners and operators to satisfy the additional RACT requirements. These options include the following:  </a:t>
            </a:r>
          </a:p>
          <a:p>
            <a:pPr marL="0" marR="0" indent="0" algn="l" defTabSz="914400" rtl="0" eaLnBrk="1" fontAlgn="base" latinLnBrk="0" hangingPunct="1">
              <a:lnSpc>
                <a:spcPct val="150000"/>
              </a:lnSpc>
              <a:spcBef>
                <a:spcPct val="0"/>
              </a:spcBef>
              <a:spcAft>
                <a:spcPct val="0"/>
              </a:spcAft>
              <a:buClrTx/>
              <a:buSzTx/>
              <a:buFontTx/>
              <a:buNone/>
              <a:tabLst/>
              <a:defRPr/>
            </a:pPr>
            <a:r>
              <a:rPr lang="en-US" sz="1600" dirty="0" smtClean="0"/>
              <a:t> </a:t>
            </a:r>
          </a:p>
          <a:p>
            <a:pPr marL="0" marR="0" indent="0" algn="l" defTabSz="914400" rtl="0" eaLnBrk="1" fontAlgn="base" latinLnBrk="0" hangingPunct="1">
              <a:lnSpc>
                <a:spcPct val="150000"/>
              </a:lnSpc>
              <a:spcBef>
                <a:spcPct val="0"/>
              </a:spcBef>
              <a:spcAft>
                <a:spcPct val="0"/>
              </a:spcAft>
              <a:buClrTx/>
              <a:buSzTx/>
              <a:buFontTx/>
              <a:buNone/>
              <a:tabLst/>
              <a:defRPr/>
            </a:pPr>
            <a:r>
              <a:rPr lang="en-US" sz="1600" dirty="0" smtClean="0"/>
              <a:t>Presumptive RACT Emission Limitations and Requirements </a:t>
            </a:r>
          </a:p>
          <a:p>
            <a:pPr marL="0" marR="0" indent="0" algn="l" defTabSz="914400" rtl="0" eaLnBrk="1" fontAlgn="base" latinLnBrk="0" hangingPunct="1">
              <a:lnSpc>
                <a:spcPct val="150000"/>
              </a:lnSpc>
              <a:spcBef>
                <a:spcPct val="0"/>
              </a:spcBef>
              <a:spcAft>
                <a:spcPct val="0"/>
              </a:spcAft>
              <a:buClrTx/>
              <a:buSzTx/>
              <a:buFontTx/>
              <a:buNone/>
              <a:tabLst/>
              <a:defRPr/>
            </a:pPr>
            <a:endParaRPr lang="en-US" sz="1600" dirty="0" smtClean="0"/>
          </a:p>
          <a:p>
            <a:pPr marL="0" marR="0" indent="0" algn="l" defTabSz="914400" rtl="0" eaLnBrk="1" fontAlgn="base" latinLnBrk="0" hangingPunct="1">
              <a:lnSpc>
                <a:spcPct val="150000"/>
              </a:lnSpc>
              <a:spcBef>
                <a:spcPct val="0"/>
              </a:spcBef>
              <a:spcAft>
                <a:spcPct val="0"/>
              </a:spcAft>
              <a:buClrTx/>
              <a:buSzTx/>
              <a:buFontTx/>
              <a:buNone/>
              <a:tabLst/>
              <a:defRPr/>
            </a:pPr>
            <a:r>
              <a:rPr lang="en-US" sz="1600" dirty="0" smtClean="0"/>
              <a:t>Facility-wide or System-wide NOx Emissions Averaging </a:t>
            </a:r>
          </a:p>
          <a:p>
            <a:pPr marL="0" marR="0" indent="0" algn="l" defTabSz="914400" rtl="0" eaLnBrk="1" fontAlgn="base" latinLnBrk="0" hangingPunct="1">
              <a:lnSpc>
                <a:spcPct val="150000"/>
              </a:lnSpc>
              <a:spcBef>
                <a:spcPct val="0"/>
              </a:spcBef>
              <a:spcAft>
                <a:spcPct val="0"/>
              </a:spcAft>
              <a:buClrTx/>
              <a:buSzTx/>
              <a:buFontTx/>
              <a:buNone/>
              <a:tabLst/>
              <a:defRPr/>
            </a:pPr>
            <a:endParaRPr lang="en-US" sz="1600" dirty="0" smtClean="0"/>
          </a:p>
          <a:p>
            <a:pPr marL="0" marR="0" indent="0" algn="l" defTabSz="914400" rtl="0" eaLnBrk="1" fontAlgn="base" latinLnBrk="0" hangingPunct="1">
              <a:lnSpc>
                <a:spcPct val="150000"/>
              </a:lnSpc>
              <a:spcBef>
                <a:spcPct val="0"/>
              </a:spcBef>
              <a:spcAft>
                <a:spcPct val="0"/>
              </a:spcAft>
              <a:buClrTx/>
              <a:buSzTx/>
              <a:buFontTx/>
              <a:buNone/>
              <a:tabLst/>
              <a:defRPr/>
            </a:pPr>
            <a:r>
              <a:rPr lang="en-US" sz="1600" dirty="0" smtClean="0"/>
              <a:t>Alternative RACT proposals and compliance schedules</a:t>
            </a:r>
          </a:p>
          <a:p>
            <a:pPr marL="0" marR="0" indent="0" algn="l" defTabSz="914400" rtl="0" eaLnBrk="1" fontAlgn="base" latinLnBrk="0" hangingPunct="1">
              <a:lnSpc>
                <a:spcPct val="150000"/>
              </a:lnSpc>
              <a:spcBef>
                <a:spcPct val="0"/>
              </a:spcBef>
              <a:spcAft>
                <a:spcPct val="0"/>
              </a:spcAft>
              <a:buClrTx/>
              <a:buSzTx/>
              <a:buFontTx/>
              <a:buNone/>
              <a:tabLst/>
              <a:defRPr/>
            </a:pPr>
            <a:endParaRPr lang="en-US" sz="160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2A19948-AFF4-445E-BF6F-A9F1802BC76D}" type="slidenum">
              <a:rPr lang="en-US" smtClean="0">
                <a:solidFill>
                  <a:srgbClr val="000000"/>
                </a:solidFill>
              </a:rPr>
              <a:pPr eaLnBrk="1" hangingPunct="1"/>
              <a:t>5</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smtClean="0"/>
              <a:t>The proposed rulemaking establishes presumptive RACT  compliance options for certain source categories including  the following:</a:t>
            </a:r>
          </a:p>
          <a:p>
            <a:endParaRPr lang="en-US" sz="1600" dirty="0" smtClean="0"/>
          </a:p>
          <a:p>
            <a:r>
              <a:rPr lang="en-US" sz="1600" dirty="0" smtClean="0"/>
              <a:t>Combustion units including boilers and other  combustion sources</a:t>
            </a:r>
          </a:p>
          <a:p>
            <a:r>
              <a:rPr lang="en-US" sz="1600" dirty="0" smtClean="0"/>
              <a:t>Combustion turbines including simple and combined cycle turbines</a:t>
            </a:r>
          </a:p>
          <a:p>
            <a:r>
              <a:rPr lang="en-US" sz="1600" dirty="0" smtClean="0"/>
              <a:t>Stationary internal combustion engines</a:t>
            </a:r>
          </a:p>
          <a:p>
            <a:r>
              <a:rPr lang="en-US" sz="1600" dirty="0" smtClean="0"/>
              <a:t>Incinerators, thermal oxidizers or catalytic oxidizers used primarily for air pollution control</a:t>
            </a:r>
          </a:p>
          <a:p>
            <a:r>
              <a:rPr lang="en-US" sz="1600" dirty="0" smtClean="0"/>
              <a:t>Municipal solid waste landfills</a:t>
            </a:r>
          </a:p>
          <a:p>
            <a:r>
              <a:rPr lang="en-US" sz="1600" dirty="0" smtClean="0"/>
              <a:t>Municipal waste combustors</a:t>
            </a:r>
          </a:p>
          <a:p>
            <a:r>
              <a:rPr lang="en-US" sz="1600" dirty="0" smtClean="0"/>
              <a:t>Portland cement kilns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2A19948-AFF4-445E-BF6F-A9F1802BC76D}" type="slidenum">
              <a:rPr lang="en-US" smtClean="0">
                <a:solidFill>
                  <a:srgbClr val="000000"/>
                </a:solidFill>
              </a:rPr>
              <a:pPr eaLnBrk="1" hangingPunct="1"/>
              <a:t>6</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pPr>
            <a:r>
              <a:rPr lang="en-US" sz="1600" dirty="0" smtClean="0"/>
              <a:t>The proposed RACT amendments allow owners or operator that cannot meet the NOx or VOC RACT requirements or emissions limitations to comply by averaging emissions on a Facility-wide or System-wide basis, as appropriate. </a:t>
            </a:r>
          </a:p>
          <a:p>
            <a:pPr marL="0" indent="0">
              <a:buFont typeface="Arial" charset="0"/>
              <a:buNone/>
            </a:pPr>
            <a:endParaRPr lang="en-US" sz="1600" dirty="0" smtClean="0"/>
          </a:p>
          <a:p>
            <a:pPr marL="0" indent="0">
              <a:buFont typeface="Arial" charset="0"/>
              <a:buNone/>
            </a:pPr>
            <a:r>
              <a:rPr lang="en-US" sz="1600" dirty="0" smtClean="0"/>
              <a:t>The emission averaging requirements must be incorporated in operating permits.  </a:t>
            </a:r>
          </a:p>
          <a:p>
            <a:pPr marL="0" indent="0">
              <a:buFont typeface="Arial" charset="0"/>
              <a:buNone/>
            </a:pPr>
            <a:endParaRPr lang="en-US" sz="1600" dirty="0" smtClean="0"/>
          </a:p>
          <a:p>
            <a:pPr marL="0" indent="0">
              <a:buFont typeface="Arial" charset="0"/>
              <a:buNone/>
            </a:pPr>
            <a:r>
              <a:rPr lang="en-US" sz="1600" dirty="0" smtClean="0"/>
              <a:t>Owners or operators must submit an operating permit modification application to DEP or local air pollution control agency to incorporate the emissions averaging compliance option in operating permits as an alternate operating scenario within six months after the adoption of the rule or six  months after becoming subject to rulemaking, whichever is later.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0DCC03E-191B-4A25-B751-D1060A13ABF1}"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spcBef>
                <a:spcPct val="0"/>
              </a:spcBef>
              <a:spcAft>
                <a:spcPct val="0"/>
              </a:spcAft>
              <a:buClrTx/>
              <a:buSzTx/>
              <a:buFontTx/>
              <a:buNone/>
              <a:tabLst/>
              <a:defRPr/>
            </a:pPr>
            <a:r>
              <a:rPr lang="en-US" sz="1600" dirty="0" smtClean="0"/>
              <a:t>The proposed RACT amendments allow owners or operators of affected facilities to submit to the DEP or local air pollution control agencies alternative RACT proposals to establish NOx and/or VOC emission limitations to demonstrate compliance.</a:t>
            </a:r>
          </a:p>
          <a:p>
            <a:pPr marL="0" marR="0" indent="0" algn="l" defTabSz="914400" rtl="0" eaLnBrk="1" fontAlgn="base" latinLnBrk="0" hangingPunct="1">
              <a:spcBef>
                <a:spcPct val="0"/>
              </a:spcBef>
              <a:spcAft>
                <a:spcPct val="0"/>
              </a:spcAft>
              <a:buClrTx/>
              <a:buSzTx/>
              <a:buFontTx/>
              <a:buNone/>
              <a:tabLst/>
              <a:defRPr/>
            </a:pPr>
            <a:endParaRPr lang="en-US" sz="1600" dirty="0" smtClean="0"/>
          </a:p>
          <a:p>
            <a:pPr marL="0" marR="0" indent="0" algn="l" defTabSz="914400" rtl="0" eaLnBrk="1" fontAlgn="base" latinLnBrk="0" hangingPunct="1">
              <a:spcBef>
                <a:spcPct val="0"/>
              </a:spcBef>
              <a:spcAft>
                <a:spcPct val="0"/>
              </a:spcAft>
              <a:buClrTx/>
              <a:buSzTx/>
              <a:buFontTx/>
              <a:buNone/>
              <a:tabLst/>
              <a:defRPr/>
            </a:pPr>
            <a:r>
              <a:rPr lang="en-US" sz="1600" dirty="0" smtClean="0"/>
              <a:t>The proposed rulemaking establishes criteria for the submission of alternative VOC or NOx emission limitations.</a:t>
            </a:r>
          </a:p>
          <a:p>
            <a:pPr marL="0" marR="0" indent="0" algn="l" defTabSz="914400" rtl="0" eaLnBrk="1" fontAlgn="base" latinLnBrk="0" hangingPunct="1">
              <a:spcBef>
                <a:spcPct val="0"/>
              </a:spcBef>
              <a:spcAft>
                <a:spcPct val="0"/>
              </a:spcAft>
              <a:buClrTx/>
              <a:buSzTx/>
              <a:buFontTx/>
              <a:buNone/>
              <a:tabLst/>
              <a:defRPr/>
            </a:pPr>
            <a:endParaRPr lang="en-US" sz="1600" dirty="0" smtClean="0"/>
          </a:p>
          <a:p>
            <a:pPr marL="0" marR="0" indent="0" algn="l" defTabSz="914400" rtl="0" eaLnBrk="1" fontAlgn="base" latinLnBrk="0" hangingPunct="1">
              <a:spcBef>
                <a:spcPct val="0"/>
              </a:spcBef>
              <a:spcAft>
                <a:spcPct val="0"/>
              </a:spcAft>
              <a:buClrTx/>
              <a:buSzTx/>
              <a:buFontTx/>
              <a:buNone/>
              <a:tabLst/>
              <a:defRPr/>
            </a:pPr>
            <a:r>
              <a:rPr lang="en-US" sz="1600" dirty="0" smtClean="0"/>
              <a:t>The proposals would be due to state and local permitting authorities within six months after the adoption of the additional RACT requirements or six months after becoming subject to the rule, whichever is later.</a:t>
            </a:r>
          </a:p>
          <a:p>
            <a:pPr marL="0" marR="0" indent="0" algn="l" defTabSz="914400" rtl="0" eaLnBrk="1" fontAlgn="base" latinLnBrk="0" hangingPunct="1">
              <a:spcBef>
                <a:spcPct val="0"/>
              </a:spcBef>
              <a:spcAft>
                <a:spcPct val="0"/>
              </a:spcAft>
              <a:buClrTx/>
              <a:buSzTx/>
              <a:buFontTx/>
              <a:buNone/>
              <a:tabLst/>
              <a:defRPr/>
            </a:pPr>
            <a:endParaRPr lang="en-US" sz="1600"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41650F1-98DA-4F6C-961E-FBA303DFF6FB}" type="slidenum">
              <a:rPr lang="en-US" smtClean="0"/>
              <a:pPr eaLnBrk="1" hangingPunct="1"/>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sz="1600" b="0" dirty="0" smtClean="0"/>
              <a:t>The economic impact of the proposed rulemaking on all businesses is expected to be minimal.  The proposed rulemaking provides a three-tiered approach intended to maximize the flexibility all businesses will have to comply with the proposed standards.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841650F1-98DA-4F6C-961E-FBA303DFF6FB}" type="slidenum">
              <a:rPr lang="en-US" smtClean="0"/>
              <a:pPr eaLnBrk="1" hangingPunct="1"/>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702DC-428D-4900-B193-A53D9CCB8FDD}" type="datetime1">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1E0888-FC64-4014-8692-4E440F953791}" type="slidenum">
              <a:rPr lang="en-US"/>
              <a:pPr>
                <a:defRPr/>
              </a:pPr>
              <a:t>‹#›</a:t>
            </a:fld>
            <a:endParaRPr lang="en-US" dirty="0"/>
          </a:p>
        </p:txBody>
      </p:sp>
    </p:spTree>
    <p:extLst>
      <p:ext uri="{BB962C8B-B14F-4D97-AF65-F5344CB8AC3E}">
        <p14:creationId xmlns:p14="http://schemas.microsoft.com/office/powerpoint/2010/main" val="321143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01B50-8E9E-49CF-ADC5-19CA650EBA75}" type="datetime1">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0FF197-6E03-4A7F-99EB-522890E6A78A}" type="slidenum">
              <a:rPr lang="en-US"/>
              <a:pPr>
                <a:defRPr/>
              </a:pPr>
              <a:t>‹#›</a:t>
            </a:fld>
            <a:endParaRPr lang="en-US" dirty="0"/>
          </a:p>
        </p:txBody>
      </p:sp>
    </p:spTree>
    <p:extLst>
      <p:ext uri="{BB962C8B-B14F-4D97-AF65-F5344CB8AC3E}">
        <p14:creationId xmlns:p14="http://schemas.microsoft.com/office/powerpoint/2010/main" val="281224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CE407-F196-4B75-8602-D23B35C596CB}" type="datetime1">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53D503-7EB0-473B-9190-2AD51D2D3341}" type="slidenum">
              <a:rPr lang="en-US"/>
              <a:pPr>
                <a:defRPr/>
              </a:pPr>
              <a:t>‹#›</a:t>
            </a:fld>
            <a:endParaRPr lang="en-US" dirty="0"/>
          </a:p>
        </p:txBody>
      </p:sp>
    </p:spTree>
    <p:extLst>
      <p:ext uri="{BB962C8B-B14F-4D97-AF65-F5344CB8AC3E}">
        <p14:creationId xmlns:p14="http://schemas.microsoft.com/office/powerpoint/2010/main" val="19149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97354-64A0-41AF-92A7-D38CD907433B}" type="datetime1">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24B619-5CC9-44B4-BDD7-55DC25A4C81B}" type="slidenum">
              <a:rPr lang="en-US"/>
              <a:pPr>
                <a:defRPr/>
              </a:pPr>
              <a:t>‹#›</a:t>
            </a:fld>
            <a:endParaRPr lang="en-US" dirty="0"/>
          </a:p>
        </p:txBody>
      </p:sp>
    </p:spTree>
    <p:extLst>
      <p:ext uri="{BB962C8B-B14F-4D97-AF65-F5344CB8AC3E}">
        <p14:creationId xmlns:p14="http://schemas.microsoft.com/office/powerpoint/2010/main" val="113618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D42C81-8857-489A-BE3D-38DADC4AEC43}" type="datetime1">
              <a:rPr lang="en-US"/>
              <a:pPr>
                <a:defRPr/>
              </a:pPr>
              <a:t>11/18/2013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609D84-64F9-4D67-A492-6D6CCC214D5F}" type="slidenum">
              <a:rPr lang="en-US"/>
              <a:pPr>
                <a:defRPr/>
              </a:pPr>
              <a:t>‹#›</a:t>
            </a:fld>
            <a:endParaRPr lang="en-US" dirty="0"/>
          </a:p>
        </p:txBody>
      </p:sp>
    </p:spTree>
    <p:extLst>
      <p:ext uri="{BB962C8B-B14F-4D97-AF65-F5344CB8AC3E}">
        <p14:creationId xmlns:p14="http://schemas.microsoft.com/office/powerpoint/2010/main" val="188073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BDAA64-F002-476A-8F45-835D7CB0B73D}" type="datetime1">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CFB787-07D8-4E9E-AF21-46641BBF9622}" type="slidenum">
              <a:rPr lang="en-US"/>
              <a:pPr>
                <a:defRPr/>
              </a:pPr>
              <a:t>‹#›</a:t>
            </a:fld>
            <a:endParaRPr lang="en-US" dirty="0"/>
          </a:p>
        </p:txBody>
      </p:sp>
    </p:spTree>
    <p:extLst>
      <p:ext uri="{BB962C8B-B14F-4D97-AF65-F5344CB8AC3E}">
        <p14:creationId xmlns:p14="http://schemas.microsoft.com/office/powerpoint/2010/main" val="48117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4D7B21-73EF-4BD8-9280-203D921DDD46}" type="datetime1">
              <a:rPr lang="en-US"/>
              <a:pPr>
                <a:defRPr/>
              </a:pPr>
              <a:t>11/18/2013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7C2AEBB-640A-491A-9604-8105AFD690E1}" type="slidenum">
              <a:rPr lang="en-US"/>
              <a:pPr>
                <a:defRPr/>
              </a:pPr>
              <a:t>‹#›</a:t>
            </a:fld>
            <a:endParaRPr lang="en-US" dirty="0"/>
          </a:p>
        </p:txBody>
      </p:sp>
    </p:spTree>
    <p:extLst>
      <p:ext uri="{BB962C8B-B14F-4D97-AF65-F5344CB8AC3E}">
        <p14:creationId xmlns:p14="http://schemas.microsoft.com/office/powerpoint/2010/main" val="278454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6F0782-8B0D-4C22-9BAF-9C4FCB187FBD}" type="datetime1">
              <a:rPr lang="en-US"/>
              <a:pPr>
                <a:defRPr/>
              </a:pPr>
              <a:t>11/18/2013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1C5CAE-93F3-4CFC-9B22-0CA1BFAC77CD}" type="slidenum">
              <a:rPr lang="en-US"/>
              <a:pPr>
                <a:defRPr/>
              </a:pPr>
              <a:t>‹#›</a:t>
            </a:fld>
            <a:endParaRPr lang="en-US" dirty="0"/>
          </a:p>
        </p:txBody>
      </p:sp>
    </p:spTree>
    <p:extLst>
      <p:ext uri="{BB962C8B-B14F-4D97-AF65-F5344CB8AC3E}">
        <p14:creationId xmlns:p14="http://schemas.microsoft.com/office/powerpoint/2010/main" val="14777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DE3B50-55DF-4643-A6C7-457F97AB40ED}" type="datetime1">
              <a:rPr lang="en-US"/>
              <a:pPr>
                <a:defRPr/>
              </a:pPr>
              <a:t>11/18/2013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883435-3326-47C2-9F4C-35F0359B8A74}" type="slidenum">
              <a:rPr lang="en-US"/>
              <a:pPr>
                <a:defRPr/>
              </a:pPr>
              <a:t>‹#›</a:t>
            </a:fld>
            <a:endParaRPr lang="en-US" dirty="0"/>
          </a:p>
        </p:txBody>
      </p:sp>
    </p:spTree>
    <p:extLst>
      <p:ext uri="{BB962C8B-B14F-4D97-AF65-F5344CB8AC3E}">
        <p14:creationId xmlns:p14="http://schemas.microsoft.com/office/powerpoint/2010/main" val="118809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C0663-EA92-4337-B9F9-A1ACD511C1CC}" type="datetime1">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DBED8E6-AD1F-49C1-95C6-0703F482C412}" type="slidenum">
              <a:rPr lang="en-US"/>
              <a:pPr>
                <a:defRPr/>
              </a:pPr>
              <a:t>‹#›</a:t>
            </a:fld>
            <a:endParaRPr lang="en-US" dirty="0"/>
          </a:p>
        </p:txBody>
      </p:sp>
    </p:spTree>
    <p:extLst>
      <p:ext uri="{BB962C8B-B14F-4D97-AF65-F5344CB8AC3E}">
        <p14:creationId xmlns:p14="http://schemas.microsoft.com/office/powerpoint/2010/main" val="422524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A6242B-C402-4C1B-B748-F473ECD4F104}" type="datetime1">
              <a:rPr lang="en-US"/>
              <a:pPr>
                <a:defRPr/>
              </a:pPr>
              <a:t>11/18/2013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3FF33DF-FCF3-407B-8237-E73BA18BBAA0}" type="slidenum">
              <a:rPr lang="en-US"/>
              <a:pPr>
                <a:defRPr/>
              </a:pPr>
              <a:t>‹#›</a:t>
            </a:fld>
            <a:endParaRPr lang="en-US" dirty="0"/>
          </a:p>
        </p:txBody>
      </p:sp>
    </p:spTree>
    <p:extLst>
      <p:ext uri="{BB962C8B-B14F-4D97-AF65-F5344CB8AC3E}">
        <p14:creationId xmlns:p14="http://schemas.microsoft.com/office/powerpoint/2010/main" val="35323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dirty="0" smtClean="0"/>
              <a:t>AQTAC 2-14-2013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A5A3DE6-EA62-41E7-8205-EF834A83A9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685800" y="1524000"/>
            <a:ext cx="7772400" cy="4876800"/>
          </a:xfrm>
        </p:spPr>
        <p:txBody>
          <a:bodyPr/>
          <a:lstStyle/>
          <a:p>
            <a:pPr eaLnBrk="1" hangingPunct="1"/>
            <a:r>
              <a:rPr lang="en-US" sz="4000" b="1" dirty="0" smtClean="0"/>
              <a:t>Proposed Rulemaking: Additional RACT Requirements for Major Sources of NO</a:t>
            </a:r>
            <a:r>
              <a:rPr lang="en-US" sz="4000" b="1" baseline="-25000" dirty="0" smtClean="0"/>
              <a:t>x </a:t>
            </a:r>
            <a:r>
              <a:rPr lang="en-US" sz="4000" b="1" dirty="0" smtClean="0"/>
              <a:t>and VOCs</a:t>
            </a:r>
            <a:br>
              <a:rPr lang="en-US" sz="4000" b="1" dirty="0" smtClean="0"/>
            </a:br>
            <a:r>
              <a:rPr lang="en-US" sz="4000" b="1" dirty="0" smtClean="0"/>
              <a:t>(25 Pa. Code Chapters 121 and 129)</a:t>
            </a:r>
            <a:r>
              <a:rPr lang="en-US" sz="2800" b="1" dirty="0" smtClean="0"/>
              <a:t>  </a:t>
            </a:r>
            <a:br>
              <a:rPr lang="en-US" sz="2800" b="1" dirty="0" smtClean="0"/>
            </a:br>
            <a:r>
              <a:rPr lang="en-US" sz="2800" b="1" dirty="0" smtClean="0"/>
              <a:t/>
            </a:r>
            <a:br>
              <a:rPr lang="en-US" sz="2800" b="1" dirty="0" smtClean="0"/>
            </a:br>
            <a:r>
              <a:rPr lang="en-US" sz="3200" b="1" dirty="0" smtClean="0"/>
              <a:t>Environmental Quality Board</a:t>
            </a:r>
            <a:br>
              <a:rPr lang="en-US" sz="3200" b="1" dirty="0" smtClean="0"/>
            </a:br>
            <a:r>
              <a:rPr lang="en-US" sz="3200" b="1" dirty="0" smtClean="0"/>
              <a:t>November 19, 2013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741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923925" y="446088"/>
            <a:ext cx="784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400" dirty="0" smtClean="0">
                <a:solidFill>
                  <a:srgbClr val="FFFFFF"/>
                </a:solidFill>
              </a:rPr>
              <a:t>Advisory Committee Review</a:t>
            </a:r>
            <a:endParaRPr lang="en-US" sz="4400" dirty="0">
              <a:solidFill>
                <a:schemeClr val="bg1"/>
              </a:solidFill>
            </a:endParaRPr>
          </a:p>
        </p:txBody>
      </p:sp>
      <p:sp>
        <p:nvSpPr>
          <p:cNvPr id="17414" name="TextBox 7"/>
          <p:cNvSpPr txBox="1">
            <a:spLocks noChangeArrowheads="1"/>
          </p:cNvSpPr>
          <p:nvPr/>
        </p:nvSpPr>
        <p:spPr bwMode="auto">
          <a:xfrm>
            <a:off x="685801" y="1371600"/>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Aft>
                <a:spcPts val="1200"/>
              </a:spcAft>
            </a:pPr>
            <a:r>
              <a:rPr lang="en-US" sz="2400" dirty="0" smtClean="0"/>
              <a:t>The Air Quality Technical Advisory Committee concurred with the DEP’s recommendation to present the proposal to the Board for consideration on February 14, 2013.</a:t>
            </a:r>
            <a:endParaRPr lang="en-US" sz="2400" dirty="0"/>
          </a:p>
          <a:p>
            <a:pPr eaLnBrk="1" hangingPunct="1">
              <a:spcAft>
                <a:spcPts val="1200"/>
              </a:spcAft>
            </a:pPr>
            <a:r>
              <a:rPr lang="en-US" sz="2400" dirty="0" smtClean="0">
                <a:solidFill>
                  <a:srgbClr val="000000"/>
                </a:solidFill>
              </a:rPr>
              <a:t>The Citizens Advisory Council (CAC) Policy and Regulatory Oversight Committee reviewed the proposal on February 6, 2013.  Based on the CAC committee’s recommendation, the full council  </a:t>
            </a:r>
            <a:r>
              <a:rPr lang="en-US" sz="2400" dirty="0"/>
              <a:t>concurred with </a:t>
            </a:r>
            <a:r>
              <a:rPr lang="en-US" sz="2400" dirty="0" smtClean="0"/>
              <a:t>DEP’s recommendation </a:t>
            </a:r>
            <a:r>
              <a:rPr lang="en-US" sz="2400" dirty="0"/>
              <a:t>to present the proposal to the </a:t>
            </a:r>
            <a:r>
              <a:rPr lang="en-US" sz="2400" dirty="0" smtClean="0"/>
              <a:t>Board for consideration.</a:t>
            </a:r>
            <a:endParaRPr lang="en-US" sz="2400" dirty="0">
              <a:solidFill>
                <a:srgbClr val="000000"/>
              </a:solidFill>
            </a:endParaRPr>
          </a:p>
          <a:p>
            <a:pPr eaLnBrk="1" hangingPunct="1">
              <a:spcAft>
                <a:spcPts val="1200"/>
              </a:spcAft>
            </a:pPr>
            <a:r>
              <a:rPr lang="en-US" sz="2400" dirty="0" smtClean="0">
                <a:solidFill>
                  <a:srgbClr val="000000"/>
                </a:solidFill>
              </a:rPr>
              <a:t>The proposal rulemaking was presented to the Small Business Compliance Advisory Committee on July 24, 2013. The committee  </a:t>
            </a:r>
            <a:r>
              <a:rPr lang="en-US" sz="2400" dirty="0"/>
              <a:t>concurred with the </a:t>
            </a:r>
            <a:r>
              <a:rPr lang="en-US" sz="2400" dirty="0" smtClean="0"/>
              <a:t> DEP’s </a:t>
            </a:r>
            <a:r>
              <a:rPr lang="en-US" sz="2400" dirty="0"/>
              <a:t>recommendation to present the proposal to the Board</a:t>
            </a:r>
            <a:r>
              <a:rPr lang="en-US" sz="2400" dirty="0" smtClean="0"/>
              <a:t>.</a:t>
            </a:r>
            <a:endParaRPr lang="en-US" sz="2400" dirty="0" smtClean="0">
              <a:solidFill>
                <a:srgbClr val="00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6019799"/>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7411"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923925" y="446088"/>
            <a:ext cx="7848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400" dirty="0" smtClean="0">
                <a:solidFill>
                  <a:srgbClr val="FFFFFF"/>
                </a:solidFill>
              </a:rPr>
              <a:t>Recommended Public Participation Process</a:t>
            </a:r>
            <a:endParaRPr lang="en-US" sz="3400" dirty="0">
              <a:solidFill>
                <a:schemeClr val="bg1"/>
              </a:solidFill>
            </a:endParaRPr>
          </a:p>
        </p:txBody>
      </p:sp>
      <p:sp>
        <p:nvSpPr>
          <p:cNvPr id="17414" name="TextBox 7"/>
          <p:cNvSpPr txBox="1">
            <a:spLocks noChangeArrowheads="1"/>
          </p:cNvSpPr>
          <p:nvPr/>
        </p:nvSpPr>
        <p:spPr bwMode="auto">
          <a:xfrm>
            <a:off x="923925" y="1600200"/>
            <a:ext cx="74580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200" dirty="0" smtClean="0"/>
              <a:t>The Department recommends a 60-day public comment period and three public hearings on the proposed rulemaking.</a:t>
            </a:r>
          </a:p>
          <a:p>
            <a:pPr eaLnBrk="1" hangingPunct="1"/>
            <a:endParaRPr lang="en-US" sz="3200" dirty="0" smtClean="0">
              <a:solidFill>
                <a:srgbClr val="000000"/>
              </a:solidFill>
            </a:endParaRPr>
          </a:p>
          <a:p>
            <a:pPr eaLnBrk="1" hangingPunct="1"/>
            <a:r>
              <a:rPr lang="en-US" sz="3200" dirty="0" smtClean="0">
                <a:solidFill>
                  <a:srgbClr val="000000"/>
                </a:solidFill>
              </a:rPr>
              <a:t>If adopted as a final-form rulemaking, the RACT amendments will be submitted to EPA for approval as a revision to the State Implementation Plan.</a:t>
            </a:r>
            <a:endParaRPr lang="en-US" sz="2400" dirty="0">
              <a:solidFill>
                <a:srgbClr val="00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762000" y="2057400"/>
            <a:ext cx="7391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t>Vincent </a:t>
            </a:r>
            <a:r>
              <a:rPr lang="en-US" sz="2800" b="1" dirty="0" smtClean="0"/>
              <a:t>J. Brisini</a:t>
            </a:r>
          </a:p>
          <a:p>
            <a:pPr algn="ctr"/>
            <a:r>
              <a:rPr lang="en-US" sz="2800" b="1" dirty="0" smtClean="0"/>
              <a:t>Deputy </a:t>
            </a:r>
            <a:r>
              <a:rPr lang="en-US" sz="2800" b="1" dirty="0"/>
              <a:t>Secretary for Waste, Air, Radiation and </a:t>
            </a:r>
            <a:r>
              <a:rPr lang="en-US" sz="2800" b="1" dirty="0" smtClean="0"/>
              <a:t>Remediation</a:t>
            </a:r>
          </a:p>
          <a:p>
            <a:pPr algn="ctr"/>
            <a:endParaRPr lang="en-US" sz="2800" b="1" dirty="0" smtClean="0"/>
          </a:p>
          <a:p>
            <a:pPr algn="ctr"/>
            <a:r>
              <a:rPr lang="en-US" sz="2800" b="1" dirty="0" smtClean="0"/>
              <a:t>Joyce E. Epps</a:t>
            </a:r>
          </a:p>
          <a:p>
            <a:pPr algn="ctr"/>
            <a:r>
              <a:rPr lang="en-US" sz="2800" b="1" dirty="0" smtClean="0"/>
              <a:t>Director, Bureau of Air Quality</a:t>
            </a:r>
          </a:p>
          <a:p>
            <a:pPr algn="ctr"/>
            <a:endParaRPr lang="en-US" sz="2800" b="1" dirty="0" smtClean="0"/>
          </a:p>
          <a:p>
            <a:pPr algn="ctr"/>
            <a:r>
              <a:rPr lang="en-US" sz="2800" b="1" dirty="0" smtClean="0"/>
              <a:t>Robert A. Reiley</a:t>
            </a:r>
          </a:p>
          <a:p>
            <a:pPr algn="ctr"/>
            <a:r>
              <a:rPr lang="en-US" sz="2800" b="1" dirty="0" smtClean="0"/>
              <a:t>Bureau of Regulatory Counsel</a:t>
            </a:r>
            <a:endParaRPr lang="en-US" sz="2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990600" y="40640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800" dirty="0" smtClean="0">
                <a:solidFill>
                  <a:schemeClr val="bg1"/>
                </a:solidFill>
              </a:rPr>
              <a:t> </a:t>
            </a:r>
            <a:r>
              <a:rPr lang="en-US" sz="3200" dirty="0" smtClean="0">
                <a:solidFill>
                  <a:schemeClr val="bg1"/>
                </a:solidFill>
              </a:rPr>
              <a:t>Purpose of the Proposed RACT Rulemaking </a:t>
            </a:r>
            <a:endParaRPr lang="en-US" sz="3200" dirty="0">
              <a:solidFill>
                <a:schemeClr val="bg1"/>
              </a:solidFill>
            </a:endParaRPr>
          </a:p>
        </p:txBody>
      </p:sp>
      <p:sp>
        <p:nvSpPr>
          <p:cNvPr id="3078" name="Rectangle 1"/>
          <p:cNvSpPr>
            <a:spLocks noChangeArrowheads="1"/>
          </p:cNvSpPr>
          <p:nvPr/>
        </p:nvSpPr>
        <p:spPr bwMode="auto">
          <a:xfrm>
            <a:off x="381001" y="1176338"/>
            <a:ext cx="815339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indent="-457200">
              <a:buFont typeface="Arial" charset="0"/>
              <a:buChar char="•"/>
              <a:defRPr/>
            </a:pPr>
            <a:r>
              <a:rPr lang="en-US" sz="2400" dirty="0" smtClean="0"/>
              <a:t>The proposed rulemaking establishes additional </a:t>
            </a:r>
            <a:r>
              <a:rPr lang="en-US" sz="2400" dirty="0" smtClean="0">
                <a:solidFill>
                  <a:srgbClr val="000000"/>
                </a:solidFill>
              </a:rPr>
              <a:t>Reasonably </a:t>
            </a:r>
            <a:r>
              <a:rPr lang="en-US" sz="2400" dirty="0">
                <a:solidFill>
                  <a:srgbClr val="000000"/>
                </a:solidFill>
              </a:rPr>
              <a:t>Available Control Technology (RACT) </a:t>
            </a:r>
            <a:r>
              <a:rPr lang="en-US" sz="2400" dirty="0" smtClean="0">
                <a:solidFill>
                  <a:srgbClr val="000000"/>
                </a:solidFill>
              </a:rPr>
              <a:t>requirements for </a:t>
            </a:r>
            <a:r>
              <a:rPr lang="en-US" sz="2400" dirty="0" smtClean="0"/>
              <a:t>existing </a:t>
            </a:r>
            <a:r>
              <a:rPr lang="en-US" sz="2400" dirty="0"/>
              <a:t>major stationary sources of </a:t>
            </a:r>
            <a:r>
              <a:rPr lang="en-US" sz="2400" dirty="0" smtClean="0"/>
              <a:t>nitrogen oxides (NOx) and </a:t>
            </a:r>
            <a:r>
              <a:rPr lang="en-US" sz="2400" dirty="0"/>
              <a:t>volatile organic </a:t>
            </a:r>
            <a:r>
              <a:rPr lang="en-US" sz="2400" dirty="0" smtClean="0"/>
              <a:t>compounds (VOCs) as required under the federal Clean Air Act (CAA).</a:t>
            </a:r>
          </a:p>
          <a:p>
            <a:pPr lvl="1" indent="-457200">
              <a:buFont typeface="Arial" charset="0"/>
              <a:buChar char="•"/>
              <a:defRPr/>
            </a:pPr>
            <a:endParaRPr lang="en-US" sz="2400" dirty="0" smtClean="0"/>
          </a:p>
          <a:p>
            <a:pPr lvl="1" indent="-457200">
              <a:buFont typeface="Arial" charset="0"/>
              <a:buChar char="•"/>
              <a:defRPr/>
            </a:pPr>
            <a:r>
              <a:rPr lang="en-US" sz="2400" dirty="0"/>
              <a:t>This re-evaluation of RACT is necessary because EPA revised the </a:t>
            </a:r>
            <a:r>
              <a:rPr lang="en-US" sz="2400" dirty="0" smtClean="0">
                <a:solidFill>
                  <a:srgbClr val="000000"/>
                </a:solidFill>
              </a:rPr>
              <a:t>ozone </a:t>
            </a:r>
            <a:r>
              <a:rPr lang="en-US" sz="2400" dirty="0">
                <a:solidFill>
                  <a:srgbClr val="000000"/>
                </a:solidFill>
              </a:rPr>
              <a:t>National Ambient Air Quality Standards</a:t>
            </a:r>
            <a:r>
              <a:rPr lang="en-US" sz="2400" dirty="0" smtClean="0"/>
              <a:t> </a:t>
            </a:r>
            <a:r>
              <a:rPr lang="en-US" sz="2400" dirty="0"/>
              <a:t>in 1997 and 2008.</a:t>
            </a:r>
          </a:p>
          <a:p>
            <a:pPr marL="0" lvl="1">
              <a:defRPr/>
            </a:pPr>
            <a:endParaRPr lang="en-US" sz="2400" dirty="0" smtClean="0">
              <a:solidFill>
                <a:srgbClr val="000000"/>
              </a:solidFill>
            </a:endParaRPr>
          </a:p>
          <a:p>
            <a:pPr lvl="1" indent="-457200">
              <a:buFont typeface="Arial" charset="0"/>
              <a:buChar char="•"/>
              <a:defRPr/>
            </a:pPr>
            <a:r>
              <a:rPr lang="en-US" sz="2400" dirty="0"/>
              <a:t>Compliance with RACT is required statewide in Pennsylvania because the entire Commonwealth is included in the Ozone Transport Region established under </a:t>
            </a:r>
            <a:r>
              <a:rPr lang="en-US" sz="2400" dirty="0" smtClean="0"/>
              <a:t>CAA </a:t>
            </a:r>
            <a:r>
              <a:rPr lang="en-US" sz="2400" dirty="0"/>
              <a:t>.</a:t>
            </a:r>
          </a:p>
          <a:p>
            <a:pPr lvl="1" indent="-457200">
              <a:buFont typeface="Arial" charset="0"/>
              <a:buChar char="•"/>
              <a:defRPr/>
            </a:pPr>
            <a:endParaRPr lang="en-US" sz="2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37"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819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685800" y="457200"/>
            <a:ext cx="807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000" dirty="0" smtClean="0">
                <a:solidFill>
                  <a:schemeClr val="bg1"/>
                </a:solidFill>
              </a:rPr>
              <a:t>Proposed Rulemaking: Affected Parties </a:t>
            </a:r>
            <a:endParaRPr lang="en-US" sz="3000" dirty="0">
              <a:solidFill>
                <a:schemeClr val="bg1"/>
              </a:solidFill>
            </a:endParaRPr>
          </a:p>
        </p:txBody>
      </p:sp>
      <p:sp>
        <p:nvSpPr>
          <p:cNvPr id="4102" name="Rectangle 1"/>
          <p:cNvSpPr>
            <a:spLocks noChangeArrowheads="1"/>
          </p:cNvSpPr>
          <p:nvPr/>
        </p:nvSpPr>
        <p:spPr bwMode="auto">
          <a:xfrm>
            <a:off x="838200" y="1371600"/>
            <a:ext cx="7620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200"/>
              </a:spcAft>
              <a:buFont typeface="Arial" panose="020B0604020202020204" pitchFamily="34" charset="0"/>
              <a:buChar char="•"/>
            </a:pPr>
            <a:r>
              <a:rPr lang="en-US" sz="2600" dirty="0" smtClean="0"/>
              <a:t>Any owner or operator </a:t>
            </a:r>
            <a:r>
              <a:rPr lang="en-US" sz="2600" dirty="0"/>
              <a:t>of a </a:t>
            </a:r>
            <a:r>
              <a:rPr lang="en-US" sz="2600" dirty="0" smtClean="0"/>
              <a:t>“major NOx-emitting facility” </a:t>
            </a:r>
            <a:r>
              <a:rPr lang="en-US" sz="2600" dirty="0"/>
              <a:t>or a </a:t>
            </a:r>
            <a:r>
              <a:rPr lang="en-US" sz="2600" dirty="0" smtClean="0"/>
              <a:t>“major VOC- </a:t>
            </a:r>
            <a:r>
              <a:rPr lang="en-US" sz="2600" dirty="0"/>
              <a:t>emitting facility</a:t>
            </a:r>
            <a:r>
              <a:rPr lang="en-US" sz="2600" dirty="0" smtClean="0"/>
              <a:t>,” </a:t>
            </a:r>
            <a:r>
              <a:rPr lang="en-US" sz="2600" dirty="0"/>
              <a:t>or both, </a:t>
            </a:r>
            <a:r>
              <a:rPr lang="en-US" sz="2600" dirty="0" smtClean="0"/>
              <a:t>that existed on </a:t>
            </a:r>
            <a:r>
              <a:rPr lang="en-US" sz="2600" dirty="0"/>
              <a:t>or </a:t>
            </a:r>
            <a:r>
              <a:rPr lang="en-US" sz="2600" dirty="0" smtClean="0"/>
              <a:t>before July </a:t>
            </a:r>
            <a:r>
              <a:rPr lang="en-US" sz="2600" dirty="0"/>
              <a:t>20, </a:t>
            </a:r>
            <a:r>
              <a:rPr lang="en-US" sz="2600" dirty="0" smtClean="0"/>
              <a:t>2012.</a:t>
            </a:r>
          </a:p>
          <a:p>
            <a:pPr marL="342900" indent="-342900">
              <a:spcAft>
                <a:spcPts val="1200"/>
              </a:spcAft>
              <a:buFont typeface="Arial" panose="020B0604020202020204" pitchFamily="34" charset="0"/>
              <a:buChar char="•"/>
            </a:pPr>
            <a:r>
              <a:rPr lang="en-US" sz="2600" dirty="0" smtClean="0"/>
              <a:t>Facility owners or operators modifying the existing minor facility after </a:t>
            </a:r>
            <a:r>
              <a:rPr lang="en-US" sz="2600" dirty="0"/>
              <a:t>July 20, </a:t>
            </a:r>
            <a:r>
              <a:rPr lang="en-US" sz="2600" dirty="0" smtClean="0"/>
              <a:t>2012, that result in the facility  </a:t>
            </a:r>
            <a:r>
              <a:rPr lang="en-US" sz="2600" dirty="0"/>
              <a:t>meeting the definition of </a:t>
            </a:r>
            <a:r>
              <a:rPr lang="en-US" sz="2600" dirty="0" smtClean="0"/>
              <a:t>a “major NOx-emitting facility” </a:t>
            </a:r>
            <a:r>
              <a:rPr lang="en-US" sz="2600" dirty="0"/>
              <a:t>or a </a:t>
            </a:r>
            <a:r>
              <a:rPr lang="en-US" sz="2600" dirty="0" smtClean="0"/>
              <a:t>“major </a:t>
            </a:r>
            <a:r>
              <a:rPr lang="en-US" sz="2600" dirty="0"/>
              <a:t>VOC emitting facility</a:t>
            </a:r>
            <a:r>
              <a:rPr lang="en-US" sz="2600" dirty="0" smtClean="0"/>
              <a:t>,” or </a:t>
            </a:r>
            <a:r>
              <a:rPr lang="en-US" sz="2600" dirty="0"/>
              <a:t>both. </a:t>
            </a:r>
            <a:endParaRPr lang="en-US" sz="2600" dirty="0" smtClean="0"/>
          </a:p>
          <a:p>
            <a:pPr marL="342900" indent="-342900">
              <a:spcAft>
                <a:spcPts val="1200"/>
              </a:spcAft>
              <a:buFont typeface="Arial" panose="020B0604020202020204" pitchFamily="34" charset="0"/>
              <a:buChar char="•"/>
            </a:pPr>
            <a:r>
              <a:rPr lang="en-US" sz="2600" dirty="0" smtClean="0"/>
              <a:t>Approximately 192 major facilities may be impacted by this proposed rulemaking.</a:t>
            </a:r>
            <a:endParaRPr lang="en-US" sz="26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969" y="5989637"/>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819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685800" y="457200"/>
            <a:ext cx="807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000" dirty="0" smtClean="0">
                <a:solidFill>
                  <a:schemeClr val="bg1"/>
                </a:solidFill>
              </a:rPr>
              <a:t>Proposed Rulemaking: Affected Source Categories </a:t>
            </a:r>
            <a:endParaRPr lang="en-US" sz="3000" dirty="0">
              <a:solidFill>
                <a:schemeClr val="bg1"/>
              </a:solidFill>
            </a:endParaRPr>
          </a:p>
        </p:txBody>
      </p:sp>
      <p:sp>
        <p:nvSpPr>
          <p:cNvPr id="4102" name="Rectangle 1"/>
          <p:cNvSpPr>
            <a:spLocks noChangeArrowheads="1"/>
          </p:cNvSpPr>
          <p:nvPr/>
        </p:nvSpPr>
        <p:spPr bwMode="auto">
          <a:xfrm>
            <a:off x="838200" y="1371600"/>
            <a:ext cx="762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3200" dirty="0" smtClean="0"/>
              <a:t>Regulated Source Categories include the following:</a:t>
            </a:r>
          </a:p>
          <a:p>
            <a:pPr marL="800100" lvl="1" indent="-342900" fontAlgn="auto">
              <a:spcBef>
                <a:spcPts val="0"/>
              </a:spcBef>
              <a:spcAft>
                <a:spcPts val="0"/>
              </a:spcAft>
              <a:buFont typeface="Arial" pitchFamily="34" charset="0"/>
              <a:buChar char="•"/>
              <a:defRPr/>
            </a:pPr>
            <a:r>
              <a:rPr lang="en-US" sz="2400" dirty="0" smtClean="0"/>
              <a:t>Combustion </a:t>
            </a:r>
            <a:r>
              <a:rPr lang="en-US" sz="2400" dirty="0"/>
              <a:t>units</a:t>
            </a:r>
          </a:p>
          <a:p>
            <a:pPr marL="800100" lvl="1" indent="-342900" fontAlgn="auto">
              <a:spcBef>
                <a:spcPts val="0"/>
              </a:spcBef>
              <a:spcAft>
                <a:spcPts val="0"/>
              </a:spcAft>
              <a:buFont typeface="Arial" pitchFamily="34" charset="0"/>
              <a:buChar char="•"/>
              <a:defRPr/>
            </a:pPr>
            <a:r>
              <a:rPr lang="en-US" sz="2400" dirty="0"/>
              <a:t>Boilers</a:t>
            </a:r>
          </a:p>
          <a:p>
            <a:pPr marL="800100" lvl="1" indent="-342900" fontAlgn="auto">
              <a:spcBef>
                <a:spcPts val="0"/>
              </a:spcBef>
              <a:spcAft>
                <a:spcPts val="0"/>
              </a:spcAft>
              <a:buFont typeface="Arial" pitchFamily="34" charset="0"/>
              <a:buChar char="•"/>
              <a:defRPr/>
            </a:pPr>
            <a:r>
              <a:rPr lang="en-US" sz="2400" dirty="0"/>
              <a:t>Process heaters</a:t>
            </a:r>
          </a:p>
          <a:p>
            <a:pPr marL="800100" lvl="1" indent="-342900" fontAlgn="auto">
              <a:spcBef>
                <a:spcPts val="0"/>
              </a:spcBef>
              <a:spcAft>
                <a:spcPts val="0"/>
              </a:spcAft>
              <a:buFont typeface="Arial" pitchFamily="34" charset="0"/>
              <a:buChar char="•"/>
              <a:defRPr/>
            </a:pPr>
            <a:r>
              <a:rPr lang="en-US" sz="2400" dirty="0"/>
              <a:t>Turbines</a:t>
            </a:r>
          </a:p>
          <a:p>
            <a:pPr marL="800100" lvl="1" indent="-342900" fontAlgn="auto">
              <a:spcBef>
                <a:spcPts val="0"/>
              </a:spcBef>
              <a:spcAft>
                <a:spcPts val="0"/>
              </a:spcAft>
              <a:buFont typeface="Arial" pitchFamily="34" charset="0"/>
              <a:buChar char="•"/>
              <a:defRPr/>
            </a:pPr>
            <a:r>
              <a:rPr lang="en-US" sz="2400" dirty="0"/>
              <a:t>Engines</a:t>
            </a:r>
          </a:p>
          <a:p>
            <a:pPr marL="800100" lvl="1" indent="-342900" fontAlgn="auto">
              <a:spcBef>
                <a:spcPts val="0"/>
              </a:spcBef>
              <a:spcAft>
                <a:spcPts val="0"/>
              </a:spcAft>
              <a:buFont typeface="Arial" pitchFamily="34" charset="0"/>
              <a:buChar char="•"/>
              <a:defRPr/>
            </a:pPr>
            <a:r>
              <a:rPr lang="en-US" sz="2400" dirty="0"/>
              <a:t>Municipal solid waste landfills </a:t>
            </a:r>
          </a:p>
          <a:p>
            <a:pPr marL="800100" lvl="1" indent="-342900" fontAlgn="auto">
              <a:spcBef>
                <a:spcPts val="0"/>
              </a:spcBef>
              <a:spcAft>
                <a:spcPts val="0"/>
              </a:spcAft>
              <a:buFont typeface="Arial" pitchFamily="34" charset="0"/>
              <a:buChar char="•"/>
              <a:defRPr/>
            </a:pPr>
            <a:r>
              <a:rPr lang="en-US" sz="2400" dirty="0"/>
              <a:t>Municipal waste combustors</a:t>
            </a:r>
          </a:p>
          <a:p>
            <a:pPr marL="800100" lvl="1" indent="-342900" fontAlgn="auto">
              <a:spcBef>
                <a:spcPts val="0"/>
              </a:spcBef>
              <a:spcAft>
                <a:spcPts val="0"/>
              </a:spcAft>
              <a:buFont typeface="Arial" pitchFamily="34" charset="0"/>
              <a:buChar char="•"/>
              <a:defRPr/>
            </a:pPr>
            <a:r>
              <a:rPr lang="en-US" sz="2400" dirty="0"/>
              <a:t>Cement kilns</a:t>
            </a:r>
          </a:p>
          <a:p>
            <a:pPr marL="800100" lvl="1" indent="-342900" fontAlgn="auto">
              <a:spcBef>
                <a:spcPts val="0"/>
              </a:spcBef>
              <a:spcAft>
                <a:spcPts val="0"/>
              </a:spcAft>
              <a:buFont typeface="Arial" pitchFamily="34" charset="0"/>
              <a:buChar char="•"/>
              <a:defRPr/>
            </a:pPr>
            <a:r>
              <a:rPr lang="en-US" sz="2400" dirty="0"/>
              <a:t>Other sources that are not regulated elsewhere in Chapter 129.</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96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0243"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nvSpPr>
        <p:spPr bwMode="auto">
          <a:xfrm>
            <a:off x="533400" y="519113"/>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600" dirty="0" smtClean="0">
                <a:solidFill>
                  <a:schemeClr val="bg1"/>
                </a:solidFill>
              </a:rPr>
              <a:t>Proposed RACT Compliance Options</a:t>
            </a:r>
            <a:endParaRPr lang="en-US" sz="3600" dirty="0">
              <a:solidFill>
                <a:schemeClr val="bg1"/>
              </a:solidFill>
            </a:endParaRPr>
          </a:p>
        </p:txBody>
      </p:sp>
      <p:sp>
        <p:nvSpPr>
          <p:cNvPr id="10246" name="Rectangle 1"/>
          <p:cNvSpPr>
            <a:spLocks noChangeArrowheads="1"/>
          </p:cNvSpPr>
          <p:nvPr/>
        </p:nvSpPr>
        <p:spPr bwMode="auto">
          <a:xfrm>
            <a:off x="762000" y="1219200"/>
            <a:ext cx="75311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en-US" sz="2800" dirty="0" smtClean="0"/>
              <a:t>The proposed rulemaking provides compliance </a:t>
            </a:r>
            <a:r>
              <a:rPr lang="en-US" sz="2800" dirty="0"/>
              <a:t>o</a:t>
            </a:r>
            <a:r>
              <a:rPr lang="en-US" sz="2800" dirty="0" smtClean="0"/>
              <a:t>ptions for affected facility owners and operators to satisfy the additional RACT requirements. </a:t>
            </a:r>
          </a:p>
          <a:p>
            <a:pPr>
              <a:spcAft>
                <a:spcPts val="1200"/>
              </a:spcAft>
            </a:pPr>
            <a:r>
              <a:rPr lang="en-US" sz="2800" dirty="0" smtClean="0"/>
              <a:t>These compliance options include the following:  </a:t>
            </a:r>
          </a:p>
          <a:p>
            <a:pPr marL="457200" indent="-457200">
              <a:spcAft>
                <a:spcPts val="1200"/>
              </a:spcAft>
              <a:buFont typeface="Arial" panose="020B0604020202020204" pitchFamily="34" charset="0"/>
              <a:buChar char="•"/>
            </a:pPr>
            <a:r>
              <a:rPr lang="en-US" sz="2800" dirty="0" smtClean="0"/>
              <a:t>Presumptive RACT </a:t>
            </a:r>
            <a:r>
              <a:rPr lang="en-US" sz="2800" dirty="0"/>
              <a:t>Emission Limitations and Requirements </a:t>
            </a:r>
            <a:endParaRPr lang="en-US" sz="2800" dirty="0">
              <a:solidFill>
                <a:srgbClr val="000000"/>
              </a:solidFill>
            </a:endParaRPr>
          </a:p>
          <a:p>
            <a:pPr marL="457200" indent="-457200">
              <a:spcAft>
                <a:spcPts val="1200"/>
              </a:spcAft>
              <a:buFont typeface="Arial" panose="020B0604020202020204" pitchFamily="34" charset="0"/>
              <a:buChar char="•"/>
            </a:pPr>
            <a:r>
              <a:rPr lang="en-US" sz="2800" dirty="0" smtClean="0">
                <a:solidFill>
                  <a:srgbClr val="000000"/>
                </a:solidFill>
              </a:rPr>
              <a:t>Facility-wide or System-wide NOx Emissions </a:t>
            </a:r>
            <a:r>
              <a:rPr lang="en-US" sz="2800" dirty="0">
                <a:solidFill>
                  <a:srgbClr val="000000"/>
                </a:solidFill>
              </a:rPr>
              <a:t>Averaging </a:t>
            </a:r>
          </a:p>
          <a:p>
            <a:pPr marL="457200" indent="-457200">
              <a:spcAft>
                <a:spcPts val="1200"/>
              </a:spcAft>
              <a:buFont typeface="Arial" panose="020B0604020202020204" pitchFamily="34" charset="0"/>
              <a:buChar char="•"/>
            </a:pPr>
            <a:r>
              <a:rPr lang="en-US" sz="2800" dirty="0" smtClean="0"/>
              <a:t>Alternative RACT proposals and compliance schedules</a:t>
            </a:r>
            <a:endParaRPr lang="en-US" sz="2800" dirty="0">
              <a:solidFill>
                <a:srgbClr val="00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0243"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nvSpPr>
        <p:spPr bwMode="auto">
          <a:xfrm>
            <a:off x="457200" y="519113"/>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600" dirty="0" smtClean="0">
                <a:solidFill>
                  <a:schemeClr val="bg1"/>
                </a:solidFill>
              </a:rPr>
              <a:t> Presumptive RACT Compliance Options</a:t>
            </a:r>
            <a:endParaRPr lang="en-US" sz="3600" dirty="0">
              <a:solidFill>
                <a:schemeClr val="bg1"/>
              </a:solidFill>
            </a:endParaRPr>
          </a:p>
        </p:txBody>
      </p:sp>
      <p:sp>
        <p:nvSpPr>
          <p:cNvPr id="10246" name="Rectangle 1"/>
          <p:cNvSpPr>
            <a:spLocks noChangeArrowheads="1"/>
          </p:cNvSpPr>
          <p:nvPr/>
        </p:nvSpPr>
        <p:spPr bwMode="auto">
          <a:xfrm>
            <a:off x="762000" y="1219200"/>
            <a:ext cx="7531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t>The proposed rulemaking establishes presumptive RACT  compliance options such as emission limitations and work practices for certain source categories including the following: </a:t>
            </a:r>
            <a:endParaRPr lang="en-US" sz="2800" dirty="0"/>
          </a:p>
          <a:p>
            <a:pPr marL="800100" lvl="1" indent="-342900">
              <a:buFont typeface="Arial" panose="020B0604020202020204" pitchFamily="34" charset="0"/>
              <a:buChar char="•"/>
            </a:pPr>
            <a:r>
              <a:rPr lang="en-US" sz="2800" dirty="0" smtClean="0"/>
              <a:t>Boilers </a:t>
            </a:r>
          </a:p>
          <a:p>
            <a:pPr marL="800100" lvl="1" indent="-342900">
              <a:buFont typeface="Arial" panose="020B0604020202020204" pitchFamily="34" charset="0"/>
              <a:buChar char="•"/>
            </a:pPr>
            <a:r>
              <a:rPr lang="en-US" sz="2800" dirty="0" smtClean="0"/>
              <a:t>Turbines </a:t>
            </a:r>
          </a:p>
          <a:p>
            <a:pPr marL="800100" lvl="1" indent="-342900">
              <a:buFont typeface="Arial" panose="020B0604020202020204" pitchFamily="34" charset="0"/>
              <a:buChar char="•"/>
            </a:pPr>
            <a:r>
              <a:rPr lang="en-US" sz="2800" dirty="0" smtClean="0"/>
              <a:t>Engines</a:t>
            </a:r>
          </a:p>
          <a:p>
            <a:pPr marL="800100" lvl="1" indent="-342900">
              <a:buFont typeface="Arial" panose="020B0604020202020204" pitchFamily="34" charset="0"/>
              <a:buChar char="•"/>
            </a:pPr>
            <a:r>
              <a:rPr lang="en-US" sz="2800" dirty="0" smtClean="0"/>
              <a:t>Incinerators </a:t>
            </a:r>
          </a:p>
          <a:p>
            <a:pPr marL="800100" lvl="1" indent="-342900">
              <a:buFont typeface="Arial" panose="020B0604020202020204" pitchFamily="34" charset="0"/>
              <a:buChar char="•"/>
            </a:pPr>
            <a:r>
              <a:rPr lang="en-US" sz="2800" dirty="0" smtClean="0"/>
              <a:t>Landfills</a:t>
            </a:r>
            <a:endParaRPr lang="en-US" sz="2800" dirty="0"/>
          </a:p>
          <a:p>
            <a:pPr marL="800100" lvl="1" indent="-342900">
              <a:buFont typeface="Arial" panose="020B0604020202020204" pitchFamily="34" charset="0"/>
              <a:buChar char="•"/>
            </a:pPr>
            <a:r>
              <a:rPr lang="en-US" sz="2800" dirty="0" smtClean="0"/>
              <a:t>Cement kilns</a:t>
            </a:r>
            <a:r>
              <a:rPr lang="en-US" sz="2800" dirty="0"/>
              <a:t> </a:t>
            </a:r>
            <a:endParaRPr lang="en-US" sz="2800" dirty="0">
              <a:solidFill>
                <a:srgbClr val="0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325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28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4339"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5"/>
          <p:cNvSpPr txBox="1">
            <a:spLocks noChangeArrowheads="1"/>
          </p:cNvSpPr>
          <p:nvPr/>
        </p:nvSpPr>
        <p:spPr bwMode="auto">
          <a:xfrm>
            <a:off x="762000" y="519113"/>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200" dirty="0" smtClean="0">
                <a:solidFill>
                  <a:schemeClr val="bg1"/>
                </a:solidFill>
              </a:rPr>
              <a:t> Proposed  NOx Emissions Averaging Option</a:t>
            </a:r>
            <a:endParaRPr lang="en-US" sz="3200" dirty="0">
              <a:solidFill>
                <a:schemeClr val="bg1"/>
              </a:solidFill>
            </a:endParaRPr>
          </a:p>
        </p:txBody>
      </p:sp>
      <p:sp>
        <p:nvSpPr>
          <p:cNvPr id="14342" name="Rectangle 1"/>
          <p:cNvSpPr>
            <a:spLocks noChangeArrowheads="1"/>
          </p:cNvSpPr>
          <p:nvPr/>
        </p:nvSpPr>
        <p:spPr bwMode="auto">
          <a:xfrm>
            <a:off x="393700" y="1295400"/>
            <a:ext cx="80645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200"/>
              </a:spcAft>
              <a:buFont typeface="Arial" panose="020B0604020202020204" pitchFamily="34" charset="0"/>
              <a:buChar char="•"/>
            </a:pPr>
            <a:r>
              <a:rPr lang="en-US" sz="2200" dirty="0" smtClean="0"/>
              <a:t>For an owner or operator that cannot meet the NOx RACT emission limitations on a source-by-source basis, the proposed regulation allows for averaging </a:t>
            </a:r>
            <a:r>
              <a:rPr lang="en-US" sz="2200" dirty="0"/>
              <a:t>emissions on a </a:t>
            </a:r>
            <a:r>
              <a:rPr lang="en-US" sz="2200" dirty="0" smtClean="0"/>
              <a:t>Facility-wide, or System-wide basis as appropriate. </a:t>
            </a:r>
          </a:p>
          <a:p>
            <a:pPr marL="342900" indent="-342900">
              <a:spcAft>
                <a:spcPts val="1200"/>
              </a:spcAft>
              <a:buFont typeface="Arial" panose="020B0604020202020204" pitchFamily="34" charset="0"/>
              <a:buChar char="•"/>
            </a:pPr>
            <a:r>
              <a:rPr lang="en-US" sz="2200" dirty="0"/>
              <a:t>The averaging must be among sources under common control of the same owner or </a:t>
            </a:r>
            <a:r>
              <a:rPr lang="en-US" sz="2200" dirty="0" smtClean="0"/>
              <a:t>operator.</a:t>
            </a:r>
            <a:endParaRPr lang="en-US" sz="2200" dirty="0"/>
          </a:p>
          <a:p>
            <a:pPr marL="342900" indent="-342900">
              <a:spcAft>
                <a:spcPts val="1200"/>
              </a:spcAft>
              <a:buFont typeface="Arial" panose="020B0604020202020204" pitchFamily="34" charset="0"/>
              <a:buChar char="•"/>
            </a:pPr>
            <a:r>
              <a:rPr lang="en-US" sz="2200" dirty="0" smtClean="0"/>
              <a:t>Compliance </a:t>
            </a:r>
            <a:r>
              <a:rPr lang="en-US" sz="2200" dirty="0"/>
              <a:t>demonstrations must show that the aggregate facility-wide or system-wide NOx emissions emitted </a:t>
            </a:r>
            <a:r>
              <a:rPr lang="en-US" sz="2200" dirty="0" smtClean="0"/>
              <a:t>are </a:t>
            </a:r>
            <a:r>
              <a:rPr lang="en-US" sz="2200" dirty="0"/>
              <a:t>no greater than 90% of the sum of the NOx emissions that would be allowed if each source complied with a source-specific standard</a:t>
            </a:r>
            <a:r>
              <a:rPr lang="en-US" sz="2200" dirty="0" smtClean="0"/>
              <a:t>.</a:t>
            </a:r>
            <a:endParaRPr lang="en-US" sz="2200" dirty="0"/>
          </a:p>
          <a:p>
            <a:pPr marL="342900" indent="-342900">
              <a:spcAft>
                <a:spcPts val="1200"/>
              </a:spcAft>
              <a:buFont typeface="Arial" panose="020B0604020202020204" pitchFamily="34" charset="0"/>
              <a:buChar char="•"/>
            </a:pPr>
            <a:r>
              <a:rPr lang="en-US" sz="2200" dirty="0" smtClean="0"/>
              <a:t>The </a:t>
            </a:r>
            <a:r>
              <a:rPr lang="en-US" sz="2200" dirty="0"/>
              <a:t>emission averaging requirements must be incorporated in operating permits.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6387"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762000" y="519113"/>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200" dirty="0" smtClean="0">
                <a:solidFill>
                  <a:schemeClr val="bg1"/>
                </a:solidFill>
              </a:rPr>
              <a:t>Alternative RACT Proposals</a:t>
            </a:r>
            <a:endParaRPr lang="en-US" sz="3200" dirty="0">
              <a:solidFill>
                <a:schemeClr val="bg1"/>
              </a:solidFill>
            </a:endParaRPr>
          </a:p>
        </p:txBody>
      </p:sp>
      <p:sp>
        <p:nvSpPr>
          <p:cNvPr id="16390" name="Rectangle 1"/>
          <p:cNvSpPr>
            <a:spLocks noChangeArrowheads="1"/>
          </p:cNvSpPr>
          <p:nvPr/>
        </p:nvSpPr>
        <p:spPr bwMode="auto">
          <a:xfrm>
            <a:off x="577850" y="1543050"/>
            <a:ext cx="81089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Aft>
                <a:spcPts val="1200"/>
              </a:spcAft>
              <a:buFont typeface="Arial" charset="0"/>
              <a:buChar char="•"/>
            </a:pPr>
            <a:r>
              <a:rPr lang="en-US" sz="2600" dirty="0" smtClean="0"/>
              <a:t>The proposed RACT regulation allows for alternative </a:t>
            </a:r>
            <a:r>
              <a:rPr lang="en-US" sz="2600" dirty="0"/>
              <a:t>RACT </a:t>
            </a:r>
            <a:r>
              <a:rPr lang="en-US" sz="2600" dirty="0" smtClean="0"/>
              <a:t>proposals to establish NOx and/or VOC emission limitations or compliance schedule to demonstrate compliance.</a:t>
            </a:r>
            <a:endParaRPr lang="en-US" sz="2600" dirty="0"/>
          </a:p>
          <a:p>
            <a:pPr marL="457200" indent="-457200">
              <a:spcAft>
                <a:spcPts val="1200"/>
              </a:spcAft>
              <a:buFont typeface="Arial" charset="0"/>
              <a:buChar char="•"/>
            </a:pPr>
            <a:r>
              <a:rPr lang="en-US" sz="2600" dirty="0" smtClean="0"/>
              <a:t>The proposed rulemaking establishes criteria for the submission of alternative VOC or NOx emission limitations.</a:t>
            </a:r>
            <a:endParaRPr lang="en-US" sz="2600" dirty="0"/>
          </a:p>
          <a:p>
            <a:pPr marL="457200" indent="-457200">
              <a:spcAft>
                <a:spcPts val="1200"/>
              </a:spcAft>
              <a:buFont typeface="Arial" charset="0"/>
              <a:buChar char="•"/>
            </a:pPr>
            <a:r>
              <a:rPr lang="en-US" sz="2600" dirty="0"/>
              <a:t>Alternative RACT emission limitations approved by DEP or local air pollution control programs would be submitted to EPA for approval as SIP revisions.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981"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696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a:spLocks noGrp="1" noChangeArrowheads="1"/>
          </p:cNvSpPr>
          <p:nvPr>
            <p:ph type="title"/>
          </p:nvPr>
        </p:nvSpPr>
        <p:spPr>
          <a:xfrm>
            <a:off x="533400" y="228600"/>
            <a:ext cx="8229600" cy="1143000"/>
          </a:xfrm>
        </p:spPr>
        <p:txBody>
          <a:bodyPr>
            <a:spAutoFit/>
          </a:bodyPr>
          <a:lstStyle/>
          <a:p>
            <a:pPr eaLnBrk="1" hangingPunct="1"/>
            <a:r>
              <a:rPr lang="en-US" sz="4000" dirty="0" smtClean="0">
                <a:solidFill>
                  <a:schemeClr val="bg1"/>
                </a:solidFill>
              </a:rPr>
              <a:t>Headings :  White Text 40 pt. Calibri</a:t>
            </a:r>
          </a:p>
        </p:txBody>
      </p:sp>
      <p:pic>
        <p:nvPicPr>
          <p:cNvPr id="16387"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762000" y="519113"/>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3200" dirty="0" smtClean="0">
                <a:solidFill>
                  <a:schemeClr val="bg1"/>
                </a:solidFill>
              </a:rPr>
              <a:t> Impact of Proposed Rulemaking on Businesses</a:t>
            </a:r>
            <a:endParaRPr lang="en-US" sz="3200" dirty="0">
              <a:solidFill>
                <a:schemeClr val="bg1"/>
              </a:solidFill>
            </a:endParaRPr>
          </a:p>
        </p:txBody>
      </p:sp>
      <p:sp>
        <p:nvSpPr>
          <p:cNvPr id="16390" name="Rectangle 1"/>
          <p:cNvSpPr>
            <a:spLocks noChangeArrowheads="1"/>
          </p:cNvSpPr>
          <p:nvPr/>
        </p:nvSpPr>
        <p:spPr bwMode="auto">
          <a:xfrm>
            <a:off x="577850" y="1543050"/>
            <a:ext cx="81089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t>The </a:t>
            </a:r>
            <a:r>
              <a:rPr lang="en-US" sz="3200" dirty="0"/>
              <a:t>economic impact of the proposed rulemaking on all businesses is expected to be minimal.  </a:t>
            </a:r>
          </a:p>
          <a:p>
            <a:endParaRPr lang="en-US" sz="3200" dirty="0"/>
          </a:p>
          <a:p>
            <a:r>
              <a:rPr lang="en-US" sz="3200" dirty="0"/>
              <a:t>The proposed rulemaking provides a three-tiered approach intended to maximize the flexibility all businesses will have to comply with the proposed standards.</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488"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539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5560</TotalTime>
  <Words>1619</Words>
  <Application>Microsoft Office PowerPoint</Application>
  <PresentationFormat>On-screen Show (4:3)</PresentationFormat>
  <Paragraphs>147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Proposed Rulemaking: Additional RACT Requirements for Major Sources of NOx and VOCs (25 Pa. Code Chapters 121 and 129)    Environmental Quality Board November 19, 2013</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Headings :  White Text 40 pt. Calibri</vt:lpstr>
      <vt:lpstr>PowerPoint Presentation</vt:lpstr>
    </vt:vector>
  </TitlesOfParts>
  <Company>Commonwealth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Shulman, Arleen</dc:creator>
  <cp:lastModifiedBy>Build</cp:lastModifiedBy>
  <cp:revision>337</cp:revision>
  <cp:lastPrinted>2013-11-13T14:24:21Z</cp:lastPrinted>
  <dcterms:created xsi:type="dcterms:W3CDTF">2012-05-11T12:46:01Z</dcterms:created>
  <dcterms:modified xsi:type="dcterms:W3CDTF">2013-11-18T16:58:29Z</dcterms:modified>
</cp:coreProperties>
</file>