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43" r:id="rId3"/>
    <p:sldId id="345" r:id="rId4"/>
    <p:sldId id="361" r:id="rId5"/>
    <p:sldId id="356" r:id="rId6"/>
    <p:sldId id="297" r:id="rId7"/>
    <p:sldId id="362" r:id="rId8"/>
    <p:sldId id="346" r:id="rId9"/>
    <p:sldId id="328" r:id="rId10"/>
    <p:sldId id="357" r:id="rId11"/>
    <p:sldId id="358" r:id="rId12"/>
    <p:sldId id="360" r:id="rId13"/>
    <p:sldId id="359" r:id="rId14"/>
    <p:sldId id="329" r:id="rId15"/>
    <p:sldId id="331" r:id="rId16"/>
    <p:sldId id="364" r:id="rId17"/>
    <p:sldId id="365" r:id="rId18"/>
    <p:sldId id="366" r:id="rId19"/>
    <p:sldId id="367" r:id="rId20"/>
    <p:sldId id="368" r:id="rId21"/>
    <p:sldId id="369" r:id="rId22"/>
    <p:sldId id="370" r:id="rId23"/>
    <p:sldId id="371" r:id="rId24"/>
    <p:sldId id="372" r:id="rId25"/>
    <p:sldId id="373" r:id="rId26"/>
    <p:sldId id="354" r:id="rId27"/>
    <p:sldId id="262"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ndy Bordner" initials="RRB" lastIdx="3" clrIdx="0"/>
  <p:cmAuthor id="1" name="Kirit" initials="KD"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89029" autoAdjust="0"/>
  </p:normalViewPr>
  <p:slideViewPr>
    <p:cSldViewPr>
      <p:cViewPr varScale="1">
        <p:scale>
          <a:sx n="86" d="100"/>
          <a:sy n="86" d="100"/>
        </p:scale>
        <p:origin x="147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A87B930A-F737-4939-B10D-4B3FCF01F317}" type="datetimeFigureOut">
              <a:rPr lang="en-US" smtClean="0"/>
              <a:t>3/14/2016</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90D29F0C-E29A-46BA-9785-95E52A477330}" type="slidenum">
              <a:rPr lang="en-US" smtClean="0"/>
              <a:t>‹#›</a:t>
            </a:fld>
            <a:endParaRPr lang="en-US" dirty="0"/>
          </a:p>
        </p:txBody>
      </p:sp>
    </p:spTree>
    <p:extLst>
      <p:ext uri="{BB962C8B-B14F-4D97-AF65-F5344CB8AC3E}">
        <p14:creationId xmlns:p14="http://schemas.microsoft.com/office/powerpoint/2010/main" val="1689479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pPr>
              <a:defRPr/>
            </a:pPr>
            <a:fld id="{93A73D1D-AEDB-4454-9B96-CB6264DA8225}" type="datetimeFigureOut">
              <a:rPr lang="en-US"/>
              <a:pPr>
                <a:defRPr/>
              </a:pPr>
              <a:t>3/14/2016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pPr>
              <a:defRPr/>
            </a:pPr>
            <a:fld id="{E8027727-E823-48BD-87B1-2F3F13C8985D}" type="slidenum">
              <a:rPr lang="en-US"/>
              <a:pPr>
                <a:defRPr/>
              </a:pPr>
              <a:t>‹#›</a:t>
            </a:fld>
            <a:endParaRPr lang="en-US" dirty="0"/>
          </a:p>
        </p:txBody>
      </p:sp>
    </p:spTree>
    <p:extLst>
      <p:ext uri="{BB962C8B-B14F-4D97-AF65-F5344CB8AC3E}">
        <p14:creationId xmlns:p14="http://schemas.microsoft.com/office/powerpoint/2010/main" val="154962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F1814DAD-6F24-42D0-8B64-8211DE2C392A}" type="slidenum">
              <a:rPr lang="en-US" smtClean="0"/>
              <a:pPr eaLnBrk="1" hangingPunct="1"/>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2B1DA536-D165-40EC-87BA-0627AD749608}" type="slidenum">
              <a:rPr lang="en-US" smtClean="0"/>
              <a:pPr eaLnBrk="1" hangingPunct="1"/>
              <a:t>27</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905B6F3-BD24-4DAF-AFD3-E61211F08E8A}" type="slidenum">
              <a:rPr lang="en-US" smtClean="0"/>
              <a:pPr eaLnBrk="1" hangingPunct="1"/>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42BA43E-12B4-498A-B1D4-430BA4B6FB5C}" type="datetime1">
              <a:rPr lang="en-US" smtClean="0"/>
              <a:t>3/14/2016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88C1A30-5F4F-41A3-A34B-95ED3AD923F1}" type="slidenum">
              <a:rPr lang="en-US"/>
              <a:pPr>
                <a:defRPr/>
              </a:pPr>
              <a:t>‹#›</a:t>
            </a:fld>
            <a:endParaRPr lang="en-US" dirty="0"/>
          </a:p>
        </p:txBody>
      </p:sp>
    </p:spTree>
    <p:extLst>
      <p:ext uri="{BB962C8B-B14F-4D97-AF65-F5344CB8AC3E}">
        <p14:creationId xmlns:p14="http://schemas.microsoft.com/office/powerpoint/2010/main" val="370350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82DCA8-2D26-4399-94F3-AA80638AA884}" type="datetime1">
              <a:rPr lang="en-US" smtClean="0"/>
              <a:t>3/14/2016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C747171-E682-4CFA-91EB-9AA5246268A6}" type="slidenum">
              <a:rPr lang="en-US"/>
              <a:pPr>
                <a:defRPr/>
              </a:pPr>
              <a:t>‹#›</a:t>
            </a:fld>
            <a:endParaRPr lang="en-US" dirty="0"/>
          </a:p>
        </p:txBody>
      </p:sp>
    </p:spTree>
    <p:extLst>
      <p:ext uri="{BB962C8B-B14F-4D97-AF65-F5344CB8AC3E}">
        <p14:creationId xmlns:p14="http://schemas.microsoft.com/office/powerpoint/2010/main" val="179582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095930-4AE6-4E7A-BBD4-58AB26808234}" type="datetime1">
              <a:rPr lang="en-US" smtClean="0"/>
              <a:t>3/14/2016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7FFB1C-677F-4345-9C22-46CB5A31A93E}" type="slidenum">
              <a:rPr lang="en-US"/>
              <a:pPr>
                <a:defRPr/>
              </a:pPr>
              <a:t>‹#›</a:t>
            </a:fld>
            <a:endParaRPr lang="en-US" dirty="0"/>
          </a:p>
        </p:txBody>
      </p:sp>
    </p:spTree>
    <p:extLst>
      <p:ext uri="{BB962C8B-B14F-4D97-AF65-F5344CB8AC3E}">
        <p14:creationId xmlns:p14="http://schemas.microsoft.com/office/powerpoint/2010/main" val="13937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15F234-2C3C-4C5C-B38F-141F6F9D2FFB}" type="datetime1">
              <a:rPr lang="en-US" smtClean="0"/>
              <a:t>3/14/2016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6847A28-3DF2-4254-A241-510C774C0EBA}" type="slidenum">
              <a:rPr lang="en-US"/>
              <a:pPr>
                <a:defRPr/>
              </a:pPr>
              <a:t>‹#›</a:t>
            </a:fld>
            <a:endParaRPr lang="en-US" dirty="0"/>
          </a:p>
        </p:txBody>
      </p:sp>
    </p:spTree>
    <p:extLst>
      <p:ext uri="{BB962C8B-B14F-4D97-AF65-F5344CB8AC3E}">
        <p14:creationId xmlns:p14="http://schemas.microsoft.com/office/powerpoint/2010/main" val="259868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F72CBF-3277-4C6A-998D-65979B087879}" type="datetime1">
              <a:rPr lang="en-US" smtClean="0"/>
              <a:t>3/14/2016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F28C314-BD85-42C6-ADAC-4D233D958460}" type="slidenum">
              <a:rPr lang="en-US"/>
              <a:pPr>
                <a:defRPr/>
              </a:pPr>
              <a:t>‹#›</a:t>
            </a:fld>
            <a:endParaRPr lang="en-US" dirty="0"/>
          </a:p>
        </p:txBody>
      </p:sp>
    </p:spTree>
    <p:extLst>
      <p:ext uri="{BB962C8B-B14F-4D97-AF65-F5344CB8AC3E}">
        <p14:creationId xmlns:p14="http://schemas.microsoft.com/office/powerpoint/2010/main" val="303185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ED940F3-B64D-45CA-854D-C37449754314}" type="datetime1">
              <a:rPr lang="en-US" smtClean="0"/>
              <a:t>3/14/2016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EB2B11-6CB0-4F10-B6F3-A0E034E0B968}" type="slidenum">
              <a:rPr lang="en-US"/>
              <a:pPr>
                <a:defRPr/>
              </a:pPr>
              <a:t>‹#›</a:t>
            </a:fld>
            <a:endParaRPr lang="en-US" dirty="0"/>
          </a:p>
        </p:txBody>
      </p:sp>
    </p:spTree>
    <p:extLst>
      <p:ext uri="{BB962C8B-B14F-4D97-AF65-F5344CB8AC3E}">
        <p14:creationId xmlns:p14="http://schemas.microsoft.com/office/powerpoint/2010/main" val="253997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2CAE48-1F64-4BC2-AFB4-F7926292BA64}" type="datetime1">
              <a:rPr lang="en-US" smtClean="0"/>
              <a:t>3/14/2016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FC0198E-E1DF-4D42-9330-BF1C0967E92C}" type="slidenum">
              <a:rPr lang="en-US"/>
              <a:pPr>
                <a:defRPr/>
              </a:pPr>
              <a:t>‹#›</a:t>
            </a:fld>
            <a:endParaRPr lang="en-US" dirty="0"/>
          </a:p>
        </p:txBody>
      </p:sp>
    </p:spTree>
    <p:extLst>
      <p:ext uri="{BB962C8B-B14F-4D97-AF65-F5344CB8AC3E}">
        <p14:creationId xmlns:p14="http://schemas.microsoft.com/office/powerpoint/2010/main" val="149163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672E93-273E-4A83-BDC5-C613543F1B74}" type="datetime1">
              <a:rPr lang="en-US" smtClean="0"/>
              <a:t>3/14/2016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34C7DFB-AA38-4CC7-ABCF-325A33006149}" type="slidenum">
              <a:rPr lang="en-US"/>
              <a:pPr>
                <a:defRPr/>
              </a:pPr>
              <a:t>‹#›</a:t>
            </a:fld>
            <a:endParaRPr lang="en-US" dirty="0"/>
          </a:p>
        </p:txBody>
      </p:sp>
    </p:spTree>
    <p:extLst>
      <p:ext uri="{BB962C8B-B14F-4D97-AF65-F5344CB8AC3E}">
        <p14:creationId xmlns:p14="http://schemas.microsoft.com/office/powerpoint/2010/main" val="287425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0E16EC-D4DD-481A-8223-BDBFD32492AA}" type="datetime1">
              <a:rPr lang="en-US" smtClean="0"/>
              <a:t>3/14/2016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4D2BA5-7CF4-4CA2-9CE9-8D5D9E273765}" type="slidenum">
              <a:rPr lang="en-US"/>
              <a:pPr>
                <a:defRPr/>
              </a:pPr>
              <a:t>‹#›</a:t>
            </a:fld>
            <a:endParaRPr lang="en-US" dirty="0"/>
          </a:p>
        </p:txBody>
      </p:sp>
    </p:spTree>
    <p:extLst>
      <p:ext uri="{BB962C8B-B14F-4D97-AF65-F5344CB8AC3E}">
        <p14:creationId xmlns:p14="http://schemas.microsoft.com/office/powerpoint/2010/main" val="50089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D62536-30E1-4C40-963A-8CFC24CE7F31}" type="datetime1">
              <a:rPr lang="en-US" smtClean="0"/>
              <a:t>3/14/2016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53636DE-0047-4F0D-9A97-0373B80EE5F8}" type="slidenum">
              <a:rPr lang="en-US"/>
              <a:pPr>
                <a:defRPr/>
              </a:pPr>
              <a:t>‹#›</a:t>
            </a:fld>
            <a:endParaRPr lang="en-US" dirty="0"/>
          </a:p>
        </p:txBody>
      </p:sp>
    </p:spTree>
    <p:extLst>
      <p:ext uri="{BB962C8B-B14F-4D97-AF65-F5344CB8AC3E}">
        <p14:creationId xmlns:p14="http://schemas.microsoft.com/office/powerpoint/2010/main" val="794261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C02E92-BDE3-4401-A3E3-68DF3B75CB7F}" type="datetime1">
              <a:rPr lang="en-US" smtClean="0"/>
              <a:t>3/14/2016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EDEBCB-AE15-4791-A7AB-91C702A7C145}" type="slidenum">
              <a:rPr lang="en-US"/>
              <a:pPr>
                <a:defRPr/>
              </a:pPr>
              <a:t>‹#›</a:t>
            </a:fld>
            <a:endParaRPr lang="en-US" dirty="0"/>
          </a:p>
        </p:txBody>
      </p:sp>
    </p:spTree>
    <p:extLst>
      <p:ext uri="{BB962C8B-B14F-4D97-AF65-F5344CB8AC3E}">
        <p14:creationId xmlns:p14="http://schemas.microsoft.com/office/powerpoint/2010/main" val="171092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23E0B83-CB60-47F0-85BF-0D75EDAC54E5}" type="datetime1">
              <a:rPr lang="en-US" smtClean="0"/>
              <a:t>3/14/2016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D11F718-F430-499F-AF09-C85E2934555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mailto:kramamurthy@pa.gov" TargetMode="External"/><Relationship Id="rId4" Type="http://schemas.openxmlformats.org/officeDocument/2006/relationships/hyperlink" Target="mailto:ranbordner@pa.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7300" y="1905000"/>
            <a:ext cx="6629400" cy="1981200"/>
          </a:xfrm>
        </p:spPr>
        <p:txBody>
          <a:bodyPr rtlCol="0">
            <a:normAutofit fontScale="85000" lnSpcReduction="20000"/>
          </a:bodyPr>
          <a:lstStyle/>
          <a:p>
            <a:pPr eaLnBrk="1" fontAlgn="auto" hangingPunct="1">
              <a:lnSpc>
                <a:spcPct val="120000"/>
              </a:lnSpc>
              <a:spcBef>
                <a:spcPts val="0"/>
              </a:spcBef>
              <a:spcAft>
                <a:spcPts val="0"/>
              </a:spcAft>
              <a:defRPr/>
            </a:pPr>
            <a:r>
              <a:rPr lang="en-US" sz="3600" b="1" dirty="0">
                <a:solidFill>
                  <a:schemeClr val="tx1"/>
                </a:solidFill>
              </a:rPr>
              <a:t>DEP </a:t>
            </a:r>
            <a:r>
              <a:rPr lang="en-US" sz="3600" b="1" dirty="0" smtClean="0">
                <a:solidFill>
                  <a:schemeClr val="tx1"/>
                </a:solidFill>
              </a:rPr>
              <a:t>Presentation </a:t>
            </a:r>
            <a:r>
              <a:rPr lang="en-US" sz="3600" b="1" dirty="0">
                <a:solidFill>
                  <a:schemeClr val="tx1"/>
                </a:solidFill>
              </a:rPr>
              <a:t>on </a:t>
            </a:r>
            <a:r>
              <a:rPr lang="en-US" sz="3600" b="1" dirty="0" smtClean="0">
                <a:solidFill>
                  <a:schemeClr val="tx1"/>
                </a:solidFill>
              </a:rPr>
              <a:t>the U.S. Environmental Protection Agency’s </a:t>
            </a:r>
            <a:r>
              <a:rPr lang="en-US" sz="3600" b="1" dirty="0">
                <a:solidFill>
                  <a:schemeClr val="tx1"/>
                </a:solidFill>
              </a:rPr>
              <a:t>Proposed Cross-State Air Pollution Rule Update for the 2008 Ozone NAAQS</a:t>
            </a:r>
            <a:endParaRPr lang="en-US" b="1" dirty="0" smtClean="0">
              <a:solidFill>
                <a:schemeClr val="tx1"/>
              </a:solidFill>
            </a:endParaRPr>
          </a:p>
          <a:p>
            <a:pPr eaLnBrk="1" fontAlgn="auto" hangingPunct="1">
              <a:spcAft>
                <a:spcPts val="0"/>
              </a:spcAft>
              <a:buFont typeface="Arial" pitchFamily="34" charset="0"/>
              <a:buNone/>
              <a:defRPr/>
            </a:pPr>
            <a:endParaRPr lang="en-US" b="1" dirty="0" smtClean="0">
              <a:solidFill>
                <a:schemeClr val="tx1"/>
              </a:solidFill>
            </a:endParaRPr>
          </a:p>
          <a:p>
            <a:pPr eaLnBrk="1" fontAlgn="auto" hangingPunct="1">
              <a:spcAft>
                <a:spcPts val="0"/>
              </a:spcAft>
              <a:buFont typeface="Arial" pitchFamily="34" charset="0"/>
              <a:buNone/>
              <a:defRPr/>
            </a:pPr>
            <a:endParaRPr lang="en-US" b="1" dirty="0" smtClean="0">
              <a:solidFill>
                <a:schemeClr val="tx1"/>
              </a:solidFill>
            </a:endParaRPr>
          </a:p>
          <a:p>
            <a:pPr eaLnBrk="1" fontAlgn="auto" hangingPunct="1">
              <a:spcAft>
                <a:spcPts val="0"/>
              </a:spcAft>
              <a:buFont typeface="Arial" pitchFamily="34" charset="0"/>
              <a:buNone/>
              <a:defRPr/>
            </a:pPr>
            <a:endParaRPr lang="en-US" dirty="0" smtClean="0"/>
          </a:p>
        </p:txBody>
      </p:sp>
      <p:pic>
        <p:nvPicPr>
          <p:cNvPr id="2051" name="Picture 2" descr="C:\Documents and Settings\ashulman\My Documents\Bureau_of_Air_QualityP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p:cNvSpPr>
            <a:spLocks noGrp="1"/>
          </p:cNvSpPr>
          <p:nvPr>
            <p:ph type="ctrTitle"/>
          </p:nvPr>
        </p:nvSpPr>
        <p:spPr>
          <a:xfrm>
            <a:off x="685800" y="1447800"/>
            <a:ext cx="7772400" cy="609600"/>
          </a:xfrm>
        </p:spPr>
        <p:txBody>
          <a:bodyPr/>
          <a:lstStyle/>
          <a:p>
            <a:pPr eaLnBrk="1" hangingPunct="1"/>
            <a:r>
              <a:rPr lang="en-US" sz="3600" b="1" dirty="0" smtClean="0"/>
              <a:t/>
            </a:r>
            <a:br>
              <a:rPr lang="en-US" sz="3600" b="1" dirty="0" smtClean="0"/>
            </a:br>
            <a:r>
              <a:rPr lang="en-US" sz="3200" b="1" dirty="0"/>
              <a:t/>
            </a:r>
            <a:br>
              <a:rPr lang="en-US" sz="3200" b="1" dirty="0"/>
            </a:br>
            <a:endParaRPr lang="en-US" sz="3600" b="1" dirty="0" smtClean="0"/>
          </a:p>
        </p:txBody>
      </p:sp>
      <p:sp>
        <p:nvSpPr>
          <p:cNvPr id="2054" name="TextBox 7"/>
          <p:cNvSpPr txBox="1">
            <a:spLocks noChangeArrowheads="1"/>
          </p:cNvSpPr>
          <p:nvPr/>
        </p:nvSpPr>
        <p:spPr bwMode="auto">
          <a:xfrm>
            <a:off x="4724400" y="6248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dirty="0"/>
          </a:p>
        </p:txBody>
      </p:sp>
      <p:sp>
        <p:nvSpPr>
          <p:cNvPr id="2055" name="TextBox 5"/>
          <p:cNvSpPr txBox="1">
            <a:spLocks noChangeArrowheads="1"/>
          </p:cNvSpPr>
          <p:nvPr/>
        </p:nvSpPr>
        <p:spPr bwMode="auto">
          <a:xfrm>
            <a:off x="1718044" y="4343400"/>
            <a:ext cx="5715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buFont typeface="Arial" charset="0"/>
              <a:buNone/>
            </a:pPr>
            <a:r>
              <a:rPr lang="en-US" sz="2400" b="1" dirty="0"/>
              <a:t>Citizens Advisory Council (CAC</a:t>
            </a:r>
            <a:r>
              <a:rPr lang="en-US" sz="2400" b="1" dirty="0" smtClean="0"/>
              <a:t>)</a:t>
            </a:r>
          </a:p>
          <a:p>
            <a:pPr algn="ctr" eaLnBrk="1" hangingPunct="1">
              <a:buFont typeface="Arial" charset="0"/>
              <a:buNone/>
            </a:pPr>
            <a:r>
              <a:rPr lang="en-US" sz="2400" b="1" dirty="0" smtClean="0"/>
              <a:t>March 15, 2016</a:t>
            </a:r>
            <a:endParaRPr lang="en-US" sz="2400" b="1" dirty="0"/>
          </a:p>
          <a:p>
            <a:pPr algn="ctr" eaLnBrk="1" hangingPunct="1">
              <a:buFont typeface="Arial" charset="0"/>
              <a:buNone/>
            </a:pPr>
            <a:r>
              <a:rPr lang="en-US" sz="2400" b="1" dirty="0"/>
              <a:t>Harrisburg, PA</a:t>
            </a:r>
          </a:p>
          <a:p>
            <a:pPr eaLnBrk="1" hangingPunct="1"/>
            <a:endParaRPr lang="en-US" dirty="0"/>
          </a:p>
        </p:txBody>
      </p:sp>
      <p:sp>
        <p:nvSpPr>
          <p:cNvPr id="4" name="Slide Number Placeholder 3"/>
          <p:cNvSpPr>
            <a:spLocks noGrp="1"/>
          </p:cNvSpPr>
          <p:nvPr>
            <p:ph type="sldNum" sz="quarter" idx="12"/>
          </p:nvPr>
        </p:nvSpPr>
        <p:spPr/>
        <p:txBody>
          <a:bodyPr/>
          <a:lstStyle/>
          <a:p>
            <a:pPr>
              <a:defRPr/>
            </a:pPr>
            <a:fld id="{088C1A30-5F4F-41A3-A34B-95ED3AD923F1}" type="slidenum">
              <a:rPr lang="en-US" smtClean="0"/>
              <a:pPr>
                <a:defRPr/>
              </a:pPr>
              <a:t>1</a:t>
            </a:fld>
            <a:endParaRPr lang="en-US" dirty="0"/>
          </a:p>
        </p:txBody>
      </p:sp>
      <p:sp>
        <p:nvSpPr>
          <p:cNvPr id="5" name="TextBox 4"/>
          <p:cNvSpPr txBox="1"/>
          <p:nvPr/>
        </p:nvSpPr>
        <p:spPr>
          <a:xfrm>
            <a:off x="380999" y="6076495"/>
            <a:ext cx="1854355" cy="338554"/>
          </a:xfrm>
          <a:prstGeom prst="rect">
            <a:avLst/>
          </a:prstGeom>
          <a:noFill/>
        </p:spPr>
        <p:txBody>
          <a:bodyPr wrap="none" rtlCol="0">
            <a:spAutoFit/>
          </a:bodyPr>
          <a:lstStyle/>
          <a:p>
            <a:pPr lvl="0" algn="ctr"/>
            <a:r>
              <a:rPr lang="en-US" sz="1600" dirty="0">
                <a:solidFill>
                  <a:prstClr val="black"/>
                </a:solidFill>
              </a:rPr>
              <a:t>Tom Wolf, Governor</a:t>
            </a:r>
          </a:p>
        </p:txBody>
      </p:sp>
      <p:sp>
        <p:nvSpPr>
          <p:cNvPr id="10" name="TextBox 9"/>
          <p:cNvSpPr txBox="1"/>
          <p:nvPr/>
        </p:nvSpPr>
        <p:spPr>
          <a:xfrm>
            <a:off x="6692860" y="6094790"/>
            <a:ext cx="2117567" cy="338554"/>
          </a:xfrm>
          <a:prstGeom prst="rect">
            <a:avLst/>
          </a:prstGeom>
          <a:noFill/>
        </p:spPr>
        <p:txBody>
          <a:bodyPr wrap="none" rtlCol="0">
            <a:spAutoFit/>
          </a:bodyPr>
          <a:lstStyle/>
          <a:p>
            <a:pPr lvl="0" algn="ctr"/>
            <a:r>
              <a:rPr lang="en-US" sz="1600" dirty="0"/>
              <a:t>John Quigley, Secretary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5829" y="1219199"/>
            <a:ext cx="8325095" cy="4904581"/>
          </a:xfrm>
        </p:spPr>
        <p:txBody>
          <a:bodyPr/>
          <a:lstStyle/>
          <a:p>
            <a:pPr marL="0" indent="0" fontAlgn="auto">
              <a:spcBef>
                <a:spcPts val="0"/>
              </a:spcBef>
              <a:spcAft>
                <a:spcPts val="0"/>
              </a:spcAft>
              <a:buNone/>
              <a:defRPr/>
            </a:pPr>
            <a:endParaRPr lang="en-US" sz="2000" dirty="0"/>
          </a:p>
          <a:p>
            <a:pPr marL="0" indent="0" fontAlgn="auto">
              <a:spcBef>
                <a:spcPts val="0"/>
              </a:spcBef>
              <a:spcAft>
                <a:spcPts val="0"/>
              </a:spcAft>
              <a:buNone/>
              <a:defRPr/>
            </a:pPr>
            <a:endParaRPr lang="en-US" sz="2400" dirty="0" smtClean="0"/>
          </a:p>
          <a:p>
            <a:pPr marL="0" indent="0" fontAlgn="auto">
              <a:spcBef>
                <a:spcPts val="0"/>
              </a:spcBef>
              <a:spcAft>
                <a:spcPts val="0"/>
              </a:spcAft>
              <a:buNone/>
              <a:defRPr/>
            </a:pPr>
            <a:endParaRPr lang="en-US" sz="2400" dirty="0"/>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3200" dirty="0">
                  <a:solidFill>
                    <a:schemeClr val="bg1"/>
                  </a:solidFill>
                </a:rPr>
                <a:t> </a:t>
              </a:r>
              <a:r>
                <a:rPr lang="en-US" sz="3200" dirty="0" smtClean="0">
                  <a:solidFill>
                    <a:schemeClr val="bg1"/>
                  </a:solidFill>
                </a:rPr>
                <a:t>Largest Contributions by State</a:t>
              </a:r>
              <a:endParaRPr lang="en-US" sz="32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2432636361"/>
              </p:ext>
            </p:extLst>
          </p:nvPr>
        </p:nvGraphicFramePr>
        <p:xfrm>
          <a:off x="609600" y="1143000"/>
          <a:ext cx="3657600" cy="5029200"/>
        </p:xfrm>
        <a:graphic>
          <a:graphicData uri="http://schemas.openxmlformats.org/drawingml/2006/table">
            <a:tbl>
              <a:tblPr firstRow="1">
                <a:tableStyleId>{5C22544A-7EE6-4342-B048-85BDC9FD1C3A}</a:tableStyleId>
              </a:tblPr>
              <a:tblGrid>
                <a:gridCol w="975360">
                  <a:extLst>
                    <a:ext uri="{9D8B030D-6E8A-4147-A177-3AD203B41FA5}">
                      <a16:colId xmlns:a16="http://schemas.microsoft.com/office/drawing/2014/main" val="20000"/>
                    </a:ext>
                  </a:extLst>
                </a:gridCol>
                <a:gridCol w="1341120">
                  <a:extLst>
                    <a:ext uri="{9D8B030D-6E8A-4147-A177-3AD203B41FA5}">
                      <a16:colId xmlns:a16="http://schemas.microsoft.com/office/drawing/2014/main" val="20001"/>
                    </a:ext>
                  </a:extLst>
                </a:gridCol>
                <a:gridCol w="1341120">
                  <a:extLst>
                    <a:ext uri="{9D8B030D-6E8A-4147-A177-3AD203B41FA5}">
                      <a16:colId xmlns:a16="http://schemas.microsoft.com/office/drawing/2014/main" val="20002"/>
                    </a:ext>
                  </a:extLst>
                </a:gridCol>
              </a:tblGrid>
              <a:tr h="1280160">
                <a:tc>
                  <a:txBody>
                    <a:bodyPr/>
                    <a:lstStyle/>
                    <a:p>
                      <a:r>
                        <a:rPr lang="en-US" sz="1200" dirty="0" smtClean="0"/>
                        <a:t>Upwind State</a:t>
                      </a:r>
                      <a:endParaRPr lang="en-US" sz="1200" dirty="0"/>
                    </a:p>
                  </a:txBody>
                  <a:tcPr/>
                </a:tc>
                <a:tc>
                  <a:txBody>
                    <a:bodyPr/>
                    <a:lstStyle/>
                    <a:p>
                      <a:r>
                        <a:rPr lang="en-US" sz="1200" dirty="0" smtClean="0"/>
                        <a:t>Largest</a:t>
                      </a:r>
                      <a:r>
                        <a:rPr lang="en-US" sz="1200" baseline="0" dirty="0" smtClean="0"/>
                        <a:t> Downwind Contribution to Nonattainment Receptors for Ozone (ppb)</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Largest</a:t>
                      </a:r>
                      <a:r>
                        <a:rPr lang="en-US" sz="1200" baseline="0" dirty="0" smtClean="0"/>
                        <a:t> Downwind Contribution to Maintenance Receptors for Ozone (ppb)</a:t>
                      </a:r>
                      <a:endParaRPr lang="en-US" sz="1200" dirty="0" smtClean="0"/>
                    </a:p>
                    <a:p>
                      <a:endParaRPr lang="en-US" sz="1200" dirty="0"/>
                    </a:p>
                  </a:txBody>
                  <a:tcPr/>
                </a:tc>
                <a:extLst>
                  <a:ext uri="{0D108BD9-81ED-4DB2-BD59-A6C34878D82A}">
                    <a16:rowId xmlns:a16="http://schemas.microsoft.com/office/drawing/2014/main" val="10000"/>
                  </a:ext>
                </a:extLst>
              </a:tr>
              <a:tr h="274320">
                <a:tc>
                  <a:txBody>
                    <a:bodyPr/>
                    <a:lstStyle/>
                    <a:p>
                      <a:r>
                        <a:rPr lang="en-US" dirty="0" smtClean="0"/>
                        <a:t>AL</a:t>
                      </a:r>
                      <a:endParaRPr lang="en-US" dirty="0"/>
                    </a:p>
                  </a:txBody>
                  <a:tcPr/>
                </a:tc>
                <a:tc>
                  <a:txBody>
                    <a:bodyPr/>
                    <a:lstStyle/>
                    <a:p>
                      <a:r>
                        <a:rPr lang="en-US" dirty="0" smtClean="0"/>
                        <a:t>  0.79</a:t>
                      </a:r>
                      <a:endParaRPr lang="en-US" dirty="0"/>
                    </a:p>
                  </a:txBody>
                  <a:tcPr/>
                </a:tc>
                <a:tc>
                  <a:txBody>
                    <a:bodyPr/>
                    <a:lstStyle/>
                    <a:p>
                      <a:r>
                        <a:rPr lang="en-US" dirty="0" smtClean="0"/>
                        <a:t>  1.28</a:t>
                      </a:r>
                      <a:endParaRPr lang="en-US" dirty="0"/>
                    </a:p>
                  </a:txBody>
                  <a:tcPr/>
                </a:tc>
                <a:extLst>
                  <a:ext uri="{0D108BD9-81ED-4DB2-BD59-A6C34878D82A}">
                    <a16:rowId xmlns:a16="http://schemas.microsoft.com/office/drawing/2014/main" val="10001"/>
                  </a:ext>
                </a:extLst>
              </a:tr>
              <a:tr h="356616">
                <a:tc>
                  <a:txBody>
                    <a:bodyPr/>
                    <a:lstStyle/>
                    <a:p>
                      <a:r>
                        <a:rPr lang="en-US" dirty="0" smtClean="0"/>
                        <a:t>AR</a:t>
                      </a:r>
                      <a:endParaRPr lang="en-US" dirty="0"/>
                    </a:p>
                  </a:txBody>
                  <a:tcPr/>
                </a:tc>
                <a:tc>
                  <a:txBody>
                    <a:bodyPr/>
                    <a:lstStyle/>
                    <a:p>
                      <a:r>
                        <a:rPr lang="en-US" dirty="0" smtClean="0"/>
                        <a:t>  0.98</a:t>
                      </a:r>
                      <a:endParaRPr lang="en-US" dirty="0"/>
                    </a:p>
                  </a:txBody>
                  <a:tcPr/>
                </a:tc>
                <a:tc>
                  <a:txBody>
                    <a:bodyPr/>
                    <a:lstStyle/>
                    <a:p>
                      <a:r>
                        <a:rPr lang="en-US" dirty="0" smtClean="0"/>
                        <a:t>  2.15</a:t>
                      </a:r>
                      <a:endParaRPr lang="en-US" dirty="0"/>
                    </a:p>
                  </a:txBody>
                  <a:tcPr/>
                </a:tc>
                <a:extLst>
                  <a:ext uri="{0D108BD9-81ED-4DB2-BD59-A6C34878D82A}">
                    <a16:rowId xmlns:a16="http://schemas.microsoft.com/office/drawing/2014/main" val="10002"/>
                  </a:ext>
                </a:extLst>
              </a:tr>
              <a:tr h="356616">
                <a:tc>
                  <a:txBody>
                    <a:bodyPr/>
                    <a:lstStyle/>
                    <a:p>
                      <a:r>
                        <a:rPr lang="en-US" dirty="0" smtClean="0"/>
                        <a:t>CT</a:t>
                      </a:r>
                      <a:endParaRPr lang="en-US" dirty="0"/>
                    </a:p>
                  </a:txBody>
                  <a:tcPr/>
                </a:tc>
                <a:tc>
                  <a:txBody>
                    <a:bodyPr/>
                    <a:lstStyle/>
                    <a:p>
                      <a:r>
                        <a:rPr lang="en-US" dirty="0" smtClean="0"/>
                        <a:t>  0.00</a:t>
                      </a:r>
                      <a:endParaRPr lang="en-US" dirty="0"/>
                    </a:p>
                  </a:txBody>
                  <a:tcPr/>
                </a:tc>
                <a:tc>
                  <a:txBody>
                    <a:bodyPr/>
                    <a:lstStyle/>
                    <a:p>
                      <a:r>
                        <a:rPr lang="en-US" dirty="0" smtClean="0"/>
                        <a:t>  0.46</a:t>
                      </a:r>
                      <a:endParaRPr lang="en-US" dirty="0"/>
                    </a:p>
                  </a:txBody>
                  <a:tcPr/>
                </a:tc>
                <a:extLst>
                  <a:ext uri="{0D108BD9-81ED-4DB2-BD59-A6C34878D82A}">
                    <a16:rowId xmlns:a16="http://schemas.microsoft.com/office/drawing/2014/main" val="10003"/>
                  </a:ext>
                </a:extLst>
              </a:tr>
              <a:tr h="356616">
                <a:tc>
                  <a:txBody>
                    <a:bodyPr/>
                    <a:lstStyle/>
                    <a:p>
                      <a:r>
                        <a:rPr lang="en-US" dirty="0" smtClean="0"/>
                        <a:t>DE</a:t>
                      </a:r>
                      <a:endParaRPr lang="en-US" dirty="0"/>
                    </a:p>
                  </a:txBody>
                  <a:tcPr/>
                </a:tc>
                <a:tc>
                  <a:txBody>
                    <a:bodyPr/>
                    <a:lstStyle/>
                    <a:p>
                      <a:r>
                        <a:rPr lang="en-US" dirty="0" smtClean="0"/>
                        <a:t>  0.37</a:t>
                      </a:r>
                      <a:endParaRPr lang="en-US" dirty="0"/>
                    </a:p>
                  </a:txBody>
                  <a:tcPr/>
                </a:tc>
                <a:tc>
                  <a:txBody>
                    <a:bodyPr/>
                    <a:lstStyle/>
                    <a:p>
                      <a:r>
                        <a:rPr lang="en-US" dirty="0" smtClean="0"/>
                        <a:t>  2.23</a:t>
                      </a:r>
                      <a:endParaRPr lang="en-US" dirty="0"/>
                    </a:p>
                  </a:txBody>
                  <a:tcPr/>
                </a:tc>
                <a:extLst>
                  <a:ext uri="{0D108BD9-81ED-4DB2-BD59-A6C34878D82A}">
                    <a16:rowId xmlns:a16="http://schemas.microsoft.com/office/drawing/2014/main" val="10004"/>
                  </a:ext>
                </a:extLst>
              </a:tr>
              <a:tr h="356616">
                <a:tc>
                  <a:txBody>
                    <a:bodyPr/>
                    <a:lstStyle/>
                    <a:p>
                      <a:r>
                        <a:rPr lang="en-US" dirty="0" smtClean="0"/>
                        <a:t>DC</a:t>
                      </a:r>
                      <a:endParaRPr lang="en-US" dirty="0"/>
                    </a:p>
                  </a:txBody>
                  <a:tcPr/>
                </a:tc>
                <a:tc>
                  <a:txBody>
                    <a:bodyPr/>
                    <a:lstStyle/>
                    <a:p>
                      <a:r>
                        <a:rPr lang="en-US" dirty="0" smtClean="0"/>
                        <a:t>  0.06</a:t>
                      </a:r>
                      <a:endParaRPr lang="en-US" dirty="0"/>
                    </a:p>
                  </a:txBody>
                  <a:tcPr/>
                </a:tc>
                <a:tc>
                  <a:txBody>
                    <a:bodyPr/>
                    <a:lstStyle/>
                    <a:p>
                      <a:r>
                        <a:rPr lang="en-US" dirty="0" smtClean="0"/>
                        <a:t>  0.73</a:t>
                      </a:r>
                      <a:endParaRPr lang="en-US" dirty="0"/>
                    </a:p>
                  </a:txBody>
                  <a:tcPr/>
                </a:tc>
                <a:extLst>
                  <a:ext uri="{0D108BD9-81ED-4DB2-BD59-A6C34878D82A}">
                    <a16:rowId xmlns:a16="http://schemas.microsoft.com/office/drawing/2014/main" val="10005"/>
                  </a:ext>
                </a:extLst>
              </a:tr>
              <a:tr h="356616">
                <a:tc>
                  <a:txBody>
                    <a:bodyPr/>
                    <a:lstStyle/>
                    <a:p>
                      <a:r>
                        <a:rPr lang="en-US" dirty="0" smtClean="0"/>
                        <a:t>FL</a:t>
                      </a:r>
                      <a:endParaRPr lang="en-US" dirty="0"/>
                    </a:p>
                  </a:txBody>
                  <a:tcPr/>
                </a:tc>
                <a:tc>
                  <a:txBody>
                    <a:bodyPr/>
                    <a:lstStyle/>
                    <a:p>
                      <a:r>
                        <a:rPr lang="en-US" dirty="0" smtClean="0"/>
                        <a:t>  0.54</a:t>
                      </a:r>
                      <a:endParaRPr lang="en-US" dirty="0"/>
                    </a:p>
                  </a:txBody>
                  <a:tcPr/>
                </a:tc>
                <a:tc>
                  <a:txBody>
                    <a:bodyPr/>
                    <a:lstStyle/>
                    <a:p>
                      <a:r>
                        <a:rPr lang="en-US" dirty="0" smtClean="0"/>
                        <a:t>  0.72</a:t>
                      </a:r>
                      <a:endParaRPr lang="en-US" dirty="0"/>
                    </a:p>
                  </a:txBody>
                  <a:tcPr/>
                </a:tc>
                <a:extLst>
                  <a:ext uri="{0D108BD9-81ED-4DB2-BD59-A6C34878D82A}">
                    <a16:rowId xmlns:a16="http://schemas.microsoft.com/office/drawing/2014/main" val="10006"/>
                  </a:ext>
                </a:extLst>
              </a:tr>
              <a:tr h="356616">
                <a:tc>
                  <a:txBody>
                    <a:bodyPr/>
                    <a:lstStyle/>
                    <a:p>
                      <a:r>
                        <a:rPr lang="en-US" dirty="0" smtClean="0"/>
                        <a:t>GA</a:t>
                      </a:r>
                      <a:endParaRPr lang="en-US" dirty="0"/>
                    </a:p>
                  </a:txBody>
                  <a:tcPr/>
                </a:tc>
                <a:tc>
                  <a:txBody>
                    <a:bodyPr/>
                    <a:lstStyle/>
                    <a:p>
                      <a:r>
                        <a:rPr lang="en-US" dirty="0" smtClean="0"/>
                        <a:t>  0.47</a:t>
                      </a:r>
                      <a:endParaRPr lang="en-US" dirty="0"/>
                    </a:p>
                  </a:txBody>
                  <a:tcPr/>
                </a:tc>
                <a:tc>
                  <a:txBody>
                    <a:bodyPr/>
                    <a:lstStyle/>
                    <a:p>
                      <a:r>
                        <a:rPr lang="en-US" dirty="0" smtClean="0"/>
                        <a:t>  0.58</a:t>
                      </a:r>
                      <a:endParaRPr lang="en-US" dirty="0"/>
                    </a:p>
                  </a:txBody>
                  <a:tcPr/>
                </a:tc>
                <a:extLst>
                  <a:ext uri="{0D108BD9-81ED-4DB2-BD59-A6C34878D82A}">
                    <a16:rowId xmlns:a16="http://schemas.microsoft.com/office/drawing/2014/main" val="10007"/>
                  </a:ext>
                </a:extLst>
              </a:tr>
              <a:tr h="356616">
                <a:tc>
                  <a:txBody>
                    <a:bodyPr/>
                    <a:lstStyle/>
                    <a:p>
                      <a:r>
                        <a:rPr lang="en-US" dirty="0" smtClean="0"/>
                        <a:t>IL</a:t>
                      </a:r>
                      <a:endParaRPr lang="en-US" dirty="0"/>
                    </a:p>
                  </a:txBody>
                  <a:tcPr/>
                </a:tc>
                <a:tc>
                  <a:txBody>
                    <a:bodyPr/>
                    <a:lstStyle/>
                    <a:p>
                      <a:r>
                        <a:rPr lang="en-US" dirty="0" smtClean="0"/>
                        <a:t>17.48</a:t>
                      </a:r>
                      <a:endParaRPr lang="en-US" dirty="0"/>
                    </a:p>
                  </a:txBody>
                  <a:tcPr/>
                </a:tc>
                <a:tc>
                  <a:txBody>
                    <a:bodyPr/>
                    <a:lstStyle/>
                    <a:p>
                      <a:r>
                        <a:rPr lang="en-US" dirty="0" smtClean="0"/>
                        <a:t>23.17</a:t>
                      </a:r>
                      <a:endParaRPr lang="en-US" dirty="0"/>
                    </a:p>
                  </a:txBody>
                  <a:tcPr/>
                </a:tc>
                <a:extLst>
                  <a:ext uri="{0D108BD9-81ED-4DB2-BD59-A6C34878D82A}">
                    <a16:rowId xmlns:a16="http://schemas.microsoft.com/office/drawing/2014/main" val="10008"/>
                  </a:ext>
                </a:extLst>
              </a:tr>
              <a:tr h="356616">
                <a:tc>
                  <a:txBody>
                    <a:bodyPr/>
                    <a:lstStyle/>
                    <a:p>
                      <a:r>
                        <a:rPr lang="en-US" dirty="0" smtClean="0"/>
                        <a:t>IN</a:t>
                      </a:r>
                      <a:endParaRPr lang="en-US" dirty="0"/>
                    </a:p>
                  </a:txBody>
                  <a:tcPr/>
                </a:tc>
                <a:tc>
                  <a:txBody>
                    <a:bodyPr/>
                    <a:lstStyle/>
                    <a:p>
                      <a:r>
                        <a:rPr lang="en-US" dirty="0" smtClean="0"/>
                        <a:t>  6.24</a:t>
                      </a:r>
                      <a:endParaRPr lang="en-US" dirty="0"/>
                    </a:p>
                  </a:txBody>
                  <a:tcPr/>
                </a:tc>
                <a:tc>
                  <a:txBody>
                    <a:bodyPr/>
                    <a:lstStyle/>
                    <a:p>
                      <a:r>
                        <a:rPr lang="en-US" dirty="0" smtClean="0"/>
                        <a:t>14.95</a:t>
                      </a:r>
                      <a:endParaRPr lang="en-US" dirty="0"/>
                    </a:p>
                  </a:txBody>
                  <a:tcPr/>
                </a:tc>
                <a:extLst>
                  <a:ext uri="{0D108BD9-81ED-4DB2-BD59-A6C34878D82A}">
                    <a16:rowId xmlns:a16="http://schemas.microsoft.com/office/drawing/2014/main" val="10009"/>
                  </a:ext>
                </a:extLst>
              </a:tr>
              <a:tr h="356616">
                <a:tc>
                  <a:txBody>
                    <a:bodyPr/>
                    <a:lstStyle/>
                    <a:p>
                      <a:r>
                        <a:rPr lang="en-US" dirty="0" smtClean="0"/>
                        <a:t>IA</a:t>
                      </a:r>
                      <a:endParaRPr lang="en-US" dirty="0"/>
                    </a:p>
                  </a:txBody>
                  <a:tcPr/>
                </a:tc>
                <a:tc>
                  <a:txBody>
                    <a:bodyPr/>
                    <a:lstStyle/>
                    <a:p>
                      <a:r>
                        <a:rPr lang="en-US" dirty="0" smtClean="0"/>
                        <a:t>  0.61</a:t>
                      </a:r>
                      <a:endParaRPr lang="en-US" dirty="0"/>
                    </a:p>
                  </a:txBody>
                  <a:tcPr/>
                </a:tc>
                <a:tc>
                  <a:txBody>
                    <a:bodyPr/>
                    <a:lstStyle/>
                    <a:p>
                      <a:r>
                        <a:rPr lang="en-US" dirty="0" smtClean="0"/>
                        <a:t>  0.85</a:t>
                      </a:r>
                      <a:endParaRPr lang="en-US" dirty="0"/>
                    </a:p>
                  </a:txBody>
                  <a:tcPr/>
                </a:tc>
                <a:extLst>
                  <a:ext uri="{0D108BD9-81ED-4DB2-BD59-A6C34878D82A}">
                    <a16:rowId xmlns:a16="http://schemas.microsoft.com/office/drawing/2014/main" val="1001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200960684"/>
              </p:ext>
            </p:extLst>
          </p:nvPr>
        </p:nvGraphicFramePr>
        <p:xfrm>
          <a:off x="4572000" y="1143000"/>
          <a:ext cx="3810000" cy="4693920"/>
        </p:xfrm>
        <a:graphic>
          <a:graphicData uri="http://schemas.openxmlformats.org/drawingml/2006/table">
            <a:tbl>
              <a:tblPr firstRow="1">
                <a:tableStyleId>{5C22544A-7EE6-4342-B048-85BDC9FD1C3A}</a:tableStyleId>
              </a:tblPr>
              <a:tblGrid>
                <a:gridCol w="1016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tblGrid>
              <a:tr h="1371600">
                <a:tc>
                  <a:txBody>
                    <a:bodyPr/>
                    <a:lstStyle/>
                    <a:p>
                      <a:r>
                        <a:rPr lang="en-US" sz="1200" dirty="0" smtClean="0"/>
                        <a:t>Upwind State</a:t>
                      </a:r>
                      <a:endParaRPr lang="en-US" sz="1200" dirty="0"/>
                    </a:p>
                  </a:txBody>
                  <a:tcPr/>
                </a:tc>
                <a:tc>
                  <a:txBody>
                    <a:bodyPr/>
                    <a:lstStyle/>
                    <a:p>
                      <a:r>
                        <a:rPr lang="en-US" sz="1200" dirty="0" smtClean="0"/>
                        <a:t>Largest</a:t>
                      </a:r>
                      <a:r>
                        <a:rPr lang="en-US" sz="1200" baseline="0" dirty="0" smtClean="0"/>
                        <a:t> Downwind Contribution to Nonattainment Receptors for Ozone (ppb)</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Largest</a:t>
                      </a:r>
                      <a:r>
                        <a:rPr lang="en-US" sz="1200" baseline="0" dirty="0" smtClean="0"/>
                        <a:t> Downwind Contribution to Maintenance Receptors for Ozone (ppb)</a:t>
                      </a:r>
                      <a:endParaRPr lang="en-US" sz="1200" dirty="0" smtClean="0"/>
                    </a:p>
                    <a:p>
                      <a:endParaRPr lang="en-US" sz="1200" dirty="0"/>
                    </a:p>
                  </a:txBody>
                  <a:tcPr/>
                </a:tc>
                <a:extLst>
                  <a:ext uri="{0D108BD9-81ED-4DB2-BD59-A6C34878D82A}">
                    <a16:rowId xmlns:a16="http://schemas.microsoft.com/office/drawing/2014/main" val="10000"/>
                  </a:ext>
                </a:extLst>
              </a:tr>
              <a:tr h="274320">
                <a:tc>
                  <a:txBody>
                    <a:bodyPr/>
                    <a:lstStyle/>
                    <a:p>
                      <a:r>
                        <a:rPr lang="en-US" dirty="0" smtClean="0"/>
                        <a:t>KS</a:t>
                      </a:r>
                      <a:endParaRPr lang="en-US" dirty="0"/>
                    </a:p>
                  </a:txBody>
                  <a:tcPr/>
                </a:tc>
                <a:tc>
                  <a:txBody>
                    <a:bodyPr/>
                    <a:lstStyle/>
                    <a:p>
                      <a:r>
                        <a:rPr lang="en-US" dirty="0" smtClean="0"/>
                        <a:t>0.80</a:t>
                      </a:r>
                      <a:endParaRPr lang="en-US" dirty="0"/>
                    </a:p>
                  </a:txBody>
                  <a:tcPr/>
                </a:tc>
                <a:tc>
                  <a:txBody>
                    <a:bodyPr/>
                    <a:lstStyle/>
                    <a:p>
                      <a:r>
                        <a:rPr lang="en-US" dirty="0" smtClean="0"/>
                        <a:t>  1.03</a:t>
                      </a:r>
                      <a:endParaRPr lang="en-US" dirty="0"/>
                    </a:p>
                  </a:txBody>
                  <a:tcPr/>
                </a:tc>
                <a:extLst>
                  <a:ext uri="{0D108BD9-81ED-4DB2-BD59-A6C34878D82A}">
                    <a16:rowId xmlns:a16="http://schemas.microsoft.com/office/drawing/2014/main" val="10001"/>
                  </a:ext>
                </a:extLst>
              </a:tr>
              <a:tr h="396240">
                <a:tc>
                  <a:txBody>
                    <a:bodyPr/>
                    <a:lstStyle/>
                    <a:p>
                      <a:r>
                        <a:rPr lang="en-US" dirty="0" smtClean="0"/>
                        <a:t>KY</a:t>
                      </a:r>
                      <a:endParaRPr lang="en-US" dirty="0"/>
                    </a:p>
                  </a:txBody>
                  <a:tcPr/>
                </a:tc>
                <a:tc>
                  <a:txBody>
                    <a:bodyPr/>
                    <a:lstStyle/>
                    <a:p>
                      <a:r>
                        <a:rPr lang="en-US" dirty="0" smtClean="0"/>
                        <a:t>0.75</a:t>
                      </a:r>
                      <a:endParaRPr lang="en-US" dirty="0"/>
                    </a:p>
                  </a:txBody>
                  <a:tcPr/>
                </a:tc>
                <a:tc>
                  <a:txBody>
                    <a:bodyPr/>
                    <a:lstStyle/>
                    <a:p>
                      <a:r>
                        <a:rPr lang="en-US" dirty="0" smtClean="0"/>
                        <a:t>11.17</a:t>
                      </a:r>
                      <a:endParaRPr lang="en-US" dirty="0"/>
                    </a:p>
                  </a:txBody>
                  <a:tcPr/>
                </a:tc>
                <a:extLst>
                  <a:ext uri="{0D108BD9-81ED-4DB2-BD59-A6C34878D82A}">
                    <a16:rowId xmlns:a16="http://schemas.microsoft.com/office/drawing/2014/main" val="10002"/>
                  </a:ext>
                </a:extLst>
              </a:tr>
              <a:tr h="356616">
                <a:tc>
                  <a:txBody>
                    <a:bodyPr/>
                    <a:lstStyle/>
                    <a:p>
                      <a:r>
                        <a:rPr lang="en-US" dirty="0" smtClean="0"/>
                        <a:t>LA</a:t>
                      </a:r>
                      <a:endParaRPr lang="en-US" dirty="0"/>
                    </a:p>
                  </a:txBody>
                  <a:tcPr/>
                </a:tc>
                <a:tc>
                  <a:txBody>
                    <a:bodyPr/>
                    <a:lstStyle/>
                    <a:p>
                      <a:r>
                        <a:rPr lang="en-US" dirty="0" smtClean="0"/>
                        <a:t>3.09</a:t>
                      </a:r>
                      <a:endParaRPr lang="en-US" dirty="0"/>
                    </a:p>
                  </a:txBody>
                  <a:tcPr/>
                </a:tc>
                <a:tc>
                  <a:txBody>
                    <a:bodyPr/>
                    <a:lstStyle/>
                    <a:p>
                      <a:r>
                        <a:rPr lang="en-US" dirty="0" smtClean="0"/>
                        <a:t>  4.23</a:t>
                      </a:r>
                      <a:endParaRPr lang="en-US" dirty="0"/>
                    </a:p>
                  </a:txBody>
                  <a:tcPr/>
                </a:tc>
                <a:extLst>
                  <a:ext uri="{0D108BD9-81ED-4DB2-BD59-A6C34878D82A}">
                    <a16:rowId xmlns:a16="http://schemas.microsoft.com/office/drawing/2014/main" val="10003"/>
                  </a:ext>
                </a:extLst>
              </a:tr>
              <a:tr h="356616">
                <a:tc>
                  <a:txBody>
                    <a:bodyPr/>
                    <a:lstStyle/>
                    <a:p>
                      <a:r>
                        <a:rPr lang="en-US" dirty="0" smtClean="0"/>
                        <a:t>ME</a:t>
                      </a:r>
                      <a:endParaRPr lang="en-US" dirty="0"/>
                    </a:p>
                  </a:txBody>
                  <a:tcPr/>
                </a:tc>
                <a:tc>
                  <a:txBody>
                    <a:bodyPr/>
                    <a:lstStyle/>
                    <a:p>
                      <a:r>
                        <a:rPr lang="en-US" dirty="0" smtClean="0"/>
                        <a:t>0.00</a:t>
                      </a:r>
                      <a:endParaRPr lang="en-US" dirty="0"/>
                    </a:p>
                  </a:txBody>
                  <a:tcPr/>
                </a:tc>
                <a:tc>
                  <a:txBody>
                    <a:bodyPr/>
                    <a:lstStyle/>
                    <a:p>
                      <a:r>
                        <a:rPr lang="en-US" dirty="0" smtClean="0"/>
                        <a:t>  0.08</a:t>
                      </a:r>
                      <a:endParaRPr lang="en-US" dirty="0"/>
                    </a:p>
                  </a:txBody>
                  <a:tcPr/>
                </a:tc>
                <a:extLst>
                  <a:ext uri="{0D108BD9-81ED-4DB2-BD59-A6C34878D82A}">
                    <a16:rowId xmlns:a16="http://schemas.microsoft.com/office/drawing/2014/main" val="10004"/>
                  </a:ext>
                </a:extLst>
              </a:tr>
              <a:tr h="356616">
                <a:tc>
                  <a:txBody>
                    <a:bodyPr/>
                    <a:lstStyle/>
                    <a:p>
                      <a:r>
                        <a:rPr lang="en-US" dirty="0" smtClean="0"/>
                        <a:t>MD</a:t>
                      </a:r>
                      <a:endParaRPr lang="en-US" dirty="0"/>
                    </a:p>
                  </a:txBody>
                  <a:tcPr/>
                </a:tc>
                <a:tc>
                  <a:txBody>
                    <a:bodyPr/>
                    <a:lstStyle/>
                    <a:p>
                      <a:r>
                        <a:rPr lang="en-US" dirty="0" smtClean="0"/>
                        <a:t>2.07</a:t>
                      </a:r>
                      <a:endParaRPr lang="en-US" dirty="0"/>
                    </a:p>
                  </a:txBody>
                  <a:tcPr/>
                </a:tc>
                <a:tc>
                  <a:txBody>
                    <a:bodyPr/>
                    <a:lstStyle/>
                    <a:p>
                      <a:r>
                        <a:rPr lang="en-US" dirty="0" smtClean="0"/>
                        <a:t>  7.11</a:t>
                      </a:r>
                      <a:endParaRPr lang="en-US" dirty="0"/>
                    </a:p>
                  </a:txBody>
                  <a:tcPr/>
                </a:tc>
                <a:extLst>
                  <a:ext uri="{0D108BD9-81ED-4DB2-BD59-A6C34878D82A}">
                    <a16:rowId xmlns:a16="http://schemas.microsoft.com/office/drawing/2014/main" val="10005"/>
                  </a:ext>
                </a:extLst>
              </a:tr>
              <a:tr h="356616">
                <a:tc>
                  <a:txBody>
                    <a:bodyPr/>
                    <a:lstStyle/>
                    <a:p>
                      <a:r>
                        <a:rPr lang="en-US" dirty="0" smtClean="0"/>
                        <a:t>MA</a:t>
                      </a:r>
                      <a:endParaRPr lang="en-US" dirty="0"/>
                    </a:p>
                  </a:txBody>
                  <a:tcPr/>
                </a:tc>
                <a:tc>
                  <a:txBody>
                    <a:bodyPr/>
                    <a:lstStyle/>
                    <a:p>
                      <a:r>
                        <a:rPr lang="en-US" dirty="0" smtClean="0"/>
                        <a:t>0.10</a:t>
                      </a:r>
                      <a:endParaRPr lang="en-US" dirty="0"/>
                    </a:p>
                  </a:txBody>
                  <a:tcPr/>
                </a:tc>
                <a:tc>
                  <a:txBody>
                    <a:bodyPr/>
                    <a:lstStyle/>
                    <a:p>
                      <a:r>
                        <a:rPr lang="en-US" dirty="0" smtClean="0"/>
                        <a:t>  0.37</a:t>
                      </a:r>
                      <a:endParaRPr lang="en-US" dirty="0"/>
                    </a:p>
                  </a:txBody>
                  <a:tcPr/>
                </a:tc>
                <a:extLst>
                  <a:ext uri="{0D108BD9-81ED-4DB2-BD59-A6C34878D82A}">
                    <a16:rowId xmlns:a16="http://schemas.microsoft.com/office/drawing/2014/main" val="10006"/>
                  </a:ext>
                </a:extLst>
              </a:tr>
              <a:tr h="356616">
                <a:tc>
                  <a:txBody>
                    <a:bodyPr/>
                    <a:lstStyle/>
                    <a:p>
                      <a:r>
                        <a:rPr lang="en-US" dirty="0" smtClean="0"/>
                        <a:t>MI</a:t>
                      </a:r>
                      <a:endParaRPr lang="en-US" dirty="0"/>
                    </a:p>
                  </a:txBody>
                  <a:tcPr/>
                </a:tc>
                <a:tc>
                  <a:txBody>
                    <a:bodyPr/>
                    <a:lstStyle/>
                    <a:p>
                      <a:r>
                        <a:rPr lang="en-US" dirty="0" smtClean="0"/>
                        <a:t>2.69</a:t>
                      </a:r>
                      <a:endParaRPr lang="en-US" dirty="0"/>
                    </a:p>
                  </a:txBody>
                  <a:tcPr/>
                </a:tc>
                <a:tc>
                  <a:txBody>
                    <a:bodyPr/>
                    <a:lstStyle/>
                    <a:p>
                      <a:r>
                        <a:rPr lang="en-US" dirty="0" smtClean="0"/>
                        <a:t>  1.79</a:t>
                      </a:r>
                      <a:endParaRPr lang="en-US" dirty="0"/>
                    </a:p>
                  </a:txBody>
                  <a:tcPr/>
                </a:tc>
                <a:extLst>
                  <a:ext uri="{0D108BD9-81ED-4DB2-BD59-A6C34878D82A}">
                    <a16:rowId xmlns:a16="http://schemas.microsoft.com/office/drawing/2014/main" val="10007"/>
                  </a:ext>
                </a:extLst>
              </a:tr>
              <a:tr h="356616">
                <a:tc>
                  <a:txBody>
                    <a:bodyPr/>
                    <a:lstStyle/>
                    <a:p>
                      <a:r>
                        <a:rPr lang="en-US" dirty="0" smtClean="0"/>
                        <a:t>MN</a:t>
                      </a:r>
                      <a:endParaRPr lang="en-US" dirty="0"/>
                    </a:p>
                  </a:txBody>
                  <a:tcPr/>
                </a:tc>
                <a:tc>
                  <a:txBody>
                    <a:bodyPr/>
                    <a:lstStyle/>
                    <a:p>
                      <a:r>
                        <a:rPr lang="en-US" dirty="0" smtClean="0"/>
                        <a:t>0.40</a:t>
                      </a:r>
                      <a:endParaRPr lang="en-US" dirty="0"/>
                    </a:p>
                  </a:txBody>
                  <a:tcPr/>
                </a:tc>
                <a:tc>
                  <a:txBody>
                    <a:bodyPr/>
                    <a:lstStyle/>
                    <a:p>
                      <a:r>
                        <a:rPr lang="en-US" dirty="0" smtClean="0"/>
                        <a:t>  0.47</a:t>
                      </a:r>
                      <a:endParaRPr lang="en-US" dirty="0"/>
                    </a:p>
                  </a:txBody>
                  <a:tcPr/>
                </a:tc>
                <a:extLst>
                  <a:ext uri="{0D108BD9-81ED-4DB2-BD59-A6C34878D82A}">
                    <a16:rowId xmlns:a16="http://schemas.microsoft.com/office/drawing/2014/main" val="10008"/>
                  </a:ext>
                </a:extLst>
              </a:tr>
              <a:tr h="356616">
                <a:tc>
                  <a:txBody>
                    <a:bodyPr/>
                    <a:lstStyle/>
                    <a:p>
                      <a:r>
                        <a:rPr lang="en-US" dirty="0" smtClean="0"/>
                        <a:t>MS</a:t>
                      </a:r>
                      <a:endParaRPr lang="en-US" dirty="0"/>
                    </a:p>
                  </a:txBody>
                  <a:tcPr/>
                </a:tc>
                <a:tc>
                  <a:txBody>
                    <a:bodyPr/>
                    <a:lstStyle/>
                    <a:p>
                      <a:r>
                        <a:rPr lang="en-US" dirty="0" smtClean="0"/>
                        <a:t>0.78</a:t>
                      </a:r>
                      <a:endParaRPr lang="en-US" dirty="0"/>
                    </a:p>
                  </a:txBody>
                  <a:tcPr/>
                </a:tc>
                <a:tc>
                  <a:txBody>
                    <a:bodyPr/>
                    <a:lstStyle/>
                    <a:p>
                      <a:r>
                        <a:rPr lang="en-US" dirty="0" smtClean="0"/>
                        <a:t>  1.48</a:t>
                      </a:r>
                      <a:endParaRPr lang="en-US" dirty="0"/>
                    </a:p>
                  </a:txBody>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10</a:t>
            </a:fld>
            <a:endParaRPr lang="en-US" dirty="0"/>
          </a:p>
        </p:txBody>
      </p:sp>
    </p:spTree>
    <p:extLst>
      <p:ext uri="{BB962C8B-B14F-4D97-AF65-F5344CB8AC3E}">
        <p14:creationId xmlns:p14="http://schemas.microsoft.com/office/powerpoint/2010/main" val="13157802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5829" y="1219199"/>
            <a:ext cx="8325095" cy="4904581"/>
          </a:xfrm>
        </p:spPr>
        <p:txBody>
          <a:bodyPr/>
          <a:lstStyle/>
          <a:p>
            <a:pPr marL="0" indent="0" fontAlgn="auto">
              <a:spcBef>
                <a:spcPts val="0"/>
              </a:spcBef>
              <a:spcAft>
                <a:spcPts val="0"/>
              </a:spcAft>
              <a:buNone/>
              <a:defRPr/>
            </a:pPr>
            <a:endParaRPr lang="en-US" sz="2000" dirty="0"/>
          </a:p>
          <a:p>
            <a:pPr marL="0" indent="0" fontAlgn="auto">
              <a:spcBef>
                <a:spcPts val="0"/>
              </a:spcBef>
              <a:spcAft>
                <a:spcPts val="0"/>
              </a:spcAft>
              <a:buNone/>
              <a:defRPr/>
            </a:pPr>
            <a:endParaRPr lang="en-US" sz="2400" dirty="0" smtClean="0"/>
          </a:p>
          <a:p>
            <a:pPr marL="0" indent="0" fontAlgn="auto">
              <a:spcBef>
                <a:spcPts val="0"/>
              </a:spcBef>
              <a:spcAft>
                <a:spcPts val="0"/>
              </a:spcAft>
              <a:buNone/>
              <a:defRPr/>
            </a:pPr>
            <a:endParaRPr lang="en-US" sz="2400" dirty="0"/>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3200" dirty="0">
                  <a:solidFill>
                    <a:schemeClr val="bg1"/>
                  </a:solidFill>
                </a:rPr>
                <a:t> </a:t>
              </a:r>
              <a:r>
                <a:rPr lang="en-US" sz="3200" dirty="0" smtClean="0">
                  <a:solidFill>
                    <a:schemeClr val="bg1"/>
                  </a:solidFill>
                </a:rPr>
                <a:t>Largest Contributions by State</a:t>
              </a:r>
              <a:endParaRPr lang="en-US" sz="32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524907421"/>
              </p:ext>
            </p:extLst>
          </p:nvPr>
        </p:nvGraphicFramePr>
        <p:xfrm>
          <a:off x="914400" y="1143000"/>
          <a:ext cx="3429000" cy="5029200"/>
        </p:xfrm>
        <a:graphic>
          <a:graphicData uri="http://schemas.openxmlformats.org/drawingml/2006/table">
            <a:tbl>
              <a:tblPr firstRow="1">
                <a:tableStyleId>{5C22544A-7EE6-4342-B048-85BDC9FD1C3A}</a:tableStyleId>
              </a:tblPr>
              <a:tblGrid>
                <a:gridCol w="9144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1280160">
                <a:tc>
                  <a:txBody>
                    <a:bodyPr/>
                    <a:lstStyle/>
                    <a:p>
                      <a:r>
                        <a:rPr lang="en-US" sz="1200" dirty="0" smtClean="0"/>
                        <a:t>Upwind State</a:t>
                      </a:r>
                      <a:endParaRPr lang="en-US" sz="1200" dirty="0"/>
                    </a:p>
                  </a:txBody>
                  <a:tcPr/>
                </a:tc>
                <a:tc>
                  <a:txBody>
                    <a:bodyPr/>
                    <a:lstStyle/>
                    <a:p>
                      <a:r>
                        <a:rPr lang="en-US" sz="1200" dirty="0" smtClean="0"/>
                        <a:t>Largest</a:t>
                      </a:r>
                      <a:r>
                        <a:rPr lang="en-US" sz="1200" baseline="0" dirty="0" smtClean="0"/>
                        <a:t> Downwind Contribution to Nonattainment Receptors for Ozone (ppb)</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Largest</a:t>
                      </a:r>
                      <a:r>
                        <a:rPr lang="en-US" sz="1200" baseline="0" dirty="0" smtClean="0"/>
                        <a:t> Downwind Contribution to Maintenance Receptors for Ozone (ppb)</a:t>
                      </a:r>
                      <a:endParaRPr lang="en-US" sz="1200" dirty="0" smtClean="0"/>
                    </a:p>
                    <a:p>
                      <a:endParaRPr lang="en-US" sz="1200" dirty="0"/>
                    </a:p>
                  </a:txBody>
                  <a:tcPr/>
                </a:tc>
                <a:extLst>
                  <a:ext uri="{0D108BD9-81ED-4DB2-BD59-A6C34878D82A}">
                    <a16:rowId xmlns:a16="http://schemas.microsoft.com/office/drawing/2014/main" val="10000"/>
                  </a:ext>
                </a:extLst>
              </a:tr>
              <a:tr h="274320">
                <a:tc>
                  <a:txBody>
                    <a:bodyPr/>
                    <a:lstStyle/>
                    <a:p>
                      <a:r>
                        <a:rPr lang="en-US" dirty="0" smtClean="0"/>
                        <a:t>MO</a:t>
                      </a:r>
                      <a:endParaRPr lang="en-US" dirty="0"/>
                    </a:p>
                  </a:txBody>
                  <a:tcPr/>
                </a:tc>
                <a:tc>
                  <a:txBody>
                    <a:bodyPr/>
                    <a:lstStyle/>
                    <a:p>
                      <a:r>
                        <a:rPr lang="en-US" dirty="0" smtClean="0"/>
                        <a:t>  1.63</a:t>
                      </a:r>
                      <a:endParaRPr lang="en-US" dirty="0"/>
                    </a:p>
                  </a:txBody>
                  <a:tcPr/>
                </a:tc>
                <a:tc>
                  <a:txBody>
                    <a:bodyPr/>
                    <a:lstStyle/>
                    <a:p>
                      <a:r>
                        <a:rPr lang="en-US" dirty="0" smtClean="0"/>
                        <a:t>  3.69</a:t>
                      </a:r>
                      <a:endParaRPr lang="en-US" dirty="0"/>
                    </a:p>
                  </a:txBody>
                  <a:tcPr/>
                </a:tc>
                <a:extLst>
                  <a:ext uri="{0D108BD9-81ED-4DB2-BD59-A6C34878D82A}">
                    <a16:rowId xmlns:a16="http://schemas.microsoft.com/office/drawing/2014/main" val="10001"/>
                  </a:ext>
                </a:extLst>
              </a:tr>
              <a:tr h="356616">
                <a:tc>
                  <a:txBody>
                    <a:bodyPr/>
                    <a:lstStyle/>
                    <a:p>
                      <a:r>
                        <a:rPr lang="en-US" dirty="0" smtClean="0"/>
                        <a:t>NE</a:t>
                      </a:r>
                      <a:endParaRPr lang="en-US" dirty="0"/>
                    </a:p>
                  </a:txBody>
                  <a:tcPr/>
                </a:tc>
                <a:tc>
                  <a:txBody>
                    <a:bodyPr/>
                    <a:lstStyle/>
                    <a:p>
                      <a:r>
                        <a:rPr lang="en-US" dirty="0" smtClean="0"/>
                        <a:t>  0.24</a:t>
                      </a:r>
                      <a:endParaRPr lang="en-US" dirty="0"/>
                    </a:p>
                  </a:txBody>
                  <a:tcPr/>
                </a:tc>
                <a:tc>
                  <a:txBody>
                    <a:bodyPr/>
                    <a:lstStyle/>
                    <a:p>
                      <a:r>
                        <a:rPr lang="en-US" dirty="0" smtClean="0"/>
                        <a:t>  0.36</a:t>
                      </a:r>
                      <a:endParaRPr lang="en-US" dirty="0"/>
                    </a:p>
                  </a:txBody>
                  <a:tcPr/>
                </a:tc>
                <a:extLst>
                  <a:ext uri="{0D108BD9-81ED-4DB2-BD59-A6C34878D82A}">
                    <a16:rowId xmlns:a16="http://schemas.microsoft.com/office/drawing/2014/main" val="10002"/>
                  </a:ext>
                </a:extLst>
              </a:tr>
              <a:tr h="356616">
                <a:tc>
                  <a:txBody>
                    <a:bodyPr/>
                    <a:lstStyle/>
                    <a:p>
                      <a:r>
                        <a:rPr lang="en-US" dirty="0" smtClean="0"/>
                        <a:t>NH</a:t>
                      </a:r>
                      <a:endParaRPr lang="en-US" dirty="0"/>
                    </a:p>
                  </a:txBody>
                  <a:tcPr/>
                </a:tc>
                <a:tc>
                  <a:txBody>
                    <a:bodyPr/>
                    <a:lstStyle/>
                    <a:p>
                      <a:r>
                        <a:rPr lang="en-US" dirty="0" smtClean="0"/>
                        <a:t>  0.02</a:t>
                      </a:r>
                      <a:endParaRPr lang="en-US" dirty="0"/>
                    </a:p>
                  </a:txBody>
                  <a:tcPr/>
                </a:tc>
                <a:tc>
                  <a:txBody>
                    <a:bodyPr/>
                    <a:lstStyle/>
                    <a:p>
                      <a:r>
                        <a:rPr lang="en-US" dirty="0" smtClean="0"/>
                        <a:t>  0.07</a:t>
                      </a:r>
                      <a:endParaRPr lang="en-US" dirty="0"/>
                    </a:p>
                  </a:txBody>
                  <a:tcPr/>
                </a:tc>
                <a:extLst>
                  <a:ext uri="{0D108BD9-81ED-4DB2-BD59-A6C34878D82A}">
                    <a16:rowId xmlns:a16="http://schemas.microsoft.com/office/drawing/2014/main" val="10003"/>
                  </a:ext>
                </a:extLst>
              </a:tr>
              <a:tr h="356616">
                <a:tc>
                  <a:txBody>
                    <a:bodyPr/>
                    <a:lstStyle/>
                    <a:p>
                      <a:r>
                        <a:rPr lang="en-US" dirty="0" smtClean="0"/>
                        <a:t>NJ</a:t>
                      </a:r>
                      <a:endParaRPr lang="en-US" dirty="0"/>
                    </a:p>
                  </a:txBody>
                  <a:tcPr/>
                </a:tc>
                <a:tc>
                  <a:txBody>
                    <a:bodyPr/>
                    <a:lstStyle/>
                    <a:p>
                      <a:r>
                        <a:rPr lang="en-US" dirty="0" smtClean="0"/>
                        <a:t>  8.84</a:t>
                      </a:r>
                      <a:endParaRPr lang="en-US" dirty="0"/>
                    </a:p>
                  </a:txBody>
                  <a:tcPr/>
                </a:tc>
                <a:tc>
                  <a:txBody>
                    <a:bodyPr/>
                    <a:lstStyle/>
                    <a:p>
                      <a:r>
                        <a:rPr lang="en-US" dirty="0" smtClean="0"/>
                        <a:t>12.38</a:t>
                      </a:r>
                      <a:endParaRPr lang="en-US" dirty="0"/>
                    </a:p>
                  </a:txBody>
                  <a:tcPr/>
                </a:tc>
                <a:extLst>
                  <a:ext uri="{0D108BD9-81ED-4DB2-BD59-A6C34878D82A}">
                    <a16:rowId xmlns:a16="http://schemas.microsoft.com/office/drawing/2014/main" val="10004"/>
                  </a:ext>
                </a:extLst>
              </a:tr>
              <a:tr h="356616">
                <a:tc>
                  <a:txBody>
                    <a:bodyPr/>
                    <a:lstStyle/>
                    <a:p>
                      <a:r>
                        <a:rPr lang="en-US" dirty="0" smtClean="0"/>
                        <a:t>NY</a:t>
                      </a:r>
                      <a:endParaRPr lang="en-US" dirty="0"/>
                    </a:p>
                  </a:txBody>
                  <a:tcPr/>
                </a:tc>
                <a:tc>
                  <a:txBody>
                    <a:bodyPr/>
                    <a:lstStyle/>
                    <a:p>
                      <a:r>
                        <a:rPr lang="en-US" dirty="0" smtClean="0"/>
                        <a:t>16.96</a:t>
                      </a:r>
                      <a:endParaRPr lang="en-US" dirty="0"/>
                    </a:p>
                  </a:txBody>
                  <a:tcPr/>
                </a:tc>
                <a:tc>
                  <a:txBody>
                    <a:bodyPr/>
                    <a:lstStyle/>
                    <a:p>
                      <a:r>
                        <a:rPr lang="en-US" dirty="0" smtClean="0"/>
                        <a:t>17.21</a:t>
                      </a:r>
                      <a:endParaRPr lang="en-US" dirty="0"/>
                    </a:p>
                  </a:txBody>
                  <a:tcPr/>
                </a:tc>
                <a:extLst>
                  <a:ext uri="{0D108BD9-81ED-4DB2-BD59-A6C34878D82A}">
                    <a16:rowId xmlns:a16="http://schemas.microsoft.com/office/drawing/2014/main" val="10005"/>
                  </a:ext>
                </a:extLst>
              </a:tr>
              <a:tr h="356616">
                <a:tc>
                  <a:txBody>
                    <a:bodyPr/>
                    <a:lstStyle/>
                    <a:p>
                      <a:r>
                        <a:rPr lang="en-US" dirty="0" smtClean="0"/>
                        <a:t>NC</a:t>
                      </a:r>
                      <a:endParaRPr lang="en-US" dirty="0"/>
                    </a:p>
                  </a:txBody>
                  <a:tcPr/>
                </a:tc>
                <a:tc>
                  <a:txBody>
                    <a:bodyPr/>
                    <a:lstStyle/>
                    <a:p>
                      <a:r>
                        <a:rPr lang="en-US" dirty="0" smtClean="0"/>
                        <a:t>  0.55</a:t>
                      </a:r>
                      <a:endParaRPr lang="en-US" dirty="0"/>
                    </a:p>
                  </a:txBody>
                  <a:tcPr/>
                </a:tc>
                <a:tc>
                  <a:txBody>
                    <a:bodyPr/>
                    <a:lstStyle/>
                    <a:p>
                      <a:r>
                        <a:rPr lang="en-US" dirty="0" smtClean="0"/>
                        <a:t>  0.93</a:t>
                      </a:r>
                      <a:endParaRPr lang="en-US" dirty="0"/>
                    </a:p>
                  </a:txBody>
                  <a:tcPr/>
                </a:tc>
                <a:extLst>
                  <a:ext uri="{0D108BD9-81ED-4DB2-BD59-A6C34878D82A}">
                    <a16:rowId xmlns:a16="http://schemas.microsoft.com/office/drawing/2014/main" val="10006"/>
                  </a:ext>
                </a:extLst>
              </a:tr>
              <a:tr h="356616">
                <a:tc>
                  <a:txBody>
                    <a:bodyPr/>
                    <a:lstStyle/>
                    <a:p>
                      <a:r>
                        <a:rPr lang="en-US" dirty="0" smtClean="0"/>
                        <a:t>ND</a:t>
                      </a:r>
                      <a:endParaRPr lang="en-US" dirty="0"/>
                    </a:p>
                  </a:txBody>
                  <a:tcPr/>
                </a:tc>
                <a:tc>
                  <a:txBody>
                    <a:bodyPr/>
                    <a:lstStyle/>
                    <a:p>
                      <a:r>
                        <a:rPr lang="en-US" dirty="0" smtClean="0"/>
                        <a:t>  0.11</a:t>
                      </a:r>
                      <a:endParaRPr lang="en-US" dirty="0"/>
                    </a:p>
                  </a:txBody>
                  <a:tcPr/>
                </a:tc>
                <a:tc>
                  <a:txBody>
                    <a:bodyPr/>
                    <a:lstStyle/>
                    <a:p>
                      <a:r>
                        <a:rPr lang="en-US" dirty="0" smtClean="0"/>
                        <a:t>  0.28</a:t>
                      </a:r>
                      <a:endParaRPr lang="en-US" dirty="0"/>
                    </a:p>
                  </a:txBody>
                  <a:tcPr/>
                </a:tc>
                <a:extLst>
                  <a:ext uri="{0D108BD9-81ED-4DB2-BD59-A6C34878D82A}">
                    <a16:rowId xmlns:a16="http://schemas.microsoft.com/office/drawing/2014/main" val="10007"/>
                  </a:ext>
                </a:extLst>
              </a:tr>
              <a:tr h="356616">
                <a:tc>
                  <a:txBody>
                    <a:bodyPr/>
                    <a:lstStyle/>
                    <a:p>
                      <a:r>
                        <a:rPr lang="en-US" dirty="0" smtClean="0"/>
                        <a:t>OH</a:t>
                      </a:r>
                      <a:endParaRPr lang="en-US" dirty="0"/>
                    </a:p>
                  </a:txBody>
                  <a:tcPr/>
                </a:tc>
                <a:tc>
                  <a:txBody>
                    <a:bodyPr/>
                    <a:lstStyle/>
                    <a:p>
                      <a:r>
                        <a:rPr lang="en-US" dirty="0" smtClean="0"/>
                        <a:t>  2.18</a:t>
                      </a:r>
                      <a:endParaRPr lang="en-US" dirty="0"/>
                    </a:p>
                  </a:txBody>
                  <a:tcPr/>
                </a:tc>
                <a:tc>
                  <a:txBody>
                    <a:bodyPr/>
                    <a:lstStyle/>
                    <a:p>
                      <a:r>
                        <a:rPr lang="en-US" dirty="0" smtClean="0"/>
                        <a:t>  7.92</a:t>
                      </a:r>
                      <a:endParaRPr lang="en-US" dirty="0"/>
                    </a:p>
                  </a:txBody>
                  <a:tcPr/>
                </a:tc>
                <a:extLst>
                  <a:ext uri="{0D108BD9-81ED-4DB2-BD59-A6C34878D82A}">
                    <a16:rowId xmlns:a16="http://schemas.microsoft.com/office/drawing/2014/main" val="10008"/>
                  </a:ext>
                </a:extLst>
              </a:tr>
              <a:tr h="356616">
                <a:tc>
                  <a:txBody>
                    <a:bodyPr/>
                    <a:lstStyle/>
                    <a:p>
                      <a:r>
                        <a:rPr lang="en-US" dirty="0" smtClean="0"/>
                        <a:t>OK</a:t>
                      </a:r>
                      <a:endParaRPr lang="en-US" dirty="0"/>
                    </a:p>
                  </a:txBody>
                  <a:tcPr/>
                </a:tc>
                <a:tc>
                  <a:txBody>
                    <a:bodyPr/>
                    <a:lstStyle/>
                    <a:p>
                      <a:r>
                        <a:rPr lang="en-US" dirty="0" smtClean="0"/>
                        <a:t>  1.70</a:t>
                      </a:r>
                      <a:endParaRPr lang="en-US" dirty="0"/>
                    </a:p>
                  </a:txBody>
                  <a:tcPr/>
                </a:tc>
                <a:tc>
                  <a:txBody>
                    <a:bodyPr/>
                    <a:lstStyle/>
                    <a:p>
                      <a:r>
                        <a:rPr lang="en-US" dirty="0" smtClean="0"/>
                        <a:t>  2.46</a:t>
                      </a:r>
                      <a:endParaRPr lang="en-US" dirty="0"/>
                    </a:p>
                  </a:txBody>
                  <a:tcPr/>
                </a:tc>
                <a:extLst>
                  <a:ext uri="{0D108BD9-81ED-4DB2-BD59-A6C34878D82A}">
                    <a16:rowId xmlns:a16="http://schemas.microsoft.com/office/drawing/2014/main" val="10009"/>
                  </a:ext>
                </a:extLst>
              </a:tr>
              <a:tr h="356616">
                <a:tc>
                  <a:txBody>
                    <a:bodyPr/>
                    <a:lstStyle/>
                    <a:p>
                      <a:r>
                        <a:rPr lang="en-US" dirty="0" smtClean="0"/>
                        <a:t>PA</a:t>
                      </a:r>
                      <a:endParaRPr lang="en-US" dirty="0"/>
                    </a:p>
                  </a:txBody>
                  <a:tcPr/>
                </a:tc>
                <a:tc>
                  <a:txBody>
                    <a:bodyPr/>
                    <a:lstStyle/>
                    <a:p>
                      <a:r>
                        <a:rPr lang="en-US" dirty="0" smtClean="0"/>
                        <a:t>  9.39</a:t>
                      </a:r>
                      <a:endParaRPr lang="en-US" dirty="0"/>
                    </a:p>
                  </a:txBody>
                  <a:tcPr/>
                </a:tc>
                <a:tc>
                  <a:txBody>
                    <a:bodyPr/>
                    <a:lstStyle/>
                    <a:p>
                      <a:r>
                        <a:rPr lang="en-US" dirty="0" smtClean="0"/>
                        <a:t>15.93</a:t>
                      </a:r>
                      <a:endParaRPr lang="en-US" dirty="0"/>
                    </a:p>
                  </a:txBody>
                  <a:tcPr/>
                </a:tc>
                <a:extLst>
                  <a:ext uri="{0D108BD9-81ED-4DB2-BD59-A6C34878D82A}">
                    <a16:rowId xmlns:a16="http://schemas.microsoft.com/office/drawing/2014/main" val="1001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84897958"/>
              </p:ext>
            </p:extLst>
          </p:nvPr>
        </p:nvGraphicFramePr>
        <p:xfrm>
          <a:off x="4800600" y="1143004"/>
          <a:ext cx="3429000" cy="4739636"/>
        </p:xfrm>
        <a:graphic>
          <a:graphicData uri="http://schemas.openxmlformats.org/drawingml/2006/table">
            <a:tbl>
              <a:tblPr firstRow="1">
                <a:tableStyleId>{5C22544A-7EE6-4342-B048-85BDC9FD1C3A}</a:tableStyleId>
              </a:tblPr>
              <a:tblGrid>
                <a:gridCol w="9144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1394012">
                <a:tc>
                  <a:txBody>
                    <a:bodyPr/>
                    <a:lstStyle/>
                    <a:p>
                      <a:r>
                        <a:rPr lang="en-US" sz="1200" dirty="0" smtClean="0"/>
                        <a:t>Upwind State</a:t>
                      </a:r>
                      <a:endParaRPr lang="en-US" sz="1200" dirty="0"/>
                    </a:p>
                  </a:txBody>
                  <a:tcPr/>
                </a:tc>
                <a:tc>
                  <a:txBody>
                    <a:bodyPr/>
                    <a:lstStyle/>
                    <a:p>
                      <a:r>
                        <a:rPr lang="en-US" sz="1200" dirty="0" smtClean="0"/>
                        <a:t>Largest</a:t>
                      </a:r>
                      <a:r>
                        <a:rPr lang="en-US" sz="1200" baseline="0" dirty="0" smtClean="0"/>
                        <a:t> Downwind Contribution to Nonattainment Receptors for Ozone (ppb)</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Largest</a:t>
                      </a:r>
                      <a:r>
                        <a:rPr lang="en-US" sz="1200" baseline="0" dirty="0" smtClean="0"/>
                        <a:t> Downwind Contribution to Maintenance Receptors for Ozone (ppb)</a:t>
                      </a:r>
                      <a:endParaRPr lang="en-US" sz="1200" dirty="0" smtClean="0"/>
                    </a:p>
                    <a:p>
                      <a:endParaRPr lang="en-US" sz="1200" dirty="0"/>
                    </a:p>
                  </a:txBody>
                  <a:tcPr/>
                </a:tc>
                <a:extLst>
                  <a:ext uri="{0D108BD9-81ED-4DB2-BD59-A6C34878D82A}">
                    <a16:rowId xmlns:a16="http://schemas.microsoft.com/office/drawing/2014/main" val="10000"/>
                  </a:ext>
                </a:extLst>
              </a:tr>
              <a:tr h="371736">
                <a:tc>
                  <a:txBody>
                    <a:bodyPr/>
                    <a:lstStyle/>
                    <a:p>
                      <a:r>
                        <a:rPr lang="en-US" dirty="0" smtClean="0"/>
                        <a:t>RI</a:t>
                      </a:r>
                      <a:endParaRPr lang="en-US" dirty="0"/>
                    </a:p>
                  </a:txBody>
                  <a:tcPr/>
                </a:tc>
                <a:tc>
                  <a:txBody>
                    <a:bodyPr/>
                    <a:lstStyle/>
                    <a:p>
                      <a:r>
                        <a:rPr lang="en-US" dirty="0" smtClean="0"/>
                        <a:t>0.02</a:t>
                      </a:r>
                      <a:endParaRPr lang="en-US" dirty="0"/>
                    </a:p>
                  </a:txBody>
                  <a:tcPr/>
                </a:tc>
                <a:tc>
                  <a:txBody>
                    <a:bodyPr/>
                    <a:lstStyle/>
                    <a:p>
                      <a:r>
                        <a:rPr lang="en-US" dirty="0" smtClean="0"/>
                        <a:t>0.08</a:t>
                      </a:r>
                      <a:endParaRPr lang="en-US" dirty="0"/>
                    </a:p>
                  </a:txBody>
                  <a:tcPr/>
                </a:tc>
                <a:extLst>
                  <a:ext uri="{0D108BD9-81ED-4DB2-BD59-A6C34878D82A}">
                    <a16:rowId xmlns:a16="http://schemas.microsoft.com/office/drawing/2014/main" val="10001"/>
                  </a:ext>
                </a:extLst>
              </a:tr>
              <a:tr h="371736">
                <a:tc>
                  <a:txBody>
                    <a:bodyPr/>
                    <a:lstStyle/>
                    <a:p>
                      <a:r>
                        <a:rPr lang="en-US" dirty="0" smtClean="0"/>
                        <a:t>SC</a:t>
                      </a:r>
                      <a:endParaRPr lang="en-US" dirty="0"/>
                    </a:p>
                  </a:txBody>
                  <a:tcPr/>
                </a:tc>
                <a:tc>
                  <a:txBody>
                    <a:bodyPr/>
                    <a:lstStyle/>
                    <a:p>
                      <a:r>
                        <a:rPr lang="en-US" dirty="0" smtClean="0"/>
                        <a:t>0.16</a:t>
                      </a:r>
                      <a:endParaRPr lang="en-US" dirty="0"/>
                    </a:p>
                  </a:txBody>
                  <a:tcPr/>
                </a:tc>
                <a:tc>
                  <a:txBody>
                    <a:bodyPr/>
                    <a:lstStyle/>
                    <a:p>
                      <a:r>
                        <a:rPr lang="en-US" dirty="0" smtClean="0"/>
                        <a:t>0.21</a:t>
                      </a:r>
                      <a:endParaRPr lang="en-US" dirty="0"/>
                    </a:p>
                  </a:txBody>
                  <a:tcPr/>
                </a:tc>
                <a:extLst>
                  <a:ext uri="{0D108BD9-81ED-4DB2-BD59-A6C34878D82A}">
                    <a16:rowId xmlns:a16="http://schemas.microsoft.com/office/drawing/2014/main" val="10002"/>
                  </a:ext>
                </a:extLst>
              </a:tr>
              <a:tr h="371736">
                <a:tc>
                  <a:txBody>
                    <a:bodyPr/>
                    <a:lstStyle/>
                    <a:p>
                      <a:r>
                        <a:rPr lang="en-US" dirty="0" smtClean="0"/>
                        <a:t>SD</a:t>
                      </a:r>
                      <a:endParaRPr lang="en-US" dirty="0"/>
                    </a:p>
                  </a:txBody>
                  <a:tcPr/>
                </a:tc>
                <a:tc>
                  <a:txBody>
                    <a:bodyPr/>
                    <a:lstStyle/>
                    <a:p>
                      <a:r>
                        <a:rPr lang="en-US" dirty="0" smtClean="0"/>
                        <a:t>0.08</a:t>
                      </a:r>
                      <a:endParaRPr lang="en-US" dirty="0"/>
                    </a:p>
                  </a:txBody>
                  <a:tcPr/>
                </a:tc>
                <a:tc>
                  <a:txBody>
                    <a:bodyPr/>
                    <a:lstStyle/>
                    <a:p>
                      <a:r>
                        <a:rPr lang="en-US" dirty="0" smtClean="0"/>
                        <a:t>0.12</a:t>
                      </a:r>
                      <a:endParaRPr lang="en-US" dirty="0"/>
                    </a:p>
                  </a:txBody>
                  <a:tcPr/>
                </a:tc>
                <a:extLst>
                  <a:ext uri="{0D108BD9-81ED-4DB2-BD59-A6C34878D82A}">
                    <a16:rowId xmlns:a16="http://schemas.microsoft.com/office/drawing/2014/main" val="10003"/>
                  </a:ext>
                </a:extLst>
              </a:tr>
              <a:tr h="371736">
                <a:tc>
                  <a:txBody>
                    <a:bodyPr/>
                    <a:lstStyle/>
                    <a:p>
                      <a:r>
                        <a:rPr lang="en-US" dirty="0" smtClean="0"/>
                        <a:t>TN</a:t>
                      </a:r>
                      <a:endParaRPr lang="en-US" dirty="0"/>
                    </a:p>
                  </a:txBody>
                  <a:tcPr/>
                </a:tc>
                <a:tc>
                  <a:txBody>
                    <a:bodyPr/>
                    <a:lstStyle/>
                    <a:p>
                      <a:r>
                        <a:rPr lang="en-US" dirty="0" smtClean="0"/>
                        <a:t>0.51</a:t>
                      </a:r>
                      <a:endParaRPr lang="en-US" dirty="0"/>
                    </a:p>
                  </a:txBody>
                  <a:tcPr/>
                </a:tc>
                <a:tc>
                  <a:txBody>
                    <a:bodyPr/>
                    <a:lstStyle/>
                    <a:p>
                      <a:r>
                        <a:rPr lang="en-US" dirty="0" smtClean="0"/>
                        <a:t>1.67</a:t>
                      </a:r>
                      <a:endParaRPr lang="en-US" dirty="0"/>
                    </a:p>
                  </a:txBody>
                  <a:tcPr/>
                </a:tc>
                <a:extLst>
                  <a:ext uri="{0D108BD9-81ED-4DB2-BD59-A6C34878D82A}">
                    <a16:rowId xmlns:a16="http://schemas.microsoft.com/office/drawing/2014/main" val="10004"/>
                  </a:ext>
                </a:extLst>
              </a:tr>
              <a:tr h="371736">
                <a:tc>
                  <a:txBody>
                    <a:bodyPr/>
                    <a:lstStyle/>
                    <a:p>
                      <a:r>
                        <a:rPr lang="en-US" dirty="0" smtClean="0"/>
                        <a:t>TX</a:t>
                      </a:r>
                      <a:endParaRPr lang="en-US" dirty="0"/>
                    </a:p>
                  </a:txBody>
                  <a:tcPr/>
                </a:tc>
                <a:tc>
                  <a:txBody>
                    <a:bodyPr/>
                    <a:lstStyle/>
                    <a:p>
                      <a:r>
                        <a:rPr lang="en-US" dirty="0" smtClean="0"/>
                        <a:t>2.44</a:t>
                      </a:r>
                      <a:endParaRPr lang="en-US" dirty="0"/>
                    </a:p>
                  </a:txBody>
                  <a:tcPr/>
                </a:tc>
                <a:tc>
                  <a:txBody>
                    <a:bodyPr/>
                    <a:lstStyle/>
                    <a:p>
                      <a:r>
                        <a:rPr lang="en-US" dirty="0" smtClean="0"/>
                        <a:t>2.95</a:t>
                      </a:r>
                      <a:endParaRPr lang="en-US" dirty="0"/>
                    </a:p>
                  </a:txBody>
                  <a:tcPr/>
                </a:tc>
                <a:extLst>
                  <a:ext uri="{0D108BD9-81ED-4DB2-BD59-A6C34878D82A}">
                    <a16:rowId xmlns:a16="http://schemas.microsoft.com/office/drawing/2014/main" val="10005"/>
                  </a:ext>
                </a:extLst>
              </a:tr>
              <a:tr h="371736">
                <a:tc>
                  <a:txBody>
                    <a:bodyPr/>
                    <a:lstStyle/>
                    <a:p>
                      <a:r>
                        <a:rPr lang="en-US" dirty="0" smtClean="0"/>
                        <a:t>VT</a:t>
                      </a:r>
                      <a:endParaRPr lang="en-US" dirty="0"/>
                    </a:p>
                  </a:txBody>
                  <a:tcPr/>
                </a:tc>
                <a:tc>
                  <a:txBody>
                    <a:bodyPr/>
                    <a:lstStyle/>
                    <a:p>
                      <a:r>
                        <a:rPr lang="en-US" dirty="0" smtClean="0"/>
                        <a:t>0.01</a:t>
                      </a:r>
                      <a:endParaRPr lang="en-US" dirty="0"/>
                    </a:p>
                  </a:txBody>
                  <a:tcPr/>
                </a:tc>
                <a:tc>
                  <a:txBody>
                    <a:bodyPr/>
                    <a:lstStyle/>
                    <a:p>
                      <a:r>
                        <a:rPr lang="en-US" dirty="0" smtClean="0"/>
                        <a:t>0.05</a:t>
                      </a:r>
                      <a:endParaRPr lang="en-US" dirty="0"/>
                    </a:p>
                  </a:txBody>
                  <a:tcPr/>
                </a:tc>
                <a:extLst>
                  <a:ext uri="{0D108BD9-81ED-4DB2-BD59-A6C34878D82A}">
                    <a16:rowId xmlns:a16="http://schemas.microsoft.com/office/drawing/2014/main" val="10006"/>
                  </a:ext>
                </a:extLst>
              </a:tr>
              <a:tr h="371736">
                <a:tc>
                  <a:txBody>
                    <a:bodyPr/>
                    <a:lstStyle/>
                    <a:p>
                      <a:r>
                        <a:rPr lang="en-US" dirty="0" smtClean="0"/>
                        <a:t>VA</a:t>
                      </a:r>
                      <a:endParaRPr lang="en-US" dirty="0"/>
                    </a:p>
                  </a:txBody>
                  <a:tcPr/>
                </a:tc>
                <a:tc>
                  <a:txBody>
                    <a:bodyPr/>
                    <a:lstStyle/>
                    <a:p>
                      <a:r>
                        <a:rPr lang="en-US" dirty="0" smtClean="0"/>
                        <a:t>1.87</a:t>
                      </a:r>
                      <a:endParaRPr lang="en-US" dirty="0"/>
                    </a:p>
                  </a:txBody>
                  <a:tcPr/>
                </a:tc>
                <a:tc>
                  <a:txBody>
                    <a:bodyPr/>
                    <a:lstStyle/>
                    <a:p>
                      <a:r>
                        <a:rPr lang="en-US" dirty="0" smtClean="0"/>
                        <a:t>5.29</a:t>
                      </a:r>
                      <a:endParaRPr lang="en-US" dirty="0"/>
                    </a:p>
                  </a:txBody>
                  <a:tcPr/>
                </a:tc>
                <a:extLst>
                  <a:ext uri="{0D108BD9-81ED-4DB2-BD59-A6C34878D82A}">
                    <a16:rowId xmlns:a16="http://schemas.microsoft.com/office/drawing/2014/main" val="10007"/>
                  </a:ext>
                </a:extLst>
              </a:tr>
              <a:tr h="371736">
                <a:tc>
                  <a:txBody>
                    <a:bodyPr/>
                    <a:lstStyle/>
                    <a:p>
                      <a:r>
                        <a:rPr lang="en-US" dirty="0" smtClean="0"/>
                        <a:t>WV</a:t>
                      </a:r>
                      <a:endParaRPr lang="en-US" dirty="0"/>
                    </a:p>
                  </a:txBody>
                  <a:tcPr/>
                </a:tc>
                <a:tc>
                  <a:txBody>
                    <a:bodyPr/>
                    <a:lstStyle/>
                    <a:p>
                      <a:r>
                        <a:rPr lang="en-US" dirty="0" smtClean="0"/>
                        <a:t>0.95</a:t>
                      </a:r>
                      <a:endParaRPr lang="en-US" dirty="0"/>
                    </a:p>
                  </a:txBody>
                  <a:tcPr/>
                </a:tc>
                <a:tc>
                  <a:txBody>
                    <a:bodyPr/>
                    <a:lstStyle/>
                    <a:p>
                      <a:r>
                        <a:rPr lang="en-US" dirty="0" smtClean="0"/>
                        <a:t>3.11</a:t>
                      </a:r>
                      <a:endParaRPr lang="en-US" dirty="0"/>
                    </a:p>
                  </a:txBody>
                  <a:tcPr/>
                </a:tc>
                <a:extLst>
                  <a:ext uri="{0D108BD9-81ED-4DB2-BD59-A6C34878D82A}">
                    <a16:rowId xmlns:a16="http://schemas.microsoft.com/office/drawing/2014/main" val="10008"/>
                  </a:ext>
                </a:extLst>
              </a:tr>
              <a:tr h="371736">
                <a:tc>
                  <a:txBody>
                    <a:bodyPr/>
                    <a:lstStyle/>
                    <a:p>
                      <a:r>
                        <a:rPr lang="en-US" dirty="0" smtClean="0"/>
                        <a:t>WI</a:t>
                      </a:r>
                      <a:endParaRPr lang="en-US" dirty="0"/>
                    </a:p>
                  </a:txBody>
                  <a:tcPr/>
                </a:tc>
                <a:tc>
                  <a:txBody>
                    <a:bodyPr/>
                    <a:lstStyle/>
                    <a:p>
                      <a:r>
                        <a:rPr lang="en-US" dirty="0" smtClean="0"/>
                        <a:t>0.34</a:t>
                      </a:r>
                      <a:endParaRPr lang="en-US" dirty="0"/>
                    </a:p>
                  </a:txBody>
                  <a:tcPr/>
                </a:tc>
                <a:tc>
                  <a:txBody>
                    <a:bodyPr/>
                    <a:lstStyle/>
                    <a:p>
                      <a:r>
                        <a:rPr lang="en-US" dirty="0" smtClean="0"/>
                        <a:t>2.59</a:t>
                      </a:r>
                      <a:endParaRPr lang="en-US" dirty="0"/>
                    </a:p>
                  </a:txBody>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11</a:t>
            </a:fld>
            <a:endParaRPr lang="en-US" dirty="0"/>
          </a:p>
        </p:txBody>
      </p:sp>
    </p:spTree>
    <p:extLst>
      <p:ext uri="{BB962C8B-B14F-4D97-AF65-F5344CB8AC3E}">
        <p14:creationId xmlns:p14="http://schemas.microsoft.com/office/powerpoint/2010/main" val="146038636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5829" y="1219199"/>
            <a:ext cx="8325095" cy="4904581"/>
          </a:xfrm>
        </p:spPr>
        <p:txBody>
          <a:bodyPr/>
          <a:lstStyle/>
          <a:p>
            <a:pPr marL="0" indent="0" fontAlgn="auto">
              <a:spcBef>
                <a:spcPts val="0"/>
              </a:spcBef>
              <a:spcAft>
                <a:spcPts val="0"/>
              </a:spcAft>
              <a:buNone/>
              <a:defRPr/>
            </a:pPr>
            <a:endParaRPr lang="en-US" sz="2000" dirty="0"/>
          </a:p>
          <a:p>
            <a:pPr marL="0" indent="0" fontAlgn="auto">
              <a:spcBef>
                <a:spcPts val="0"/>
              </a:spcBef>
              <a:spcAft>
                <a:spcPts val="0"/>
              </a:spcAft>
              <a:buNone/>
              <a:defRPr/>
            </a:pPr>
            <a:endParaRPr lang="en-US" sz="2400" dirty="0" smtClean="0"/>
          </a:p>
          <a:p>
            <a:pPr marL="0" indent="0" fontAlgn="auto">
              <a:spcBef>
                <a:spcPts val="0"/>
              </a:spcBef>
              <a:spcAft>
                <a:spcPts val="0"/>
              </a:spcAft>
              <a:buNone/>
              <a:defRPr/>
            </a:pPr>
            <a:endParaRPr lang="en-US" sz="2400" dirty="0"/>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3200" dirty="0">
                  <a:solidFill>
                    <a:schemeClr val="bg1"/>
                  </a:solidFill>
                </a:rPr>
                <a:t> </a:t>
              </a:r>
              <a:r>
                <a:rPr lang="en-US" sz="2400" dirty="0" smtClean="0">
                  <a:solidFill>
                    <a:schemeClr val="bg1"/>
                  </a:solidFill>
                </a:rPr>
                <a:t>Proposed Ozone Season NO</a:t>
              </a:r>
              <a:r>
                <a:rPr lang="en-US" sz="2400" baseline="-25000" dirty="0" smtClean="0">
                  <a:solidFill>
                    <a:schemeClr val="bg1"/>
                  </a:solidFill>
                </a:rPr>
                <a:t>X</a:t>
              </a:r>
              <a:r>
                <a:rPr lang="en-US" sz="2400" dirty="0" smtClean="0">
                  <a:solidFill>
                    <a:schemeClr val="bg1"/>
                  </a:solidFill>
                </a:rPr>
                <a:t> Emission Budgets by State</a:t>
              </a:r>
              <a:endParaRPr lang="en-US" sz="24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282623655"/>
              </p:ext>
            </p:extLst>
          </p:nvPr>
        </p:nvGraphicFramePr>
        <p:xfrm>
          <a:off x="288925" y="1219200"/>
          <a:ext cx="4206239" cy="4724400"/>
        </p:xfrm>
        <a:graphic>
          <a:graphicData uri="http://schemas.openxmlformats.org/drawingml/2006/table">
            <a:tbl>
              <a:tblPr firstRow="1">
                <a:tableStyleId>{5C22544A-7EE6-4342-B048-85BDC9FD1C3A}</a:tableStyleId>
              </a:tblPr>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005839">
                  <a:extLst>
                    <a:ext uri="{9D8B030D-6E8A-4147-A177-3AD203B41FA5}">
                      <a16:colId xmlns:a16="http://schemas.microsoft.com/office/drawing/2014/main" val="20003"/>
                    </a:ext>
                  </a:extLst>
                </a:gridCol>
              </a:tblGrid>
              <a:tr h="967023">
                <a:tc>
                  <a:txBody>
                    <a:bodyPr/>
                    <a:lstStyle/>
                    <a:p>
                      <a:pPr algn="ctr"/>
                      <a:r>
                        <a:rPr lang="en-US" sz="1400" dirty="0" smtClean="0"/>
                        <a:t>State</a:t>
                      </a:r>
                      <a:endParaRPr lang="en-US" sz="1400" dirty="0"/>
                    </a:p>
                  </a:txBody>
                  <a:tcPr/>
                </a:tc>
                <a:tc>
                  <a:txBody>
                    <a:bodyPr/>
                    <a:lstStyle/>
                    <a:p>
                      <a:r>
                        <a:rPr lang="en-US" sz="1400" dirty="0" smtClean="0"/>
                        <a:t>EGU</a:t>
                      </a:r>
                      <a:r>
                        <a:rPr lang="en-US" sz="1400" baseline="0" dirty="0" smtClean="0"/>
                        <a:t> NO</a:t>
                      </a:r>
                      <a:r>
                        <a:rPr lang="en-US" sz="1400" baseline="-25000" dirty="0" smtClean="0"/>
                        <a:t>X </a:t>
                      </a:r>
                      <a:r>
                        <a:rPr lang="en-US" sz="1400" baseline="0" dirty="0" smtClean="0"/>
                        <a:t>Ozone Season Emissions Budgets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Variability Limits</a:t>
                      </a:r>
                      <a:endParaRPr lang="en-US" sz="140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EGU</a:t>
                      </a:r>
                      <a:r>
                        <a:rPr lang="en-US" sz="1400" baseline="0" dirty="0" smtClean="0"/>
                        <a:t> NO</a:t>
                      </a:r>
                      <a:r>
                        <a:rPr lang="en-US" sz="1400" baseline="-25000" dirty="0" smtClean="0"/>
                        <a:t>X</a:t>
                      </a:r>
                      <a:r>
                        <a:rPr lang="en-US" sz="1400" baseline="0" dirty="0" smtClean="0"/>
                        <a:t> Ozone Season Assurance Levels</a:t>
                      </a:r>
                      <a:endParaRPr lang="en-US" sz="1400" dirty="0" smtClean="0"/>
                    </a:p>
                    <a:p>
                      <a:endParaRPr lang="en-US" dirty="0"/>
                    </a:p>
                  </a:txBody>
                  <a:tcPr/>
                </a:tc>
                <a:extLst>
                  <a:ext uri="{0D108BD9-81ED-4DB2-BD59-A6C34878D82A}">
                    <a16:rowId xmlns:a16="http://schemas.microsoft.com/office/drawing/2014/main" val="10000"/>
                  </a:ext>
                </a:extLst>
              </a:tr>
              <a:tr h="365760">
                <a:tc>
                  <a:txBody>
                    <a:bodyPr/>
                    <a:lstStyle/>
                    <a:p>
                      <a:r>
                        <a:rPr lang="en-US" dirty="0" smtClean="0"/>
                        <a:t>Alabama</a:t>
                      </a:r>
                      <a:endParaRPr lang="en-US" dirty="0"/>
                    </a:p>
                  </a:txBody>
                  <a:tcPr/>
                </a:tc>
                <a:tc>
                  <a:txBody>
                    <a:bodyPr/>
                    <a:lstStyle/>
                    <a:p>
                      <a:r>
                        <a:rPr lang="en-US" dirty="0" smtClean="0"/>
                        <a:t>  9,979</a:t>
                      </a:r>
                      <a:endParaRPr lang="en-US" dirty="0"/>
                    </a:p>
                  </a:txBody>
                  <a:tcPr/>
                </a:tc>
                <a:tc>
                  <a:txBody>
                    <a:bodyPr/>
                    <a:lstStyle/>
                    <a:p>
                      <a:r>
                        <a:rPr lang="en-US" dirty="0" smtClean="0"/>
                        <a:t>2,096</a:t>
                      </a:r>
                      <a:endParaRPr lang="en-US" dirty="0"/>
                    </a:p>
                  </a:txBody>
                  <a:tcPr/>
                </a:tc>
                <a:tc>
                  <a:txBody>
                    <a:bodyPr/>
                    <a:lstStyle/>
                    <a:p>
                      <a:r>
                        <a:rPr lang="en-US" dirty="0" smtClean="0"/>
                        <a:t>12,075</a:t>
                      </a:r>
                      <a:endParaRPr lang="en-US" dirty="0"/>
                    </a:p>
                  </a:txBody>
                  <a:tcPr/>
                </a:tc>
                <a:extLst>
                  <a:ext uri="{0D108BD9-81ED-4DB2-BD59-A6C34878D82A}">
                    <a16:rowId xmlns:a16="http://schemas.microsoft.com/office/drawing/2014/main" val="10001"/>
                  </a:ext>
                </a:extLst>
              </a:tr>
              <a:tr h="362634">
                <a:tc>
                  <a:txBody>
                    <a:bodyPr/>
                    <a:lstStyle/>
                    <a:p>
                      <a:r>
                        <a:rPr lang="en-US" i="0" dirty="0" smtClean="0"/>
                        <a:t>Arkansas</a:t>
                      </a:r>
                      <a:endParaRPr lang="en-US" i="0" dirty="0"/>
                    </a:p>
                  </a:txBody>
                  <a:tcPr/>
                </a:tc>
                <a:tc>
                  <a:txBody>
                    <a:bodyPr/>
                    <a:lstStyle/>
                    <a:p>
                      <a:r>
                        <a:rPr lang="en-US" dirty="0" smtClean="0"/>
                        <a:t>  6,949</a:t>
                      </a:r>
                      <a:endParaRPr lang="en-US" dirty="0"/>
                    </a:p>
                  </a:txBody>
                  <a:tcPr/>
                </a:tc>
                <a:tc>
                  <a:txBody>
                    <a:bodyPr/>
                    <a:lstStyle/>
                    <a:p>
                      <a:r>
                        <a:rPr lang="en-US" dirty="0" smtClean="0"/>
                        <a:t>1,459</a:t>
                      </a:r>
                      <a:endParaRPr lang="en-US" dirty="0"/>
                    </a:p>
                  </a:txBody>
                  <a:tcPr/>
                </a:tc>
                <a:tc>
                  <a:txBody>
                    <a:bodyPr/>
                    <a:lstStyle/>
                    <a:p>
                      <a:r>
                        <a:rPr lang="en-US" dirty="0" smtClean="0"/>
                        <a:t>  8,408</a:t>
                      </a:r>
                      <a:endParaRPr lang="en-US" dirty="0"/>
                    </a:p>
                  </a:txBody>
                  <a:tcPr/>
                </a:tc>
                <a:extLst>
                  <a:ext uri="{0D108BD9-81ED-4DB2-BD59-A6C34878D82A}">
                    <a16:rowId xmlns:a16="http://schemas.microsoft.com/office/drawing/2014/main" val="10002"/>
                  </a:ext>
                </a:extLst>
              </a:tr>
              <a:tr h="362634">
                <a:tc>
                  <a:txBody>
                    <a:bodyPr/>
                    <a:lstStyle/>
                    <a:p>
                      <a:r>
                        <a:rPr lang="en-US" dirty="0" smtClean="0"/>
                        <a:t>Illinois</a:t>
                      </a:r>
                      <a:endParaRPr lang="en-US" dirty="0"/>
                    </a:p>
                  </a:txBody>
                  <a:tcPr/>
                </a:tc>
                <a:tc>
                  <a:txBody>
                    <a:bodyPr/>
                    <a:lstStyle/>
                    <a:p>
                      <a:r>
                        <a:rPr lang="en-US" dirty="0" smtClean="0"/>
                        <a:t>12,078</a:t>
                      </a:r>
                      <a:endParaRPr lang="en-US" dirty="0"/>
                    </a:p>
                  </a:txBody>
                  <a:tcPr/>
                </a:tc>
                <a:tc>
                  <a:txBody>
                    <a:bodyPr/>
                    <a:lstStyle/>
                    <a:p>
                      <a:r>
                        <a:rPr lang="en-US" dirty="0" smtClean="0"/>
                        <a:t>2,536</a:t>
                      </a:r>
                      <a:endParaRPr lang="en-US" dirty="0"/>
                    </a:p>
                  </a:txBody>
                  <a:tcPr/>
                </a:tc>
                <a:tc>
                  <a:txBody>
                    <a:bodyPr/>
                    <a:lstStyle/>
                    <a:p>
                      <a:r>
                        <a:rPr lang="en-US" dirty="0" smtClean="0"/>
                        <a:t>14,614</a:t>
                      </a:r>
                      <a:endParaRPr lang="en-US" dirty="0"/>
                    </a:p>
                  </a:txBody>
                  <a:tcPr/>
                </a:tc>
                <a:extLst>
                  <a:ext uri="{0D108BD9-81ED-4DB2-BD59-A6C34878D82A}">
                    <a16:rowId xmlns:a16="http://schemas.microsoft.com/office/drawing/2014/main" val="10003"/>
                  </a:ext>
                </a:extLst>
              </a:tr>
              <a:tr h="362634">
                <a:tc>
                  <a:txBody>
                    <a:bodyPr/>
                    <a:lstStyle/>
                    <a:p>
                      <a:r>
                        <a:rPr lang="en-US" dirty="0" smtClean="0"/>
                        <a:t>Indiana</a:t>
                      </a:r>
                      <a:endParaRPr lang="en-US" dirty="0"/>
                    </a:p>
                  </a:txBody>
                  <a:tcPr/>
                </a:tc>
                <a:tc>
                  <a:txBody>
                    <a:bodyPr/>
                    <a:lstStyle/>
                    <a:p>
                      <a:r>
                        <a:rPr lang="en-US" dirty="0" smtClean="0"/>
                        <a:t>28,284</a:t>
                      </a:r>
                      <a:endParaRPr lang="en-US" dirty="0"/>
                    </a:p>
                  </a:txBody>
                  <a:tcPr/>
                </a:tc>
                <a:tc>
                  <a:txBody>
                    <a:bodyPr/>
                    <a:lstStyle/>
                    <a:p>
                      <a:r>
                        <a:rPr lang="en-US" dirty="0" smtClean="0"/>
                        <a:t>5,940</a:t>
                      </a:r>
                      <a:endParaRPr lang="en-US" dirty="0"/>
                    </a:p>
                  </a:txBody>
                  <a:tcPr/>
                </a:tc>
                <a:tc>
                  <a:txBody>
                    <a:bodyPr/>
                    <a:lstStyle/>
                    <a:p>
                      <a:r>
                        <a:rPr lang="en-US" dirty="0" smtClean="0"/>
                        <a:t>34,224</a:t>
                      </a:r>
                      <a:endParaRPr lang="en-US" dirty="0"/>
                    </a:p>
                  </a:txBody>
                  <a:tcPr/>
                </a:tc>
                <a:extLst>
                  <a:ext uri="{0D108BD9-81ED-4DB2-BD59-A6C34878D82A}">
                    <a16:rowId xmlns:a16="http://schemas.microsoft.com/office/drawing/2014/main" val="10004"/>
                  </a:ext>
                </a:extLst>
              </a:tr>
              <a:tr h="362634">
                <a:tc>
                  <a:txBody>
                    <a:bodyPr/>
                    <a:lstStyle/>
                    <a:p>
                      <a:r>
                        <a:rPr lang="en-US" dirty="0" smtClean="0"/>
                        <a:t>Iowa</a:t>
                      </a:r>
                      <a:endParaRPr lang="en-US" dirty="0"/>
                    </a:p>
                  </a:txBody>
                  <a:tcPr/>
                </a:tc>
                <a:tc>
                  <a:txBody>
                    <a:bodyPr/>
                    <a:lstStyle/>
                    <a:p>
                      <a:r>
                        <a:rPr lang="en-US" dirty="0" smtClean="0"/>
                        <a:t>  8,351</a:t>
                      </a:r>
                      <a:endParaRPr lang="en-US" dirty="0"/>
                    </a:p>
                  </a:txBody>
                  <a:tcPr/>
                </a:tc>
                <a:tc>
                  <a:txBody>
                    <a:bodyPr/>
                    <a:lstStyle/>
                    <a:p>
                      <a:r>
                        <a:rPr lang="en-US" dirty="0" smtClean="0"/>
                        <a:t>1,754</a:t>
                      </a:r>
                      <a:endParaRPr lang="en-US" dirty="0"/>
                    </a:p>
                  </a:txBody>
                  <a:tcPr/>
                </a:tc>
                <a:tc>
                  <a:txBody>
                    <a:bodyPr/>
                    <a:lstStyle/>
                    <a:p>
                      <a:r>
                        <a:rPr lang="en-US" dirty="0" smtClean="0"/>
                        <a:t>10,105</a:t>
                      </a:r>
                      <a:endParaRPr lang="en-US" dirty="0"/>
                    </a:p>
                  </a:txBody>
                  <a:tcPr/>
                </a:tc>
                <a:extLst>
                  <a:ext uri="{0D108BD9-81ED-4DB2-BD59-A6C34878D82A}">
                    <a16:rowId xmlns:a16="http://schemas.microsoft.com/office/drawing/2014/main" val="10005"/>
                  </a:ext>
                </a:extLst>
              </a:tr>
              <a:tr h="362634">
                <a:tc>
                  <a:txBody>
                    <a:bodyPr/>
                    <a:lstStyle/>
                    <a:p>
                      <a:r>
                        <a:rPr lang="en-US" dirty="0" smtClean="0"/>
                        <a:t>Kansas</a:t>
                      </a:r>
                      <a:endParaRPr lang="en-US" dirty="0"/>
                    </a:p>
                  </a:txBody>
                  <a:tcPr/>
                </a:tc>
                <a:tc>
                  <a:txBody>
                    <a:bodyPr/>
                    <a:lstStyle/>
                    <a:p>
                      <a:r>
                        <a:rPr lang="en-US" dirty="0" smtClean="0"/>
                        <a:t>  9,272</a:t>
                      </a:r>
                      <a:endParaRPr lang="en-US" dirty="0"/>
                    </a:p>
                  </a:txBody>
                  <a:tcPr/>
                </a:tc>
                <a:tc>
                  <a:txBody>
                    <a:bodyPr/>
                    <a:lstStyle/>
                    <a:p>
                      <a:r>
                        <a:rPr lang="en-US" dirty="0" smtClean="0"/>
                        <a:t>1,947</a:t>
                      </a:r>
                      <a:endParaRPr lang="en-US" dirty="0"/>
                    </a:p>
                  </a:txBody>
                  <a:tcPr/>
                </a:tc>
                <a:tc>
                  <a:txBody>
                    <a:bodyPr/>
                    <a:lstStyle/>
                    <a:p>
                      <a:r>
                        <a:rPr lang="en-US" dirty="0" smtClean="0"/>
                        <a:t>11,219</a:t>
                      </a:r>
                      <a:endParaRPr lang="en-US" dirty="0"/>
                    </a:p>
                  </a:txBody>
                  <a:tcPr/>
                </a:tc>
                <a:extLst>
                  <a:ext uri="{0D108BD9-81ED-4DB2-BD59-A6C34878D82A}">
                    <a16:rowId xmlns:a16="http://schemas.microsoft.com/office/drawing/2014/main" val="10006"/>
                  </a:ext>
                </a:extLst>
              </a:tr>
              <a:tr h="362634">
                <a:tc>
                  <a:txBody>
                    <a:bodyPr/>
                    <a:lstStyle/>
                    <a:p>
                      <a:r>
                        <a:rPr lang="en-US" dirty="0" smtClean="0"/>
                        <a:t>Kentucky</a:t>
                      </a:r>
                      <a:endParaRPr lang="en-US" dirty="0"/>
                    </a:p>
                  </a:txBody>
                  <a:tcPr/>
                </a:tc>
                <a:tc>
                  <a:txBody>
                    <a:bodyPr/>
                    <a:lstStyle/>
                    <a:p>
                      <a:r>
                        <a:rPr lang="en-US" dirty="0" smtClean="0"/>
                        <a:t>21,519</a:t>
                      </a:r>
                      <a:endParaRPr lang="en-US" dirty="0"/>
                    </a:p>
                  </a:txBody>
                  <a:tcPr/>
                </a:tc>
                <a:tc>
                  <a:txBody>
                    <a:bodyPr/>
                    <a:lstStyle/>
                    <a:p>
                      <a:r>
                        <a:rPr lang="en-US" dirty="0" smtClean="0"/>
                        <a:t>4,519</a:t>
                      </a:r>
                      <a:endParaRPr lang="en-US" dirty="0"/>
                    </a:p>
                  </a:txBody>
                  <a:tcPr/>
                </a:tc>
                <a:tc>
                  <a:txBody>
                    <a:bodyPr/>
                    <a:lstStyle/>
                    <a:p>
                      <a:r>
                        <a:rPr lang="en-US" dirty="0" smtClean="0"/>
                        <a:t>26,038</a:t>
                      </a:r>
                      <a:endParaRPr lang="en-US" dirty="0"/>
                    </a:p>
                  </a:txBody>
                  <a:tcPr/>
                </a:tc>
                <a:extLst>
                  <a:ext uri="{0D108BD9-81ED-4DB2-BD59-A6C34878D82A}">
                    <a16:rowId xmlns:a16="http://schemas.microsoft.com/office/drawing/2014/main" val="10007"/>
                  </a:ext>
                </a:extLst>
              </a:tr>
              <a:tr h="362634">
                <a:tc>
                  <a:txBody>
                    <a:bodyPr/>
                    <a:lstStyle/>
                    <a:p>
                      <a:r>
                        <a:rPr lang="en-US" dirty="0" smtClean="0"/>
                        <a:t>Louisiana</a:t>
                      </a:r>
                      <a:endParaRPr lang="en-US" dirty="0"/>
                    </a:p>
                  </a:txBody>
                  <a:tcPr/>
                </a:tc>
                <a:tc>
                  <a:txBody>
                    <a:bodyPr/>
                    <a:lstStyle/>
                    <a:p>
                      <a:r>
                        <a:rPr lang="en-US" dirty="0" smtClean="0"/>
                        <a:t>15,807</a:t>
                      </a:r>
                      <a:endParaRPr lang="en-US" dirty="0"/>
                    </a:p>
                  </a:txBody>
                  <a:tcPr/>
                </a:tc>
                <a:tc>
                  <a:txBody>
                    <a:bodyPr/>
                    <a:lstStyle/>
                    <a:p>
                      <a:r>
                        <a:rPr lang="en-US" dirty="0" smtClean="0"/>
                        <a:t>3,319</a:t>
                      </a:r>
                      <a:endParaRPr lang="en-US" dirty="0"/>
                    </a:p>
                  </a:txBody>
                  <a:tcPr/>
                </a:tc>
                <a:tc>
                  <a:txBody>
                    <a:bodyPr/>
                    <a:lstStyle/>
                    <a:p>
                      <a:r>
                        <a:rPr lang="en-US" dirty="0" smtClean="0"/>
                        <a:t>19,126</a:t>
                      </a:r>
                      <a:endParaRPr lang="en-US" dirty="0"/>
                    </a:p>
                  </a:txBody>
                  <a:tcPr/>
                </a:tc>
                <a:extLst>
                  <a:ext uri="{0D108BD9-81ED-4DB2-BD59-A6C34878D82A}">
                    <a16:rowId xmlns:a16="http://schemas.microsoft.com/office/drawing/2014/main" val="10008"/>
                  </a:ext>
                </a:extLst>
              </a:tr>
              <a:tr h="362634">
                <a:tc>
                  <a:txBody>
                    <a:bodyPr/>
                    <a:lstStyle/>
                    <a:p>
                      <a:r>
                        <a:rPr lang="en-US" dirty="0" smtClean="0"/>
                        <a:t>Maryland</a:t>
                      </a:r>
                      <a:endParaRPr lang="en-US" dirty="0"/>
                    </a:p>
                  </a:txBody>
                  <a:tcPr/>
                </a:tc>
                <a:tc>
                  <a:txBody>
                    <a:bodyPr/>
                    <a:lstStyle/>
                    <a:p>
                      <a:r>
                        <a:rPr lang="en-US" dirty="0" smtClean="0"/>
                        <a:t>  4,026</a:t>
                      </a:r>
                      <a:endParaRPr lang="en-US" dirty="0"/>
                    </a:p>
                  </a:txBody>
                  <a:tcPr/>
                </a:tc>
                <a:tc>
                  <a:txBody>
                    <a:bodyPr/>
                    <a:lstStyle/>
                    <a:p>
                      <a:r>
                        <a:rPr lang="en-US" dirty="0" smtClean="0"/>
                        <a:t>   845</a:t>
                      </a:r>
                      <a:endParaRPr lang="en-US" dirty="0"/>
                    </a:p>
                  </a:txBody>
                  <a:tcPr/>
                </a:tc>
                <a:tc>
                  <a:txBody>
                    <a:bodyPr/>
                    <a:lstStyle/>
                    <a:p>
                      <a:r>
                        <a:rPr lang="en-US" dirty="0" smtClean="0"/>
                        <a:t>  4,871</a:t>
                      </a:r>
                      <a:endParaRPr lang="en-US" dirty="0"/>
                    </a:p>
                  </a:txBody>
                  <a:tcPr/>
                </a:tc>
                <a:extLst>
                  <a:ext uri="{0D108BD9-81ED-4DB2-BD59-A6C34878D82A}">
                    <a16:rowId xmlns:a16="http://schemas.microsoft.com/office/drawing/2014/main" val="10009"/>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02919072"/>
              </p:ext>
            </p:extLst>
          </p:nvPr>
        </p:nvGraphicFramePr>
        <p:xfrm>
          <a:off x="4572000" y="1219200"/>
          <a:ext cx="4282145" cy="4709160"/>
        </p:xfrm>
        <a:graphic>
          <a:graphicData uri="http://schemas.openxmlformats.org/drawingml/2006/table">
            <a:tbl>
              <a:tblPr first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005545">
                  <a:extLst>
                    <a:ext uri="{9D8B030D-6E8A-4147-A177-3AD203B41FA5}">
                      <a16:colId xmlns:a16="http://schemas.microsoft.com/office/drawing/2014/main" val="20003"/>
                    </a:ext>
                  </a:extLst>
                </a:gridCol>
              </a:tblGrid>
              <a:tr h="1447800">
                <a:tc>
                  <a:txBody>
                    <a:bodyPr/>
                    <a:lstStyle/>
                    <a:p>
                      <a:pPr algn="ctr"/>
                      <a:r>
                        <a:rPr lang="en-US" sz="1400" dirty="0" smtClean="0"/>
                        <a:t>State</a:t>
                      </a:r>
                      <a:endParaRPr lang="en-US" sz="1400" dirty="0"/>
                    </a:p>
                  </a:txBody>
                  <a:tcPr/>
                </a:tc>
                <a:tc>
                  <a:txBody>
                    <a:bodyPr/>
                    <a:lstStyle/>
                    <a:p>
                      <a:r>
                        <a:rPr lang="en-US" sz="1400" dirty="0" smtClean="0"/>
                        <a:t>EGU</a:t>
                      </a:r>
                      <a:r>
                        <a:rPr lang="en-US" sz="1400" baseline="0" dirty="0" smtClean="0"/>
                        <a:t> NO</a:t>
                      </a:r>
                      <a:r>
                        <a:rPr lang="en-US" sz="1400" baseline="-25000" dirty="0" smtClean="0"/>
                        <a:t>X</a:t>
                      </a:r>
                      <a:r>
                        <a:rPr lang="en-US" sz="1400" baseline="0" dirty="0" smtClean="0"/>
                        <a:t> Ozone Season Emissions Budgets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Variability Limits</a:t>
                      </a:r>
                      <a:endParaRPr lang="en-US" sz="1400" dirty="0" smtClean="0"/>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EGU</a:t>
                      </a:r>
                      <a:r>
                        <a:rPr lang="en-US" sz="1400" baseline="0" dirty="0" smtClean="0"/>
                        <a:t> NO</a:t>
                      </a:r>
                      <a:r>
                        <a:rPr lang="en-US" sz="1400" baseline="-25000" dirty="0" smtClean="0"/>
                        <a:t>X</a:t>
                      </a:r>
                      <a:r>
                        <a:rPr lang="en-US" sz="1400" baseline="0" dirty="0" smtClean="0"/>
                        <a:t> Ozone Season Assurance Levels</a:t>
                      </a:r>
                      <a:endParaRPr lang="en-US" sz="1400" dirty="0" smtClean="0"/>
                    </a:p>
                    <a:p>
                      <a:endParaRPr lang="en-US" sz="1400" dirty="0"/>
                    </a:p>
                  </a:txBody>
                  <a:tcPr/>
                </a:tc>
                <a:extLst>
                  <a:ext uri="{0D108BD9-81ED-4DB2-BD59-A6C34878D82A}">
                    <a16:rowId xmlns:a16="http://schemas.microsoft.com/office/drawing/2014/main" val="10000"/>
                  </a:ext>
                </a:extLst>
              </a:tr>
              <a:tr h="274320">
                <a:tc>
                  <a:txBody>
                    <a:bodyPr/>
                    <a:lstStyle/>
                    <a:p>
                      <a:r>
                        <a:rPr lang="en-US" dirty="0" smtClean="0"/>
                        <a:t>Michigan</a:t>
                      </a:r>
                      <a:endParaRPr lang="en-US" dirty="0"/>
                    </a:p>
                  </a:txBody>
                  <a:tcPr/>
                </a:tc>
                <a:tc>
                  <a:txBody>
                    <a:bodyPr/>
                    <a:lstStyle/>
                    <a:p>
                      <a:r>
                        <a:rPr lang="en-US" dirty="0" smtClean="0"/>
                        <a:t>19,115</a:t>
                      </a:r>
                      <a:endParaRPr lang="en-US" dirty="0"/>
                    </a:p>
                  </a:txBody>
                  <a:tcPr/>
                </a:tc>
                <a:tc>
                  <a:txBody>
                    <a:bodyPr/>
                    <a:lstStyle/>
                    <a:p>
                      <a:r>
                        <a:rPr lang="en-US" dirty="0" smtClean="0"/>
                        <a:t>4,014</a:t>
                      </a:r>
                      <a:endParaRPr lang="en-US" dirty="0"/>
                    </a:p>
                  </a:txBody>
                  <a:tcPr/>
                </a:tc>
                <a:tc>
                  <a:txBody>
                    <a:bodyPr/>
                    <a:lstStyle/>
                    <a:p>
                      <a:r>
                        <a:rPr lang="en-US" dirty="0" smtClean="0"/>
                        <a:t>23,129</a:t>
                      </a:r>
                      <a:endParaRPr lang="en-US" dirty="0"/>
                    </a:p>
                  </a:txBody>
                  <a:tcPr/>
                </a:tc>
                <a:extLst>
                  <a:ext uri="{0D108BD9-81ED-4DB2-BD59-A6C34878D82A}">
                    <a16:rowId xmlns:a16="http://schemas.microsoft.com/office/drawing/2014/main" val="10001"/>
                  </a:ext>
                </a:extLst>
              </a:tr>
              <a:tr h="356616">
                <a:tc>
                  <a:txBody>
                    <a:bodyPr/>
                    <a:lstStyle/>
                    <a:p>
                      <a:r>
                        <a:rPr lang="en-US" dirty="0" smtClean="0"/>
                        <a:t>Mississippi</a:t>
                      </a:r>
                      <a:endParaRPr lang="en-US" dirty="0"/>
                    </a:p>
                  </a:txBody>
                  <a:tcPr/>
                </a:tc>
                <a:tc>
                  <a:txBody>
                    <a:bodyPr/>
                    <a:lstStyle/>
                    <a:p>
                      <a:r>
                        <a:rPr lang="en-US" dirty="0" smtClean="0"/>
                        <a:t>  5,910</a:t>
                      </a:r>
                      <a:endParaRPr lang="en-US" dirty="0"/>
                    </a:p>
                  </a:txBody>
                  <a:tcPr/>
                </a:tc>
                <a:tc>
                  <a:txBody>
                    <a:bodyPr/>
                    <a:lstStyle/>
                    <a:p>
                      <a:r>
                        <a:rPr lang="en-US" dirty="0" smtClean="0"/>
                        <a:t>1,241</a:t>
                      </a:r>
                      <a:endParaRPr lang="en-US" dirty="0"/>
                    </a:p>
                  </a:txBody>
                  <a:tcPr/>
                </a:tc>
                <a:tc>
                  <a:txBody>
                    <a:bodyPr/>
                    <a:lstStyle/>
                    <a:p>
                      <a:r>
                        <a:rPr lang="en-US" dirty="0" smtClean="0"/>
                        <a:t>  7,151</a:t>
                      </a:r>
                      <a:endParaRPr lang="en-US" dirty="0"/>
                    </a:p>
                  </a:txBody>
                  <a:tcPr/>
                </a:tc>
                <a:extLst>
                  <a:ext uri="{0D108BD9-81ED-4DB2-BD59-A6C34878D82A}">
                    <a16:rowId xmlns:a16="http://schemas.microsoft.com/office/drawing/2014/main" val="10002"/>
                  </a:ext>
                </a:extLst>
              </a:tr>
              <a:tr h="356616">
                <a:tc>
                  <a:txBody>
                    <a:bodyPr/>
                    <a:lstStyle/>
                    <a:p>
                      <a:r>
                        <a:rPr lang="en-US" dirty="0" smtClean="0"/>
                        <a:t>Missouri</a:t>
                      </a:r>
                      <a:endParaRPr lang="en-US" dirty="0"/>
                    </a:p>
                  </a:txBody>
                  <a:tcPr/>
                </a:tc>
                <a:tc>
                  <a:txBody>
                    <a:bodyPr/>
                    <a:lstStyle/>
                    <a:p>
                      <a:r>
                        <a:rPr lang="en-US" dirty="0" smtClean="0"/>
                        <a:t>15,323</a:t>
                      </a:r>
                      <a:endParaRPr lang="en-US" dirty="0"/>
                    </a:p>
                  </a:txBody>
                  <a:tcPr/>
                </a:tc>
                <a:tc>
                  <a:txBody>
                    <a:bodyPr/>
                    <a:lstStyle/>
                    <a:p>
                      <a:r>
                        <a:rPr lang="en-US" dirty="0" smtClean="0"/>
                        <a:t>3,218</a:t>
                      </a:r>
                      <a:endParaRPr lang="en-US" dirty="0"/>
                    </a:p>
                  </a:txBody>
                  <a:tcPr/>
                </a:tc>
                <a:tc>
                  <a:txBody>
                    <a:bodyPr/>
                    <a:lstStyle/>
                    <a:p>
                      <a:r>
                        <a:rPr lang="en-US" dirty="0" smtClean="0"/>
                        <a:t>18,541</a:t>
                      </a:r>
                      <a:endParaRPr lang="en-US" dirty="0"/>
                    </a:p>
                  </a:txBody>
                  <a:tcPr/>
                </a:tc>
                <a:extLst>
                  <a:ext uri="{0D108BD9-81ED-4DB2-BD59-A6C34878D82A}">
                    <a16:rowId xmlns:a16="http://schemas.microsoft.com/office/drawing/2014/main" val="10003"/>
                  </a:ext>
                </a:extLst>
              </a:tr>
              <a:tr h="356616">
                <a:tc>
                  <a:txBody>
                    <a:bodyPr/>
                    <a:lstStyle/>
                    <a:p>
                      <a:r>
                        <a:rPr lang="en-US" dirty="0" smtClean="0"/>
                        <a:t>New Jersey</a:t>
                      </a:r>
                      <a:endParaRPr lang="en-US" dirty="0"/>
                    </a:p>
                  </a:txBody>
                  <a:tcPr/>
                </a:tc>
                <a:tc>
                  <a:txBody>
                    <a:bodyPr/>
                    <a:lstStyle/>
                    <a:p>
                      <a:r>
                        <a:rPr lang="en-US" dirty="0" smtClean="0"/>
                        <a:t>  2,015</a:t>
                      </a:r>
                      <a:endParaRPr lang="en-US" dirty="0"/>
                    </a:p>
                  </a:txBody>
                  <a:tcPr/>
                </a:tc>
                <a:tc>
                  <a:txBody>
                    <a:bodyPr/>
                    <a:lstStyle/>
                    <a:p>
                      <a:r>
                        <a:rPr lang="en-US" dirty="0" smtClean="0"/>
                        <a:t>   423</a:t>
                      </a:r>
                      <a:endParaRPr lang="en-US" dirty="0"/>
                    </a:p>
                  </a:txBody>
                  <a:tcPr/>
                </a:tc>
                <a:tc>
                  <a:txBody>
                    <a:bodyPr/>
                    <a:lstStyle/>
                    <a:p>
                      <a:r>
                        <a:rPr lang="en-US" dirty="0" smtClean="0"/>
                        <a:t>  2,438</a:t>
                      </a:r>
                      <a:endParaRPr lang="en-US" dirty="0"/>
                    </a:p>
                  </a:txBody>
                  <a:tcPr/>
                </a:tc>
                <a:extLst>
                  <a:ext uri="{0D108BD9-81ED-4DB2-BD59-A6C34878D82A}">
                    <a16:rowId xmlns:a16="http://schemas.microsoft.com/office/drawing/2014/main" val="10004"/>
                  </a:ext>
                </a:extLst>
              </a:tr>
              <a:tr h="356616">
                <a:tc>
                  <a:txBody>
                    <a:bodyPr/>
                    <a:lstStyle/>
                    <a:p>
                      <a:r>
                        <a:rPr lang="en-US" dirty="0" smtClean="0"/>
                        <a:t>New York</a:t>
                      </a:r>
                      <a:endParaRPr lang="en-US" dirty="0"/>
                    </a:p>
                  </a:txBody>
                  <a:tcPr/>
                </a:tc>
                <a:tc>
                  <a:txBody>
                    <a:bodyPr/>
                    <a:lstStyle/>
                    <a:p>
                      <a:r>
                        <a:rPr lang="en-US" dirty="0" smtClean="0"/>
                        <a:t>  4,450</a:t>
                      </a:r>
                      <a:endParaRPr lang="en-US" dirty="0"/>
                    </a:p>
                  </a:txBody>
                  <a:tcPr/>
                </a:tc>
                <a:tc>
                  <a:txBody>
                    <a:bodyPr/>
                    <a:lstStyle/>
                    <a:p>
                      <a:r>
                        <a:rPr lang="en-US" dirty="0" smtClean="0"/>
                        <a:t>   935</a:t>
                      </a:r>
                      <a:endParaRPr lang="en-US" dirty="0"/>
                    </a:p>
                  </a:txBody>
                  <a:tcPr/>
                </a:tc>
                <a:tc>
                  <a:txBody>
                    <a:bodyPr/>
                    <a:lstStyle/>
                    <a:p>
                      <a:r>
                        <a:rPr lang="en-US" dirty="0" smtClean="0"/>
                        <a:t>  5,385</a:t>
                      </a:r>
                      <a:endParaRPr lang="en-US" dirty="0"/>
                    </a:p>
                  </a:txBody>
                  <a:tcPr/>
                </a:tc>
                <a:extLst>
                  <a:ext uri="{0D108BD9-81ED-4DB2-BD59-A6C34878D82A}">
                    <a16:rowId xmlns:a16="http://schemas.microsoft.com/office/drawing/2014/main" val="10005"/>
                  </a:ext>
                </a:extLst>
              </a:tr>
              <a:tr h="685800">
                <a:tc>
                  <a:txBody>
                    <a:bodyPr/>
                    <a:lstStyle/>
                    <a:p>
                      <a:r>
                        <a:rPr lang="en-US" dirty="0" smtClean="0"/>
                        <a:t>North Carolina</a:t>
                      </a:r>
                      <a:endParaRPr lang="en-US" dirty="0"/>
                    </a:p>
                  </a:txBody>
                  <a:tcPr/>
                </a:tc>
                <a:tc>
                  <a:txBody>
                    <a:bodyPr/>
                    <a:lstStyle/>
                    <a:p>
                      <a:endParaRPr lang="en-US" dirty="0" smtClean="0"/>
                    </a:p>
                    <a:p>
                      <a:r>
                        <a:rPr lang="en-US" dirty="0" smtClean="0"/>
                        <a:t>12,275</a:t>
                      </a:r>
                      <a:endParaRPr lang="en-US" dirty="0"/>
                    </a:p>
                  </a:txBody>
                  <a:tcPr/>
                </a:tc>
                <a:tc>
                  <a:txBody>
                    <a:bodyPr/>
                    <a:lstStyle/>
                    <a:p>
                      <a:endParaRPr lang="en-US" dirty="0" smtClean="0"/>
                    </a:p>
                    <a:p>
                      <a:r>
                        <a:rPr lang="en-US" dirty="0" smtClean="0"/>
                        <a:t>2,578</a:t>
                      </a:r>
                      <a:endParaRPr lang="en-US" dirty="0"/>
                    </a:p>
                  </a:txBody>
                  <a:tcPr/>
                </a:tc>
                <a:tc>
                  <a:txBody>
                    <a:bodyPr/>
                    <a:lstStyle/>
                    <a:p>
                      <a:endParaRPr lang="en-US" dirty="0" smtClean="0"/>
                    </a:p>
                    <a:p>
                      <a:r>
                        <a:rPr lang="en-US" dirty="0" smtClean="0"/>
                        <a:t>14,853</a:t>
                      </a:r>
                      <a:endParaRPr lang="en-US" dirty="0"/>
                    </a:p>
                  </a:txBody>
                  <a:tcPr/>
                </a:tc>
                <a:extLst>
                  <a:ext uri="{0D108BD9-81ED-4DB2-BD59-A6C34878D82A}">
                    <a16:rowId xmlns:a16="http://schemas.microsoft.com/office/drawing/2014/main" val="10006"/>
                  </a:ext>
                </a:extLst>
              </a:tr>
              <a:tr h="381000">
                <a:tc>
                  <a:txBody>
                    <a:bodyPr/>
                    <a:lstStyle/>
                    <a:p>
                      <a:r>
                        <a:rPr lang="en-US" dirty="0" smtClean="0"/>
                        <a:t>Ohio</a:t>
                      </a:r>
                      <a:endParaRPr lang="en-US" dirty="0"/>
                    </a:p>
                  </a:txBody>
                  <a:tcPr/>
                </a:tc>
                <a:tc>
                  <a:txBody>
                    <a:bodyPr/>
                    <a:lstStyle/>
                    <a:p>
                      <a:r>
                        <a:rPr lang="en-US" dirty="0" smtClean="0"/>
                        <a:t>16,660</a:t>
                      </a:r>
                      <a:endParaRPr lang="en-US" dirty="0"/>
                    </a:p>
                  </a:txBody>
                  <a:tcPr/>
                </a:tc>
                <a:tc>
                  <a:txBody>
                    <a:bodyPr/>
                    <a:lstStyle/>
                    <a:p>
                      <a:r>
                        <a:rPr lang="en-US" dirty="0" smtClean="0"/>
                        <a:t>3,499</a:t>
                      </a:r>
                      <a:endParaRPr lang="en-US" dirty="0"/>
                    </a:p>
                  </a:txBody>
                  <a:tcPr/>
                </a:tc>
                <a:tc>
                  <a:txBody>
                    <a:bodyPr/>
                    <a:lstStyle/>
                    <a:p>
                      <a:r>
                        <a:rPr lang="en-US" dirty="0" smtClean="0"/>
                        <a:t>20,159</a:t>
                      </a:r>
                      <a:endParaRPr lang="en-US" dirty="0"/>
                    </a:p>
                  </a:txBody>
                  <a:tcPr/>
                </a:tc>
                <a:extLst>
                  <a:ext uri="{0D108BD9-81ED-4DB2-BD59-A6C34878D82A}">
                    <a16:rowId xmlns:a16="http://schemas.microsoft.com/office/drawing/2014/main" val="10007"/>
                  </a:ext>
                </a:extLst>
              </a:tr>
              <a:tr h="356616">
                <a:tc>
                  <a:txBody>
                    <a:bodyPr/>
                    <a:lstStyle/>
                    <a:p>
                      <a:r>
                        <a:rPr lang="en-US" dirty="0" smtClean="0"/>
                        <a:t>Oklahoma</a:t>
                      </a:r>
                      <a:endParaRPr lang="en-US" dirty="0"/>
                    </a:p>
                  </a:txBody>
                  <a:tcPr/>
                </a:tc>
                <a:tc>
                  <a:txBody>
                    <a:bodyPr/>
                    <a:lstStyle/>
                    <a:p>
                      <a:r>
                        <a:rPr lang="en-US" dirty="0" smtClean="0"/>
                        <a:t>16,215</a:t>
                      </a:r>
                      <a:endParaRPr lang="en-US" dirty="0"/>
                    </a:p>
                  </a:txBody>
                  <a:tcPr/>
                </a:tc>
                <a:tc>
                  <a:txBody>
                    <a:bodyPr/>
                    <a:lstStyle/>
                    <a:p>
                      <a:r>
                        <a:rPr lang="en-US" dirty="0" smtClean="0"/>
                        <a:t>3,405</a:t>
                      </a:r>
                      <a:endParaRPr lang="en-US" dirty="0"/>
                    </a:p>
                  </a:txBody>
                  <a:tcPr/>
                </a:tc>
                <a:tc>
                  <a:txBody>
                    <a:bodyPr/>
                    <a:lstStyle/>
                    <a:p>
                      <a:r>
                        <a:rPr lang="en-US" dirty="0" smtClean="0"/>
                        <a:t>19,620</a:t>
                      </a:r>
                      <a:endParaRPr lang="en-US" dirty="0"/>
                    </a:p>
                  </a:txBody>
                  <a:tcPr/>
                </a:tc>
                <a:extLst>
                  <a:ext uri="{0D108BD9-81ED-4DB2-BD59-A6C34878D82A}">
                    <a16:rowId xmlns:a16="http://schemas.microsoft.com/office/drawing/2014/main" val="10008"/>
                  </a:ext>
                </a:extLst>
              </a:tr>
            </a:tbl>
          </a:graphicData>
        </a:graphic>
      </p:graphicFrame>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12</a:t>
            </a:fld>
            <a:endParaRPr lang="en-US" dirty="0"/>
          </a:p>
        </p:txBody>
      </p:sp>
    </p:spTree>
    <p:extLst>
      <p:ext uri="{BB962C8B-B14F-4D97-AF65-F5344CB8AC3E}">
        <p14:creationId xmlns:p14="http://schemas.microsoft.com/office/powerpoint/2010/main" val="201325498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5829" y="1219199"/>
            <a:ext cx="8325095" cy="4904581"/>
          </a:xfrm>
        </p:spPr>
        <p:txBody>
          <a:bodyPr/>
          <a:lstStyle/>
          <a:p>
            <a:pPr marL="0" indent="0" fontAlgn="auto">
              <a:spcBef>
                <a:spcPts val="0"/>
              </a:spcBef>
              <a:spcAft>
                <a:spcPts val="0"/>
              </a:spcAft>
              <a:buNone/>
              <a:defRPr/>
            </a:pPr>
            <a:endParaRPr lang="en-US" sz="2000" dirty="0"/>
          </a:p>
          <a:p>
            <a:pPr marL="0" indent="0" fontAlgn="auto">
              <a:spcBef>
                <a:spcPts val="0"/>
              </a:spcBef>
              <a:spcAft>
                <a:spcPts val="0"/>
              </a:spcAft>
              <a:buNone/>
              <a:defRPr/>
            </a:pPr>
            <a:endParaRPr lang="en-US" sz="2400" dirty="0" smtClean="0"/>
          </a:p>
          <a:p>
            <a:pPr marL="0" indent="0" fontAlgn="auto">
              <a:spcBef>
                <a:spcPts val="0"/>
              </a:spcBef>
              <a:spcAft>
                <a:spcPts val="0"/>
              </a:spcAft>
              <a:buNone/>
              <a:defRPr/>
            </a:pPr>
            <a:endParaRPr lang="en-US" sz="2400" dirty="0"/>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3200" dirty="0">
                  <a:solidFill>
                    <a:schemeClr val="bg1"/>
                  </a:solidFill>
                </a:rPr>
                <a:t> </a:t>
              </a:r>
              <a:r>
                <a:rPr lang="en-US" sz="2400" dirty="0">
                  <a:solidFill>
                    <a:schemeClr val="bg1"/>
                  </a:solidFill>
                </a:rPr>
                <a:t>Proposed Ozone Season </a:t>
              </a:r>
              <a:r>
                <a:rPr lang="en-US" sz="2400" dirty="0" smtClean="0">
                  <a:solidFill>
                    <a:schemeClr val="bg1"/>
                  </a:solidFill>
                </a:rPr>
                <a:t>NO</a:t>
              </a:r>
              <a:r>
                <a:rPr lang="en-US" sz="2400" baseline="-25000" dirty="0" smtClean="0">
                  <a:solidFill>
                    <a:schemeClr val="bg1"/>
                  </a:solidFill>
                </a:rPr>
                <a:t>X</a:t>
              </a:r>
              <a:r>
                <a:rPr lang="en-US" sz="2400" dirty="0" smtClean="0">
                  <a:solidFill>
                    <a:schemeClr val="bg1"/>
                  </a:solidFill>
                </a:rPr>
                <a:t> </a:t>
              </a:r>
              <a:r>
                <a:rPr lang="en-US" sz="2400" dirty="0">
                  <a:solidFill>
                    <a:schemeClr val="bg1"/>
                  </a:solidFill>
                </a:rPr>
                <a:t>Emission </a:t>
              </a:r>
              <a:r>
                <a:rPr lang="en-US" sz="2400" dirty="0" smtClean="0">
                  <a:solidFill>
                    <a:schemeClr val="bg1"/>
                  </a:solidFill>
                </a:rPr>
                <a:t>Budgets </a:t>
              </a:r>
              <a:r>
                <a:rPr lang="en-US" sz="2400" dirty="0">
                  <a:solidFill>
                    <a:schemeClr val="bg1"/>
                  </a:solidFill>
                </a:rPr>
                <a:t>by State</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437989876"/>
              </p:ext>
            </p:extLst>
          </p:nvPr>
        </p:nvGraphicFramePr>
        <p:xfrm>
          <a:off x="1981200" y="1295400"/>
          <a:ext cx="4663439" cy="4297680"/>
        </p:xfrm>
        <a:graphic>
          <a:graphicData uri="http://schemas.openxmlformats.org/drawingml/2006/table">
            <a:tbl>
              <a:tblPr firstRow="1">
                <a:tableStyleId>{5C22544A-7EE6-4342-B048-85BDC9FD1C3A}</a:tableStyleId>
              </a:tblPr>
              <a:tblGrid>
                <a:gridCol w="1548188">
                  <a:extLst>
                    <a:ext uri="{9D8B030D-6E8A-4147-A177-3AD203B41FA5}">
                      <a16:colId xmlns:a16="http://schemas.microsoft.com/office/drawing/2014/main" val="20000"/>
                    </a:ext>
                  </a:extLst>
                </a:gridCol>
                <a:gridCol w="1038417">
                  <a:extLst>
                    <a:ext uri="{9D8B030D-6E8A-4147-A177-3AD203B41FA5}">
                      <a16:colId xmlns:a16="http://schemas.microsoft.com/office/drawing/2014/main" val="20001"/>
                    </a:ext>
                  </a:extLst>
                </a:gridCol>
                <a:gridCol w="1038417">
                  <a:extLst>
                    <a:ext uri="{9D8B030D-6E8A-4147-A177-3AD203B41FA5}">
                      <a16:colId xmlns:a16="http://schemas.microsoft.com/office/drawing/2014/main" val="20002"/>
                    </a:ext>
                  </a:extLst>
                </a:gridCol>
                <a:gridCol w="1038417">
                  <a:extLst>
                    <a:ext uri="{9D8B030D-6E8A-4147-A177-3AD203B41FA5}">
                      <a16:colId xmlns:a16="http://schemas.microsoft.com/office/drawing/2014/main" val="20003"/>
                    </a:ext>
                  </a:extLst>
                </a:gridCol>
              </a:tblGrid>
              <a:tr h="972985">
                <a:tc>
                  <a:txBody>
                    <a:bodyPr/>
                    <a:lstStyle/>
                    <a:p>
                      <a:pPr algn="ctr"/>
                      <a:r>
                        <a:rPr lang="en-US" sz="1400" dirty="0" smtClean="0"/>
                        <a:t>State</a:t>
                      </a:r>
                      <a:endParaRPr lang="en-US" sz="1400" dirty="0"/>
                    </a:p>
                  </a:txBody>
                  <a:tcPr/>
                </a:tc>
                <a:tc>
                  <a:txBody>
                    <a:bodyPr/>
                    <a:lstStyle/>
                    <a:p>
                      <a:r>
                        <a:rPr lang="en-US" sz="1400" dirty="0" smtClean="0"/>
                        <a:t>EGU</a:t>
                      </a:r>
                      <a:r>
                        <a:rPr lang="en-US" sz="1400" baseline="0" dirty="0" smtClean="0"/>
                        <a:t> NO</a:t>
                      </a:r>
                      <a:r>
                        <a:rPr lang="en-US" sz="1400" baseline="-25000" dirty="0" smtClean="0"/>
                        <a:t>X</a:t>
                      </a:r>
                      <a:r>
                        <a:rPr lang="en-US" sz="1400" baseline="0" dirty="0" smtClean="0"/>
                        <a:t> Ozone Season Emissions Budgets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Variability Limits</a:t>
                      </a:r>
                      <a:endParaRPr lang="en-US" sz="1400" dirty="0" smtClean="0"/>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EGU</a:t>
                      </a:r>
                      <a:r>
                        <a:rPr lang="en-US" sz="1400" baseline="0" dirty="0" smtClean="0"/>
                        <a:t> NO</a:t>
                      </a:r>
                      <a:r>
                        <a:rPr lang="en-US" sz="1400" baseline="-25000" dirty="0" smtClean="0"/>
                        <a:t>X</a:t>
                      </a:r>
                      <a:r>
                        <a:rPr lang="en-US" sz="1400" baseline="0" dirty="0" smtClean="0"/>
                        <a:t> Ozone Season Assurance Levels</a:t>
                      </a:r>
                      <a:endParaRPr lang="en-US" sz="1400" dirty="0" smtClean="0"/>
                    </a:p>
                    <a:p>
                      <a:endParaRPr lang="en-US" sz="1400" dirty="0"/>
                    </a:p>
                  </a:txBody>
                  <a:tcPr/>
                </a:tc>
                <a:extLst>
                  <a:ext uri="{0D108BD9-81ED-4DB2-BD59-A6C34878D82A}">
                    <a16:rowId xmlns:a16="http://schemas.microsoft.com/office/drawing/2014/main" val="10000"/>
                  </a:ext>
                </a:extLst>
              </a:tr>
              <a:tr h="356877">
                <a:tc>
                  <a:txBody>
                    <a:bodyPr/>
                    <a:lstStyle/>
                    <a:p>
                      <a:r>
                        <a:rPr lang="en-US" dirty="0" smtClean="0"/>
                        <a:t>Pennsylvania</a:t>
                      </a:r>
                      <a:endParaRPr lang="en-US" dirty="0"/>
                    </a:p>
                  </a:txBody>
                  <a:tcPr/>
                </a:tc>
                <a:tc>
                  <a:txBody>
                    <a:bodyPr/>
                    <a:lstStyle/>
                    <a:p>
                      <a:r>
                        <a:rPr lang="en-US" dirty="0" smtClean="0"/>
                        <a:t>14,387</a:t>
                      </a:r>
                      <a:endParaRPr lang="en-US" dirty="0"/>
                    </a:p>
                  </a:txBody>
                  <a:tcPr/>
                </a:tc>
                <a:tc>
                  <a:txBody>
                    <a:bodyPr/>
                    <a:lstStyle/>
                    <a:p>
                      <a:r>
                        <a:rPr lang="en-US" dirty="0" smtClean="0"/>
                        <a:t>  3,021</a:t>
                      </a:r>
                      <a:endParaRPr lang="en-US" dirty="0"/>
                    </a:p>
                  </a:txBody>
                  <a:tcPr/>
                </a:tc>
                <a:tc>
                  <a:txBody>
                    <a:bodyPr/>
                    <a:lstStyle/>
                    <a:p>
                      <a:r>
                        <a:rPr lang="en-US" dirty="0" smtClean="0"/>
                        <a:t>17,408</a:t>
                      </a:r>
                      <a:endParaRPr lang="en-US" dirty="0"/>
                    </a:p>
                  </a:txBody>
                  <a:tcPr/>
                </a:tc>
                <a:extLst>
                  <a:ext uri="{0D108BD9-81ED-4DB2-BD59-A6C34878D82A}">
                    <a16:rowId xmlns:a16="http://schemas.microsoft.com/office/drawing/2014/main" val="10001"/>
                  </a:ext>
                </a:extLst>
              </a:tr>
              <a:tr h="356877">
                <a:tc>
                  <a:txBody>
                    <a:bodyPr/>
                    <a:lstStyle/>
                    <a:p>
                      <a:r>
                        <a:rPr lang="en-US" dirty="0" smtClean="0"/>
                        <a:t>Tennessee</a:t>
                      </a:r>
                      <a:endParaRPr lang="en-US" dirty="0"/>
                    </a:p>
                  </a:txBody>
                  <a:tcPr/>
                </a:tc>
                <a:tc>
                  <a:txBody>
                    <a:bodyPr/>
                    <a:lstStyle/>
                    <a:p>
                      <a:r>
                        <a:rPr lang="en-US" dirty="0" smtClean="0"/>
                        <a:t>  5,481</a:t>
                      </a:r>
                      <a:endParaRPr lang="en-US" dirty="0"/>
                    </a:p>
                  </a:txBody>
                  <a:tcPr/>
                </a:tc>
                <a:tc>
                  <a:txBody>
                    <a:bodyPr/>
                    <a:lstStyle/>
                    <a:p>
                      <a:r>
                        <a:rPr lang="en-US" dirty="0" smtClean="0"/>
                        <a:t>  1,151</a:t>
                      </a:r>
                      <a:endParaRPr lang="en-US" dirty="0"/>
                    </a:p>
                  </a:txBody>
                  <a:tcPr/>
                </a:tc>
                <a:tc>
                  <a:txBody>
                    <a:bodyPr/>
                    <a:lstStyle/>
                    <a:p>
                      <a:r>
                        <a:rPr lang="en-US" dirty="0" smtClean="0"/>
                        <a:t>  6,632</a:t>
                      </a:r>
                      <a:endParaRPr lang="en-US" dirty="0"/>
                    </a:p>
                  </a:txBody>
                  <a:tcPr/>
                </a:tc>
                <a:extLst>
                  <a:ext uri="{0D108BD9-81ED-4DB2-BD59-A6C34878D82A}">
                    <a16:rowId xmlns:a16="http://schemas.microsoft.com/office/drawing/2014/main" val="10002"/>
                  </a:ext>
                </a:extLst>
              </a:tr>
              <a:tr h="356877">
                <a:tc>
                  <a:txBody>
                    <a:bodyPr/>
                    <a:lstStyle/>
                    <a:p>
                      <a:r>
                        <a:rPr lang="en-US" i="0" dirty="0" smtClean="0"/>
                        <a:t>Texas</a:t>
                      </a:r>
                      <a:endParaRPr lang="en-US" i="0" dirty="0"/>
                    </a:p>
                  </a:txBody>
                  <a:tcPr/>
                </a:tc>
                <a:tc>
                  <a:txBody>
                    <a:bodyPr/>
                    <a:lstStyle/>
                    <a:p>
                      <a:r>
                        <a:rPr lang="en-US" dirty="0" smtClean="0"/>
                        <a:t>58,002</a:t>
                      </a:r>
                      <a:endParaRPr lang="en-US" dirty="0"/>
                    </a:p>
                  </a:txBody>
                  <a:tcPr/>
                </a:tc>
                <a:tc>
                  <a:txBody>
                    <a:bodyPr/>
                    <a:lstStyle/>
                    <a:p>
                      <a:r>
                        <a:rPr lang="en-US" dirty="0" smtClean="0"/>
                        <a:t>12,180</a:t>
                      </a:r>
                      <a:endParaRPr lang="en-US" dirty="0"/>
                    </a:p>
                  </a:txBody>
                  <a:tcPr/>
                </a:tc>
                <a:tc>
                  <a:txBody>
                    <a:bodyPr/>
                    <a:lstStyle/>
                    <a:p>
                      <a:r>
                        <a:rPr lang="en-US" dirty="0" smtClean="0"/>
                        <a:t>70,182</a:t>
                      </a:r>
                      <a:endParaRPr lang="en-US" dirty="0"/>
                    </a:p>
                  </a:txBody>
                  <a:tcPr/>
                </a:tc>
                <a:extLst>
                  <a:ext uri="{0D108BD9-81ED-4DB2-BD59-A6C34878D82A}">
                    <a16:rowId xmlns:a16="http://schemas.microsoft.com/office/drawing/2014/main" val="10003"/>
                  </a:ext>
                </a:extLst>
              </a:tr>
              <a:tr h="356877">
                <a:tc>
                  <a:txBody>
                    <a:bodyPr/>
                    <a:lstStyle/>
                    <a:p>
                      <a:r>
                        <a:rPr lang="en-US" dirty="0" smtClean="0"/>
                        <a:t>Virginia</a:t>
                      </a:r>
                      <a:endParaRPr lang="en-US" dirty="0"/>
                    </a:p>
                  </a:txBody>
                  <a:tcPr/>
                </a:tc>
                <a:tc>
                  <a:txBody>
                    <a:bodyPr/>
                    <a:lstStyle/>
                    <a:p>
                      <a:r>
                        <a:rPr lang="en-US" dirty="0" smtClean="0"/>
                        <a:t>  6,818</a:t>
                      </a:r>
                      <a:endParaRPr lang="en-US" dirty="0"/>
                    </a:p>
                  </a:txBody>
                  <a:tcPr/>
                </a:tc>
                <a:tc>
                  <a:txBody>
                    <a:bodyPr/>
                    <a:lstStyle/>
                    <a:p>
                      <a:r>
                        <a:rPr lang="en-US" dirty="0" smtClean="0"/>
                        <a:t>  1,432</a:t>
                      </a:r>
                      <a:endParaRPr lang="en-US" dirty="0"/>
                    </a:p>
                  </a:txBody>
                  <a:tcPr/>
                </a:tc>
                <a:tc>
                  <a:txBody>
                    <a:bodyPr/>
                    <a:lstStyle/>
                    <a:p>
                      <a:r>
                        <a:rPr lang="en-US" dirty="0" smtClean="0"/>
                        <a:t>  8,250</a:t>
                      </a:r>
                      <a:endParaRPr lang="en-US" dirty="0"/>
                    </a:p>
                  </a:txBody>
                  <a:tcPr/>
                </a:tc>
                <a:extLst>
                  <a:ext uri="{0D108BD9-81ED-4DB2-BD59-A6C34878D82A}">
                    <a16:rowId xmlns:a16="http://schemas.microsoft.com/office/drawing/2014/main" val="10004"/>
                  </a:ext>
                </a:extLst>
              </a:tr>
              <a:tr h="365760">
                <a:tc>
                  <a:txBody>
                    <a:bodyPr/>
                    <a:lstStyle/>
                    <a:p>
                      <a:r>
                        <a:rPr lang="en-US" dirty="0" smtClean="0"/>
                        <a:t>West Virginia</a:t>
                      </a:r>
                      <a:endParaRPr lang="en-US" dirty="0"/>
                    </a:p>
                  </a:txBody>
                  <a:tcPr/>
                </a:tc>
                <a:tc>
                  <a:txBody>
                    <a:bodyPr/>
                    <a:lstStyle/>
                    <a:p>
                      <a:r>
                        <a:rPr lang="en-US" dirty="0" smtClean="0"/>
                        <a:t>13,390</a:t>
                      </a:r>
                      <a:endParaRPr lang="en-US" dirty="0"/>
                    </a:p>
                  </a:txBody>
                  <a:tcPr/>
                </a:tc>
                <a:tc>
                  <a:txBody>
                    <a:bodyPr/>
                    <a:lstStyle/>
                    <a:p>
                      <a:r>
                        <a:rPr lang="en-US" dirty="0" smtClean="0"/>
                        <a:t>  2,812</a:t>
                      </a:r>
                      <a:endParaRPr lang="en-US" dirty="0"/>
                    </a:p>
                  </a:txBody>
                  <a:tcPr/>
                </a:tc>
                <a:tc>
                  <a:txBody>
                    <a:bodyPr/>
                    <a:lstStyle/>
                    <a:p>
                      <a:r>
                        <a:rPr lang="en-US" dirty="0" smtClean="0"/>
                        <a:t>16,202</a:t>
                      </a:r>
                      <a:endParaRPr lang="en-US" dirty="0"/>
                    </a:p>
                  </a:txBody>
                  <a:tcPr/>
                </a:tc>
                <a:extLst>
                  <a:ext uri="{0D108BD9-81ED-4DB2-BD59-A6C34878D82A}">
                    <a16:rowId xmlns:a16="http://schemas.microsoft.com/office/drawing/2014/main" val="10005"/>
                  </a:ext>
                </a:extLst>
              </a:tr>
              <a:tr h="365760">
                <a:tc>
                  <a:txBody>
                    <a:bodyPr/>
                    <a:lstStyle/>
                    <a:p>
                      <a:r>
                        <a:rPr lang="en-US" dirty="0" smtClean="0"/>
                        <a:t>Wisconsin</a:t>
                      </a:r>
                      <a:endParaRPr lang="en-US" dirty="0"/>
                    </a:p>
                  </a:txBody>
                  <a:tcPr/>
                </a:tc>
                <a:tc>
                  <a:txBody>
                    <a:bodyPr/>
                    <a:lstStyle/>
                    <a:p>
                      <a:r>
                        <a:rPr lang="en-US" dirty="0" smtClean="0"/>
                        <a:t>  5,561</a:t>
                      </a:r>
                      <a:endParaRPr lang="en-US" dirty="0"/>
                    </a:p>
                  </a:txBody>
                  <a:tcPr/>
                </a:tc>
                <a:tc>
                  <a:txBody>
                    <a:bodyPr/>
                    <a:lstStyle/>
                    <a:p>
                      <a:r>
                        <a:rPr lang="en-US" dirty="0" smtClean="0"/>
                        <a:t>  1,168</a:t>
                      </a:r>
                      <a:endParaRPr lang="en-US" dirty="0"/>
                    </a:p>
                  </a:txBody>
                  <a:tcPr/>
                </a:tc>
                <a:tc>
                  <a:txBody>
                    <a:bodyPr/>
                    <a:lstStyle/>
                    <a:p>
                      <a:r>
                        <a:rPr lang="en-US" dirty="0" smtClean="0"/>
                        <a:t>  6,729</a:t>
                      </a:r>
                      <a:endParaRPr lang="en-US" dirty="0"/>
                    </a:p>
                  </a:txBody>
                  <a:tcPr/>
                </a:tc>
                <a:extLst>
                  <a:ext uri="{0D108BD9-81ED-4DB2-BD59-A6C34878D82A}">
                    <a16:rowId xmlns:a16="http://schemas.microsoft.com/office/drawing/2014/main" val="10006"/>
                  </a:ext>
                </a:extLst>
              </a:tr>
              <a:tr h="35687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356877">
                <a:tc>
                  <a:txBody>
                    <a:bodyPr/>
                    <a:lstStyle/>
                    <a:p>
                      <a:r>
                        <a:rPr lang="en-US" dirty="0" smtClean="0"/>
                        <a:t>Region Cap</a:t>
                      </a:r>
                      <a:endParaRPr lang="en-US" dirty="0"/>
                    </a:p>
                  </a:txBody>
                  <a:tcPr/>
                </a:tc>
                <a:tc>
                  <a:txBody>
                    <a:bodyPr/>
                    <a:lstStyle/>
                    <a:p>
                      <a:r>
                        <a:rPr lang="en-US" dirty="0" smtClean="0"/>
                        <a:t>311,867</a:t>
                      </a:r>
                      <a:endParaRPr lang="en-US" dirty="0"/>
                    </a:p>
                  </a:txBody>
                  <a:tcPr/>
                </a:tc>
                <a:tc>
                  <a:txBody>
                    <a:bodyPr/>
                    <a:lstStyle/>
                    <a:p>
                      <a:r>
                        <a:rPr lang="en-US" dirty="0" smtClean="0"/>
                        <a:t>65,493</a:t>
                      </a:r>
                      <a:endParaRPr lang="en-US" dirty="0"/>
                    </a:p>
                  </a:txBody>
                  <a:tcPr/>
                </a:tc>
                <a:tc>
                  <a:txBody>
                    <a:bodyPr/>
                    <a:lstStyle/>
                    <a:p>
                      <a:endParaRPr lang="en-US" dirty="0"/>
                    </a:p>
                  </a:txBody>
                  <a:tcPr/>
                </a:tc>
                <a:extLst>
                  <a:ext uri="{0D108BD9-81ED-4DB2-BD59-A6C34878D82A}">
                    <a16:rowId xmlns:a16="http://schemas.microsoft.com/office/drawing/2014/main" val="10008"/>
                  </a:ext>
                </a:extLst>
              </a:tr>
            </a:tbl>
          </a:graphicData>
        </a:graphic>
      </p:graphicFrame>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13</a:t>
            </a:fld>
            <a:endParaRPr lang="en-US" dirty="0"/>
          </a:p>
        </p:txBody>
      </p:sp>
    </p:spTree>
    <p:extLst>
      <p:ext uri="{BB962C8B-B14F-4D97-AF65-F5344CB8AC3E}">
        <p14:creationId xmlns:p14="http://schemas.microsoft.com/office/powerpoint/2010/main" val="20052420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369356"/>
            <a:ext cx="8137523" cy="4495800"/>
          </a:xfrm>
        </p:spPr>
        <p:txBody>
          <a:bodyPr/>
          <a:lstStyle/>
          <a:p>
            <a:pPr marL="0" indent="0">
              <a:buNone/>
            </a:pPr>
            <a:r>
              <a:rPr lang="en-US" sz="2800" dirty="0" smtClean="0"/>
              <a:t>The EPA’s proposed CSAPR Update NO</a:t>
            </a:r>
            <a:r>
              <a:rPr lang="en-US" sz="2800" baseline="-25000" dirty="0" smtClean="0"/>
              <a:t>X </a:t>
            </a:r>
            <a:r>
              <a:rPr lang="en-US" sz="2800" dirty="0" smtClean="0"/>
              <a:t>budgets result in the following reductions, by state:</a:t>
            </a:r>
            <a:endParaRPr lang="en-US" sz="2800" dirty="0"/>
          </a:p>
          <a:p>
            <a:pPr lvl="1">
              <a:buFont typeface="Arial" panose="020B0604020202020204" pitchFamily="34" charset="0"/>
              <a:buChar char="•"/>
            </a:pPr>
            <a:r>
              <a:rPr lang="en-US" sz="2400" dirty="0"/>
              <a:t>Connecticut – not part of CSAPR</a:t>
            </a:r>
          </a:p>
          <a:p>
            <a:pPr lvl="1">
              <a:buFont typeface="Arial" panose="020B0604020202020204" pitchFamily="34" charset="0"/>
              <a:buChar char="•"/>
            </a:pPr>
            <a:r>
              <a:rPr lang="en-US" sz="2400" dirty="0"/>
              <a:t>Maryland – 44% reduction</a:t>
            </a:r>
          </a:p>
          <a:p>
            <a:pPr lvl="1">
              <a:buFont typeface="Arial" panose="020B0604020202020204" pitchFamily="34" charset="0"/>
              <a:buChar char="•"/>
            </a:pPr>
            <a:r>
              <a:rPr lang="en-US" sz="2400" dirty="0"/>
              <a:t>New Jersey – 46% reduction</a:t>
            </a:r>
          </a:p>
          <a:p>
            <a:pPr lvl="1">
              <a:buFont typeface="Arial" panose="020B0604020202020204" pitchFamily="34" charset="0"/>
              <a:buChar char="•"/>
            </a:pPr>
            <a:r>
              <a:rPr lang="en-US" sz="2400" dirty="0"/>
              <a:t>New York – 57% reduction</a:t>
            </a:r>
          </a:p>
          <a:p>
            <a:pPr lvl="1">
              <a:buFont typeface="Arial" panose="020B0604020202020204" pitchFamily="34" charset="0"/>
              <a:buChar char="•"/>
            </a:pPr>
            <a:r>
              <a:rPr lang="en-US" sz="2400" dirty="0"/>
              <a:t>Ohio – 57% reduction</a:t>
            </a:r>
          </a:p>
          <a:p>
            <a:pPr lvl="1">
              <a:buFont typeface="Arial" panose="020B0604020202020204" pitchFamily="34" charset="0"/>
              <a:buChar char="•"/>
            </a:pPr>
            <a:r>
              <a:rPr lang="en-US" sz="2400" dirty="0"/>
              <a:t>Pennsylvania – 72% reduction</a:t>
            </a:r>
          </a:p>
          <a:p>
            <a:pPr lvl="1">
              <a:buFont typeface="Arial" panose="020B0604020202020204" pitchFamily="34" charset="0"/>
              <a:buChar char="•"/>
            </a:pPr>
            <a:r>
              <a:rPr lang="en-US" sz="2400" dirty="0"/>
              <a:t>Virginia – 52% reduction</a:t>
            </a:r>
          </a:p>
          <a:p>
            <a:pPr lvl="1">
              <a:buFont typeface="Arial" panose="020B0604020202020204" pitchFamily="34" charset="0"/>
              <a:buChar char="•"/>
            </a:pPr>
            <a:r>
              <a:rPr lang="en-US" sz="2400" dirty="0"/>
              <a:t>West Virginia – 42% reduction</a:t>
            </a:r>
          </a:p>
          <a:p>
            <a:pPr lvl="1">
              <a:buFont typeface="Arial" panose="020B0604020202020204" pitchFamily="34" charset="0"/>
              <a:buChar char="•"/>
            </a:pPr>
            <a:endParaRPr lang="en-US" sz="2400" dirty="0" smtClean="0"/>
          </a:p>
          <a:p>
            <a:pPr marL="0" indent="0">
              <a:buNone/>
            </a:pPr>
            <a:endParaRPr lang="en-US" sz="2000" dirty="0" smtClean="0"/>
          </a:p>
          <a:p>
            <a:pPr marL="0" indent="0">
              <a:buNone/>
            </a:pPr>
            <a:r>
              <a:rPr lang="en-US" sz="2000" b="1" dirty="0" smtClean="0"/>
              <a:t> </a:t>
            </a:r>
            <a:endParaRPr lang="en-US" sz="2000" dirty="0"/>
          </a:p>
        </p:txBody>
      </p:sp>
      <p:grpSp>
        <p:nvGrpSpPr>
          <p:cNvPr id="3076" name="Group 1"/>
          <p:cNvGrpSpPr>
            <a:grpSpLocks/>
          </p:cNvGrpSpPr>
          <p:nvPr/>
        </p:nvGrpSpPr>
        <p:grpSpPr bwMode="auto">
          <a:xfrm>
            <a:off x="288925" y="355600"/>
            <a:ext cx="8382000" cy="8636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2000" y="399989"/>
            <a:ext cx="7683909" cy="584775"/>
          </a:xfrm>
          <a:prstGeom prst="rect">
            <a:avLst/>
          </a:prstGeom>
        </p:spPr>
        <p:txBody>
          <a:bodyPr wrap="square">
            <a:spAutoFit/>
          </a:bodyPr>
          <a:lstStyle/>
          <a:p>
            <a:pPr algn="ctr" eaLnBrk="1" hangingPunct="1"/>
            <a:r>
              <a:rPr lang="en-US" sz="3200" dirty="0" smtClean="0">
                <a:solidFill>
                  <a:schemeClr val="bg1"/>
                </a:solidFill>
              </a:rPr>
              <a:t>Impact of EPA’s proposed NO</a:t>
            </a:r>
            <a:r>
              <a:rPr lang="en-US" sz="3200" baseline="-25000" dirty="0" smtClean="0">
                <a:solidFill>
                  <a:schemeClr val="bg1"/>
                </a:solidFill>
              </a:rPr>
              <a:t>X</a:t>
            </a:r>
            <a:r>
              <a:rPr lang="en-US" sz="3200" dirty="0" smtClean="0">
                <a:solidFill>
                  <a:schemeClr val="bg1"/>
                </a:solidFill>
              </a:rPr>
              <a:t> Budgets</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14</a:t>
            </a:fld>
            <a:endParaRPr lang="en-US" dirty="0"/>
          </a:p>
        </p:txBody>
      </p:sp>
    </p:spTree>
    <p:extLst>
      <p:ext uri="{BB962C8B-B14F-4D97-AF65-F5344CB8AC3E}">
        <p14:creationId xmlns:p14="http://schemas.microsoft.com/office/powerpoint/2010/main" val="17156927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200"/>
            <a:ext cx="8000999" cy="4114800"/>
          </a:xfrm>
        </p:spPr>
        <p:txBody>
          <a:bodyPr/>
          <a:lstStyle/>
          <a:p>
            <a:pPr marL="0" lvl="0" indent="0" fontAlgn="auto">
              <a:spcBef>
                <a:spcPts val="0"/>
              </a:spcBef>
              <a:spcAft>
                <a:spcPts val="0"/>
              </a:spcAft>
              <a:buNone/>
              <a:defRPr/>
            </a:pPr>
            <a:r>
              <a:rPr lang="en-US" sz="2000" dirty="0">
                <a:solidFill>
                  <a:prstClr val="black"/>
                </a:solidFill>
              </a:rPr>
              <a:t>The </a:t>
            </a:r>
            <a:r>
              <a:rPr lang="en-US" sz="2000" dirty="0" smtClean="0">
                <a:solidFill>
                  <a:prstClr val="black"/>
                </a:solidFill>
              </a:rPr>
              <a:t>CSAPR Update proposed rulemaking </a:t>
            </a:r>
            <a:r>
              <a:rPr lang="en-US" sz="2000" dirty="0">
                <a:solidFill>
                  <a:prstClr val="black"/>
                </a:solidFill>
              </a:rPr>
              <a:t>provided for a public comment period ending January 19, 2016.  The EPA extended the comment period on December 29, 2015, to a 60-day public comment period which ended </a:t>
            </a:r>
            <a:r>
              <a:rPr lang="en-US" sz="2000" dirty="0" smtClean="0">
                <a:solidFill>
                  <a:prstClr val="black"/>
                </a:solidFill>
              </a:rPr>
              <a:t>on February </a:t>
            </a:r>
            <a:r>
              <a:rPr lang="en-US" sz="2000" dirty="0">
                <a:solidFill>
                  <a:prstClr val="black"/>
                </a:solidFill>
              </a:rPr>
              <a:t>1, 2016 (80 FR </a:t>
            </a:r>
            <a:r>
              <a:rPr lang="en-US" sz="2000" dirty="0" smtClean="0">
                <a:solidFill>
                  <a:prstClr val="black"/>
                </a:solidFill>
              </a:rPr>
              <a:t>81251).</a:t>
            </a:r>
            <a:endParaRPr lang="en-US" sz="2000" dirty="0">
              <a:solidFill>
                <a:prstClr val="black"/>
              </a:solidFill>
            </a:endParaRPr>
          </a:p>
          <a:p>
            <a:pPr marL="0" indent="0" fontAlgn="auto">
              <a:spcBef>
                <a:spcPts val="0"/>
              </a:spcBef>
              <a:spcAft>
                <a:spcPts val="0"/>
              </a:spcAft>
              <a:buNone/>
              <a:defRPr/>
            </a:pPr>
            <a:endParaRPr lang="en-US" sz="2000" dirty="0" smtClean="0"/>
          </a:p>
          <a:p>
            <a:pPr marL="0" indent="0" fontAlgn="auto">
              <a:spcBef>
                <a:spcPts val="0"/>
              </a:spcBef>
              <a:spcAft>
                <a:spcPts val="0"/>
              </a:spcAft>
              <a:buNone/>
              <a:defRPr/>
            </a:pPr>
            <a:r>
              <a:rPr lang="en-US" sz="2000" dirty="0" smtClean="0"/>
              <a:t>PA DEP submitted comments on several aspects of the proposed CSAPR Update, including the following:</a:t>
            </a:r>
          </a:p>
          <a:p>
            <a:pPr marL="0" indent="0" fontAlgn="auto">
              <a:spcBef>
                <a:spcPts val="0"/>
              </a:spcBef>
              <a:spcAft>
                <a:spcPts val="0"/>
              </a:spcAft>
              <a:buNone/>
              <a:defRPr/>
            </a:pPr>
            <a:endParaRPr lang="en-US" sz="1000" dirty="0"/>
          </a:p>
          <a:p>
            <a:pPr fontAlgn="auto">
              <a:spcBef>
                <a:spcPts val="0"/>
              </a:spcBef>
              <a:spcAft>
                <a:spcPts val="0"/>
              </a:spcAft>
              <a:defRPr/>
            </a:pPr>
            <a:r>
              <a:rPr lang="en-US" sz="2000" dirty="0" smtClean="0"/>
              <a:t>The cost thresholds used by the EPA to develop </a:t>
            </a:r>
            <a:r>
              <a:rPr lang="en-US" sz="2000" dirty="0"/>
              <a:t>the State </a:t>
            </a:r>
            <a:r>
              <a:rPr lang="en-US" sz="2000" dirty="0" smtClean="0"/>
              <a:t>NO</a:t>
            </a:r>
            <a:r>
              <a:rPr lang="en-US" sz="2000" baseline="-25000" dirty="0" smtClean="0"/>
              <a:t>X</a:t>
            </a:r>
            <a:r>
              <a:rPr lang="en-US" sz="2000" dirty="0" smtClean="0"/>
              <a:t> Budgets</a:t>
            </a:r>
            <a:r>
              <a:rPr lang="en-US" sz="2000" dirty="0"/>
              <a:t>;</a:t>
            </a:r>
          </a:p>
          <a:p>
            <a:pPr fontAlgn="auto">
              <a:spcBef>
                <a:spcPts val="0"/>
              </a:spcBef>
              <a:spcAft>
                <a:spcPts val="0"/>
              </a:spcAft>
              <a:defRPr/>
            </a:pPr>
            <a:endParaRPr lang="en-US" sz="1000" dirty="0" smtClean="0"/>
          </a:p>
          <a:p>
            <a:pPr fontAlgn="auto">
              <a:spcBef>
                <a:spcPts val="0"/>
              </a:spcBef>
              <a:spcAft>
                <a:spcPts val="0"/>
              </a:spcAft>
              <a:defRPr/>
            </a:pPr>
            <a:r>
              <a:rPr lang="en-US" sz="2000" dirty="0" smtClean="0"/>
              <a:t>The timing </a:t>
            </a:r>
            <a:r>
              <a:rPr lang="en-US" sz="2000" dirty="0"/>
              <a:t>and </a:t>
            </a:r>
            <a:r>
              <a:rPr lang="en-US" sz="2000" dirty="0" smtClean="0"/>
              <a:t>compliance requirements;</a:t>
            </a:r>
            <a:endParaRPr lang="en-US" sz="2000" dirty="0"/>
          </a:p>
          <a:p>
            <a:pPr fontAlgn="auto">
              <a:spcBef>
                <a:spcPts val="0"/>
              </a:spcBef>
              <a:spcAft>
                <a:spcPts val="0"/>
              </a:spcAft>
              <a:defRPr/>
            </a:pPr>
            <a:endParaRPr lang="en-US" sz="1000" dirty="0"/>
          </a:p>
          <a:p>
            <a:pPr fontAlgn="auto">
              <a:spcBef>
                <a:spcPts val="0"/>
              </a:spcBef>
              <a:spcAft>
                <a:spcPts val="0"/>
              </a:spcAft>
              <a:defRPr/>
            </a:pPr>
            <a:r>
              <a:rPr lang="en-US" sz="2000" dirty="0"/>
              <a:t>Shifting </a:t>
            </a:r>
            <a:r>
              <a:rPr lang="en-US" sz="2000" dirty="0" smtClean="0"/>
              <a:t>electricity generation </a:t>
            </a:r>
            <a:r>
              <a:rPr lang="en-US" sz="2000" dirty="0"/>
              <a:t>to lower </a:t>
            </a:r>
            <a:r>
              <a:rPr lang="en-US" sz="2000" dirty="0" smtClean="0"/>
              <a:t>NO</a:t>
            </a:r>
            <a:r>
              <a:rPr lang="en-US" sz="2000" baseline="-25000" dirty="0" smtClean="0"/>
              <a:t>X</a:t>
            </a:r>
            <a:r>
              <a:rPr lang="en-US" sz="2000" dirty="0" smtClean="0"/>
              <a:t>-emitting EGUs;</a:t>
            </a:r>
            <a:endParaRPr lang="en-US" sz="2000" dirty="0"/>
          </a:p>
          <a:p>
            <a:pPr fontAlgn="auto">
              <a:spcBef>
                <a:spcPts val="0"/>
              </a:spcBef>
              <a:spcAft>
                <a:spcPts val="0"/>
              </a:spcAft>
              <a:defRPr/>
            </a:pPr>
            <a:endParaRPr lang="en-US" sz="1000" dirty="0"/>
          </a:p>
          <a:p>
            <a:pPr fontAlgn="auto">
              <a:spcBef>
                <a:spcPts val="0"/>
              </a:spcBef>
              <a:spcAft>
                <a:spcPts val="0"/>
              </a:spcAft>
              <a:defRPr/>
            </a:pPr>
            <a:r>
              <a:rPr lang="en-US" sz="2000" dirty="0" smtClean="0"/>
              <a:t>The EPA’s proposed “Banked </a:t>
            </a:r>
            <a:r>
              <a:rPr lang="en-US" sz="2000" dirty="0"/>
              <a:t>A</a:t>
            </a:r>
            <a:r>
              <a:rPr lang="en-US" sz="2000" dirty="0" smtClean="0"/>
              <a:t>llowance </a:t>
            </a:r>
            <a:r>
              <a:rPr lang="en-US" sz="2000" dirty="0"/>
              <a:t>S</a:t>
            </a:r>
            <a:r>
              <a:rPr lang="en-US" sz="2000" dirty="0" smtClean="0"/>
              <a:t>urrender Ratio.”</a:t>
            </a:r>
            <a:endParaRPr lang="en-US" sz="2000" dirty="0"/>
          </a:p>
          <a:p>
            <a:pPr marL="0" indent="0">
              <a:spcBef>
                <a:spcPts val="0"/>
              </a:spcBef>
              <a:spcAft>
                <a:spcPts val="0"/>
              </a:spcAft>
              <a:buNone/>
            </a:pPr>
            <a:endParaRPr lang="en-US" sz="2000" i="1" dirty="0" smtClean="0"/>
          </a:p>
          <a:p>
            <a:pPr marL="0" indent="0">
              <a:buNone/>
            </a:pPr>
            <a:endParaRPr lang="en-US" sz="1600" i="1" dirty="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15</a:t>
            </a:fld>
            <a:endParaRPr lang="en-US" dirty="0"/>
          </a:p>
        </p:txBody>
      </p:sp>
    </p:spTree>
    <p:extLst>
      <p:ext uri="{BB962C8B-B14F-4D97-AF65-F5344CB8AC3E}">
        <p14:creationId xmlns:p14="http://schemas.microsoft.com/office/powerpoint/2010/main" val="372584254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200"/>
            <a:ext cx="8000999" cy="4114800"/>
          </a:xfrm>
        </p:spPr>
        <p:txBody>
          <a:bodyPr/>
          <a:lstStyle/>
          <a:p>
            <a:pPr marL="0" indent="0" fontAlgn="auto">
              <a:spcBef>
                <a:spcPts val="0"/>
              </a:spcBef>
              <a:spcAft>
                <a:spcPts val="0"/>
              </a:spcAft>
              <a:buNone/>
              <a:defRPr/>
            </a:pPr>
            <a:r>
              <a:rPr lang="en-US" sz="2000" dirty="0" smtClean="0"/>
              <a:t>DEP </a:t>
            </a:r>
            <a:r>
              <a:rPr lang="en-US" sz="2000" dirty="0"/>
              <a:t>s</a:t>
            </a:r>
            <a:r>
              <a:rPr lang="en-US" sz="2000" dirty="0" smtClean="0"/>
              <a:t>upports the EPA’s use of the following four-step analytical process:</a:t>
            </a:r>
          </a:p>
          <a:p>
            <a:pPr marL="0" indent="0" fontAlgn="auto">
              <a:spcBef>
                <a:spcPts val="0"/>
              </a:spcBef>
              <a:spcAft>
                <a:spcPts val="0"/>
              </a:spcAft>
              <a:buNone/>
              <a:defRPr/>
            </a:pPr>
            <a:endParaRPr lang="en-US" sz="2000" dirty="0" smtClean="0"/>
          </a:p>
          <a:p>
            <a:pPr marL="457200" indent="-457200" fontAlgn="auto">
              <a:spcBef>
                <a:spcPts val="0"/>
              </a:spcBef>
              <a:spcAft>
                <a:spcPts val="0"/>
              </a:spcAft>
              <a:buAutoNum type="arabicParenBoth"/>
              <a:defRPr/>
            </a:pPr>
            <a:r>
              <a:rPr lang="en-US" sz="2000" dirty="0" smtClean="0"/>
              <a:t>Identify downwind </a:t>
            </a:r>
            <a:r>
              <a:rPr lang="en-US" sz="2000" dirty="0"/>
              <a:t>receptors that are expected to have problems attaining or maintaining </a:t>
            </a:r>
            <a:r>
              <a:rPr lang="en-US" sz="2000" dirty="0" smtClean="0"/>
              <a:t>NAAQS;</a:t>
            </a:r>
            <a:endParaRPr lang="en-US" sz="2000" dirty="0"/>
          </a:p>
          <a:p>
            <a:pPr marL="457200" indent="-457200" fontAlgn="auto">
              <a:spcBef>
                <a:spcPts val="0"/>
              </a:spcBef>
              <a:spcAft>
                <a:spcPts val="0"/>
              </a:spcAft>
              <a:buAutoNum type="arabicParenBoth"/>
              <a:defRPr/>
            </a:pPr>
            <a:r>
              <a:rPr lang="en-US" sz="2000" dirty="0" smtClean="0"/>
              <a:t>Determine </a:t>
            </a:r>
            <a:r>
              <a:rPr lang="en-US" sz="2000" dirty="0"/>
              <a:t>which upwind states </a:t>
            </a:r>
            <a:r>
              <a:rPr lang="en-US" sz="2000" dirty="0" smtClean="0"/>
              <a:t>contribute </a:t>
            </a:r>
            <a:r>
              <a:rPr lang="en-US" sz="2000" dirty="0"/>
              <a:t>to these identified </a:t>
            </a:r>
            <a:r>
              <a:rPr lang="en-US" sz="2000" dirty="0" smtClean="0"/>
              <a:t>problems;</a:t>
            </a:r>
          </a:p>
          <a:p>
            <a:pPr marL="457200" indent="-457200" fontAlgn="auto">
              <a:spcBef>
                <a:spcPts val="0"/>
              </a:spcBef>
              <a:spcAft>
                <a:spcPts val="0"/>
              </a:spcAft>
              <a:buAutoNum type="arabicParenBoth"/>
              <a:defRPr/>
            </a:pPr>
            <a:r>
              <a:rPr lang="en-US" sz="2000" dirty="0" smtClean="0"/>
              <a:t>Identify </a:t>
            </a:r>
            <a:r>
              <a:rPr lang="en-US" sz="2000" dirty="0"/>
              <a:t>upwind emissions that significantly contribute to downwind nonattainment or interfere </a:t>
            </a:r>
            <a:r>
              <a:rPr lang="en-US" sz="2000" dirty="0" smtClean="0"/>
              <a:t>with maintenance and quantify the </a:t>
            </a:r>
            <a:r>
              <a:rPr lang="en-US" sz="2000" dirty="0"/>
              <a:t>available upwind emission reductions and </a:t>
            </a:r>
            <a:r>
              <a:rPr lang="en-US" sz="2000" dirty="0" smtClean="0"/>
              <a:t>apportion the </a:t>
            </a:r>
            <a:r>
              <a:rPr lang="en-US" sz="2000" dirty="0"/>
              <a:t>upwind responsibility among </a:t>
            </a:r>
            <a:r>
              <a:rPr lang="en-US" sz="2000" dirty="0" smtClean="0"/>
              <a:t>the linked states; </a:t>
            </a:r>
          </a:p>
          <a:p>
            <a:pPr marL="457200" indent="-457200" fontAlgn="auto">
              <a:spcBef>
                <a:spcPts val="0"/>
              </a:spcBef>
              <a:spcAft>
                <a:spcPts val="0"/>
              </a:spcAft>
              <a:buAutoNum type="arabicParenBoth"/>
              <a:defRPr/>
            </a:pPr>
            <a:r>
              <a:rPr lang="en-US" sz="2000" dirty="0" smtClean="0"/>
              <a:t>States found </a:t>
            </a:r>
            <a:r>
              <a:rPr lang="en-US" sz="2000" dirty="0"/>
              <a:t>to </a:t>
            </a:r>
            <a:r>
              <a:rPr lang="en-US" sz="2000" dirty="0" smtClean="0"/>
              <a:t>significantly </a:t>
            </a:r>
            <a:r>
              <a:rPr lang="en-US" sz="2000" dirty="0"/>
              <a:t>contribute to nonattainment or interfere with maintenance </a:t>
            </a:r>
            <a:r>
              <a:rPr lang="en-US" sz="2000" dirty="0" smtClean="0"/>
              <a:t>will reduce </a:t>
            </a:r>
            <a:r>
              <a:rPr lang="en-US" sz="2000" dirty="0"/>
              <a:t>the identified upwind emissions via regional emissions allowance trading programs. 	</a:t>
            </a:r>
            <a:endParaRPr lang="en-US" sz="2000" dirty="0" smtClean="0"/>
          </a:p>
          <a:p>
            <a:pPr marL="0" indent="0" fontAlgn="auto">
              <a:spcBef>
                <a:spcPts val="0"/>
              </a:spcBef>
              <a:spcAft>
                <a:spcPts val="0"/>
              </a:spcAft>
              <a:buNone/>
              <a:defRPr/>
            </a:pPr>
            <a:r>
              <a:rPr lang="en-US" sz="2000" dirty="0"/>
              <a:t>	</a:t>
            </a:r>
            <a:endParaRPr lang="en-US" sz="2000" dirty="0" smtClean="0"/>
          </a:p>
          <a:p>
            <a:pPr marL="0" indent="0" fontAlgn="auto">
              <a:spcBef>
                <a:spcPts val="0"/>
              </a:spcBef>
              <a:spcAft>
                <a:spcPts val="0"/>
              </a:spcAft>
              <a:buNone/>
              <a:defRPr/>
            </a:pPr>
            <a:endParaRPr lang="en-US" sz="2000" dirty="0"/>
          </a:p>
          <a:p>
            <a:pPr marL="0" indent="0" fontAlgn="auto">
              <a:spcBef>
                <a:spcPts val="0"/>
              </a:spcBef>
              <a:spcAft>
                <a:spcPts val="0"/>
              </a:spcAft>
              <a:buNone/>
              <a:defRPr/>
            </a:pPr>
            <a:endParaRPr lang="en-US" sz="2000" dirty="0" smtClean="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16</a:t>
            </a:fld>
            <a:endParaRPr lang="en-US" dirty="0"/>
          </a:p>
        </p:txBody>
      </p:sp>
    </p:spTree>
    <p:extLst>
      <p:ext uri="{BB962C8B-B14F-4D97-AF65-F5344CB8AC3E}">
        <p14:creationId xmlns:p14="http://schemas.microsoft.com/office/powerpoint/2010/main" val="344617277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435476"/>
          </a:xfrm>
        </p:spPr>
        <p:txBody>
          <a:bodyPr/>
          <a:lstStyle/>
          <a:p>
            <a:pPr marL="0" indent="0" fontAlgn="auto">
              <a:spcBef>
                <a:spcPts val="0"/>
              </a:spcBef>
              <a:spcAft>
                <a:spcPts val="0"/>
              </a:spcAft>
              <a:buNone/>
              <a:defRPr/>
            </a:pPr>
            <a:r>
              <a:rPr lang="en-US" sz="2000" dirty="0" smtClean="0"/>
              <a:t>DEP commented on the EPA’s evaluation of its </a:t>
            </a:r>
            <a:r>
              <a:rPr lang="en-US" sz="2000" dirty="0"/>
              <a:t>c</a:t>
            </a:r>
            <a:r>
              <a:rPr lang="en-US" sz="2000" dirty="0" smtClean="0"/>
              <a:t>ost thresholds analysis and the need to consider PA’s RACT II emission limits.</a:t>
            </a:r>
          </a:p>
          <a:p>
            <a:pPr marL="0" indent="0" fontAlgn="auto">
              <a:spcBef>
                <a:spcPts val="0"/>
              </a:spcBef>
              <a:spcAft>
                <a:spcPts val="0"/>
              </a:spcAft>
              <a:buNone/>
              <a:defRPr/>
            </a:pPr>
            <a:endParaRPr lang="en-US" sz="1800" dirty="0"/>
          </a:p>
          <a:p>
            <a:pPr fontAlgn="auto">
              <a:spcBef>
                <a:spcPts val="0"/>
              </a:spcBef>
              <a:spcAft>
                <a:spcPts val="0"/>
              </a:spcAft>
              <a:defRPr/>
            </a:pPr>
            <a:r>
              <a:rPr lang="en-US" sz="1800" dirty="0" smtClean="0"/>
              <a:t>The EPA used a 50 percent analysis for setting NOx reduction cost thresholds for existing selective catalytic reduction (SCR) systems.  For example, installed SCRs on EGUs can operate in a range of $350 -$750 per ton of NOx reduction.</a:t>
            </a:r>
          </a:p>
          <a:p>
            <a:pPr fontAlgn="auto">
              <a:spcBef>
                <a:spcPts val="0"/>
              </a:spcBef>
              <a:spcAft>
                <a:spcPts val="0"/>
              </a:spcAft>
              <a:defRPr/>
            </a:pPr>
            <a:endParaRPr lang="en-US" sz="2000" dirty="0"/>
          </a:p>
          <a:p>
            <a:pPr lvl="1" fontAlgn="auto">
              <a:spcBef>
                <a:spcPts val="0"/>
              </a:spcBef>
              <a:spcAft>
                <a:spcPts val="0"/>
              </a:spcAft>
              <a:defRPr/>
            </a:pPr>
            <a:r>
              <a:rPr lang="en-US" sz="2000" dirty="0"/>
              <a:t>Fifty percent of the </a:t>
            </a:r>
            <a:r>
              <a:rPr lang="en-US" sz="2000" dirty="0" smtClean="0"/>
              <a:t>$</a:t>
            </a:r>
            <a:r>
              <a:rPr lang="en-US" sz="2000" dirty="0"/>
              <a:t>350 - $750 range is $500 per ton of NOx reduced.</a:t>
            </a:r>
          </a:p>
          <a:p>
            <a:pPr fontAlgn="auto">
              <a:spcBef>
                <a:spcPts val="0"/>
              </a:spcBef>
              <a:spcAft>
                <a:spcPts val="0"/>
              </a:spcAft>
              <a:defRPr/>
            </a:pPr>
            <a:endParaRPr lang="en-US" sz="1800" dirty="0" smtClean="0"/>
          </a:p>
          <a:p>
            <a:pPr fontAlgn="auto">
              <a:spcBef>
                <a:spcPts val="0"/>
              </a:spcBef>
              <a:spcAft>
                <a:spcPts val="0"/>
              </a:spcAft>
              <a:defRPr/>
            </a:pPr>
            <a:r>
              <a:rPr lang="en-US" sz="1800" dirty="0" smtClean="0"/>
              <a:t>DEP urged the EPA to consider the NOx emission limitations for the EGU sector in the PA final-form RACT regulation when establishing the final NOx ozone season trading budget for PA in the CSAPR Update Rule.</a:t>
            </a:r>
          </a:p>
          <a:p>
            <a:pPr fontAlgn="auto">
              <a:spcBef>
                <a:spcPts val="0"/>
              </a:spcBef>
              <a:spcAft>
                <a:spcPts val="0"/>
              </a:spcAft>
              <a:defRPr/>
            </a:pPr>
            <a:endParaRPr lang="en-US" sz="1800" dirty="0" smtClean="0"/>
          </a:p>
          <a:p>
            <a:pPr fontAlgn="auto">
              <a:spcBef>
                <a:spcPts val="0"/>
              </a:spcBef>
              <a:spcAft>
                <a:spcPts val="0"/>
              </a:spcAft>
              <a:defRPr/>
            </a:pPr>
            <a:r>
              <a:rPr lang="en-US" sz="1800" dirty="0" smtClean="0"/>
              <a:t>The next slide shows a table of the EPA’s assumed </a:t>
            </a:r>
            <a:r>
              <a:rPr lang="en-US" sz="1800" dirty="0"/>
              <a:t>c</a:t>
            </a:r>
            <a:r>
              <a:rPr lang="en-US" sz="1800" dirty="0" smtClean="0"/>
              <a:t>ost thresholds.</a:t>
            </a:r>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17</a:t>
            </a:fld>
            <a:endParaRPr lang="en-US" dirty="0"/>
          </a:p>
        </p:txBody>
      </p:sp>
    </p:spTree>
    <p:extLst>
      <p:ext uri="{BB962C8B-B14F-4D97-AF65-F5344CB8AC3E}">
        <p14:creationId xmlns:p14="http://schemas.microsoft.com/office/powerpoint/2010/main" val="15823791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200"/>
            <a:ext cx="8000999" cy="4114800"/>
          </a:xfrm>
        </p:spPr>
        <p:txBody>
          <a:bodyPr/>
          <a:lstStyle/>
          <a:p>
            <a:pPr marL="0" indent="0" fontAlgn="auto">
              <a:spcBef>
                <a:spcPts val="0"/>
              </a:spcBef>
              <a:spcAft>
                <a:spcPts val="0"/>
              </a:spcAft>
              <a:buNone/>
              <a:defRPr/>
            </a:pPr>
            <a:endParaRPr lang="en-US" sz="2000" dirty="0"/>
          </a:p>
          <a:p>
            <a:pPr marL="0" indent="0" fontAlgn="auto">
              <a:spcBef>
                <a:spcPts val="0"/>
              </a:spcBef>
              <a:spcAft>
                <a:spcPts val="0"/>
              </a:spcAft>
              <a:buNone/>
              <a:defRPr/>
            </a:pPr>
            <a:endParaRPr lang="en-US" sz="2000" dirty="0" smtClean="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584775"/>
          </a:xfrm>
          <a:prstGeom prst="rect">
            <a:avLst/>
          </a:prstGeom>
        </p:spPr>
        <p:txBody>
          <a:bodyPr wrap="square">
            <a:spAutoFit/>
          </a:bodyPr>
          <a:lstStyle/>
          <a:p>
            <a:pPr algn="ctr" eaLnBrk="1" hangingPunct="1"/>
            <a:r>
              <a:rPr lang="en-US" sz="3200" dirty="0" smtClean="0">
                <a:solidFill>
                  <a:schemeClr val="bg1"/>
                </a:solidFill>
              </a:rPr>
              <a:t>EPA NOx Cost Thresholds </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18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36933945"/>
              </p:ext>
            </p:extLst>
          </p:nvPr>
        </p:nvGraphicFramePr>
        <p:xfrm>
          <a:off x="555624" y="1676400"/>
          <a:ext cx="7848602" cy="3820466"/>
        </p:xfrm>
        <a:graphic>
          <a:graphicData uri="http://schemas.openxmlformats.org/drawingml/2006/table">
            <a:tbl>
              <a:tblPr>
                <a:tableStyleId>{5C22544A-7EE6-4342-B048-85BDC9FD1C3A}</a:tableStyleId>
              </a:tblPr>
              <a:tblGrid>
                <a:gridCol w="3924301">
                  <a:extLst>
                    <a:ext uri="{9D8B030D-6E8A-4147-A177-3AD203B41FA5}">
                      <a16:colId xmlns:a16="http://schemas.microsoft.com/office/drawing/2014/main" val="20000"/>
                    </a:ext>
                  </a:extLst>
                </a:gridCol>
                <a:gridCol w="3924301">
                  <a:extLst>
                    <a:ext uri="{9D8B030D-6E8A-4147-A177-3AD203B41FA5}">
                      <a16:colId xmlns:a16="http://schemas.microsoft.com/office/drawing/2014/main" val="20001"/>
                    </a:ext>
                  </a:extLst>
                </a:gridCol>
              </a:tblGrid>
              <a:tr h="533401">
                <a:tc gridSpan="2">
                  <a:txBody>
                    <a:bodyPr/>
                    <a:lstStyle/>
                    <a:p>
                      <a:pPr marL="0" marR="0">
                        <a:lnSpc>
                          <a:spcPct val="115000"/>
                        </a:lnSpc>
                        <a:spcBef>
                          <a:spcPts val="0"/>
                        </a:spcBef>
                        <a:spcAft>
                          <a:spcPts val="0"/>
                        </a:spcAft>
                      </a:pPr>
                      <a:r>
                        <a:rPr lang="en-US" sz="1800" b="1" dirty="0">
                          <a:effectLst/>
                        </a:rPr>
                        <a:t>EGU NOX Cost Threshold </a:t>
                      </a:r>
                      <a:endParaRPr lang="en-US" sz="1800" b="1" dirty="0">
                        <a:solidFill>
                          <a:srgbClr val="000000"/>
                        </a:solidFill>
                        <a:effectLst/>
                        <a:latin typeface="Courier New"/>
                        <a:ea typeface="Calibri"/>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902753">
                <a:tc>
                  <a:txBody>
                    <a:bodyPr/>
                    <a:lstStyle/>
                    <a:p>
                      <a:pPr marL="0" marR="0">
                        <a:lnSpc>
                          <a:spcPct val="115000"/>
                        </a:lnSpc>
                        <a:spcBef>
                          <a:spcPts val="0"/>
                        </a:spcBef>
                        <a:spcAft>
                          <a:spcPts val="0"/>
                        </a:spcAft>
                      </a:pPr>
                      <a:r>
                        <a:rPr lang="en-US" sz="1400" dirty="0">
                          <a:effectLst/>
                        </a:rPr>
                        <a:t>$500/ton </a:t>
                      </a:r>
                      <a:endParaRPr lang="en-US" sz="1400" dirty="0">
                        <a:solidFill>
                          <a:srgbClr val="000000"/>
                        </a:solidFill>
                        <a:effectLst/>
                        <a:latin typeface="Courier New"/>
                        <a:ea typeface="Calibri"/>
                      </a:endParaRPr>
                    </a:p>
                  </a:txBody>
                  <a:tcPr marL="68580" marR="68580" marT="0" marB="0"/>
                </a:tc>
                <a:tc>
                  <a:txBody>
                    <a:bodyPr/>
                    <a:lstStyle/>
                    <a:p>
                      <a:pPr marL="0" marR="0">
                        <a:lnSpc>
                          <a:spcPct val="115000"/>
                        </a:lnSpc>
                        <a:spcBef>
                          <a:spcPts val="0"/>
                        </a:spcBef>
                        <a:spcAft>
                          <a:spcPts val="0"/>
                        </a:spcAft>
                      </a:pPr>
                      <a:r>
                        <a:rPr lang="en-US" sz="1400" dirty="0">
                          <a:effectLst/>
                        </a:rPr>
                        <a:t>CSAPR ozone season </a:t>
                      </a:r>
                      <a:r>
                        <a:rPr lang="en-US" sz="1400" dirty="0" smtClean="0"/>
                        <a:t>NO</a:t>
                      </a:r>
                      <a:r>
                        <a:rPr lang="en-US" sz="1400" baseline="-25000" dirty="0" smtClean="0"/>
                        <a:t>X </a:t>
                      </a:r>
                      <a:r>
                        <a:rPr lang="en-US" sz="1400" dirty="0" smtClean="0">
                          <a:effectLst/>
                        </a:rPr>
                        <a:t>cost </a:t>
                      </a:r>
                      <a:r>
                        <a:rPr lang="en-US" sz="1400" dirty="0">
                          <a:effectLst/>
                        </a:rPr>
                        <a:t>threshold; fully operating post-combustion controls that are already </a:t>
                      </a:r>
                      <a:r>
                        <a:rPr lang="en-US" sz="1400" dirty="0" smtClean="0">
                          <a:effectLst/>
                        </a:rPr>
                        <a:t>running </a:t>
                      </a:r>
                      <a:endParaRPr lang="en-US" sz="1400" dirty="0">
                        <a:solidFill>
                          <a:srgbClr val="000000"/>
                        </a:solidFill>
                        <a:effectLst/>
                        <a:latin typeface="Courier New"/>
                        <a:ea typeface="Calibri"/>
                      </a:endParaRPr>
                    </a:p>
                  </a:txBody>
                  <a:tcPr marL="68580" marR="68580" marT="0" marB="0"/>
                </a:tc>
                <a:extLst>
                  <a:ext uri="{0D108BD9-81ED-4DB2-BD59-A6C34878D82A}">
                    <a16:rowId xmlns:a16="http://schemas.microsoft.com/office/drawing/2014/main" val="10001"/>
                  </a:ext>
                </a:extLst>
              </a:tr>
              <a:tr h="598545">
                <a:tc>
                  <a:txBody>
                    <a:bodyPr/>
                    <a:lstStyle/>
                    <a:p>
                      <a:pPr marL="0" marR="0">
                        <a:lnSpc>
                          <a:spcPct val="115000"/>
                        </a:lnSpc>
                        <a:spcBef>
                          <a:spcPts val="0"/>
                        </a:spcBef>
                        <a:spcAft>
                          <a:spcPts val="0"/>
                        </a:spcAft>
                      </a:pPr>
                      <a:r>
                        <a:rPr lang="en-US" sz="1400" dirty="0">
                          <a:effectLst/>
                        </a:rPr>
                        <a:t>$1,300/ton </a:t>
                      </a:r>
                      <a:endParaRPr lang="en-US" sz="1400" dirty="0">
                        <a:solidFill>
                          <a:srgbClr val="000000"/>
                        </a:solidFill>
                        <a:effectLst/>
                        <a:latin typeface="Courier New"/>
                        <a:ea typeface="Calibri"/>
                      </a:endParaRPr>
                    </a:p>
                  </a:txBody>
                  <a:tcPr marL="68580" marR="68580" marT="0" marB="0"/>
                </a:tc>
                <a:tc>
                  <a:txBody>
                    <a:bodyPr/>
                    <a:lstStyle/>
                    <a:p>
                      <a:pPr marL="0" marR="0">
                        <a:lnSpc>
                          <a:spcPct val="115000"/>
                        </a:lnSpc>
                        <a:spcBef>
                          <a:spcPts val="0"/>
                        </a:spcBef>
                        <a:spcAft>
                          <a:spcPts val="0"/>
                        </a:spcAft>
                      </a:pPr>
                      <a:r>
                        <a:rPr lang="en-US" sz="1400" dirty="0">
                          <a:effectLst/>
                        </a:rPr>
                        <a:t>Widespread availability of restarting idled SCRs and state of the art combustion controls </a:t>
                      </a:r>
                      <a:endParaRPr lang="en-US" sz="1400" dirty="0">
                        <a:solidFill>
                          <a:srgbClr val="000000"/>
                        </a:solidFill>
                        <a:effectLst/>
                        <a:latin typeface="Courier New"/>
                        <a:ea typeface="Calibri"/>
                      </a:endParaRPr>
                    </a:p>
                  </a:txBody>
                  <a:tcPr marL="68580" marR="68580" marT="0" marB="0"/>
                </a:tc>
                <a:extLst>
                  <a:ext uri="{0D108BD9-81ED-4DB2-BD59-A6C34878D82A}">
                    <a16:rowId xmlns:a16="http://schemas.microsoft.com/office/drawing/2014/main" val="10002"/>
                  </a:ext>
                </a:extLst>
              </a:tr>
              <a:tr h="902753">
                <a:tc>
                  <a:txBody>
                    <a:bodyPr/>
                    <a:lstStyle/>
                    <a:p>
                      <a:pPr marL="0" marR="0">
                        <a:lnSpc>
                          <a:spcPct val="115000"/>
                        </a:lnSpc>
                        <a:spcBef>
                          <a:spcPts val="0"/>
                        </a:spcBef>
                        <a:spcAft>
                          <a:spcPts val="0"/>
                        </a:spcAft>
                      </a:pPr>
                      <a:r>
                        <a:rPr lang="en-US" sz="1400" dirty="0">
                          <a:effectLst/>
                        </a:rPr>
                        <a:t>$3,400/ton </a:t>
                      </a:r>
                      <a:endParaRPr lang="en-US" sz="1400" dirty="0">
                        <a:solidFill>
                          <a:srgbClr val="000000"/>
                        </a:solidFill>
                        <a:effectLst/>
                        <a:latin typeface="Courier New"/>
                        <a:ea typeface="Calibri"/>
                      </a:endParaRPr>
                    </a:p>
                  </a:txBody>
                  <a:tcPr marL="68580" marR="68580" marT="0" marB="0"/>
                </a:tc>
                <a:tc>
                  <a:txBody>
                    <a:bodyPr/>
                    <a:lstStyle/>
                    <a:p>
                      <a:pPr marL="0" marR="0">
                        <a:lnSpc>
                          <a:spcPct val="115000"/>
                        </a:lnSpc>
                        <a:spcBef>
                          <a:spcPts val="0"/>
                        </a:spcBef>
                        <a:spcAft>
                          <a:spcPts val="0"/>
                        </a:spcAft>
                      </a:pPr>
                      <a:r>
                        <a:rPr lang="en-US" sz="1400" dirty="0" smtClean="0"/>
                        <a:t>NO</a:t>
                      </a:r>
                      <a:r>
                        <a:rPr lang="en-US" sz="1400" baseline="-25000" dirty="0" smtClean="0"/>
                        <a:t>X </a:t>
                      </a:r>
                      <a:r>
                        <a:rPr lang="en-US" sz="1400" dirty="0" smtClean="0">
                          <a:effectLst/>
                        </a:rPr>
                        <a:t>SIP </a:t>
                      </a:r>
                      <a:r>
                        <a:rPr lang="en-US" sz="1400" dirty="0">
                          <a:effectLst/>
                        </a:rPr>
                        <a:t>Call ozone season </a:t>
                      </a:r>
                      <a:r>
                        <a:rPr lang="en-US" sz="1400" dirty="0" smtClean="0"/>
                        <a:t>NO</a:t>
                      </a:r>
                      <a:r>
                        <a:rPr lang="en-US" sz="1400" baseline="-25000" dirty="0" smtClean="0"/>
                        <a:t>X </a:t>
                      </a:r>
                      <a:r>
                        <a:rPr lang="en-US" sz="1400" dirty="0" smtClean="0">
                          <a:effectLst/>
                        </a:rPr>
                        <a:t>cost </a:t>
                      </a:r>
                      <a:r>
                        <a:rPr lang="en-US" sz="1400" dirty="0">
                          <a:effectLst/>
                        </a:rPr>
                        <a:t>threshold, adjusted to 2014$; </a:t>
                      </a:r>
                      <a:r>
                        <a:rPr lang="en-US" sz="1400" dirty="0" smtClean="0">
                          <a:effectLst/>
                        </a:rPr>
                        <a:t>widespread </a:t>
                      </a:r>
                      <a:r>
                        <a:rPr lang="en-US" sz="1400" dirty="0">
                          <a:effectLst/>
                        </a:rPr>
                        <a:t>availability of restarting idled SNCRs </a:t>
                      </a:r>
                      <a:endParaRPr lang="en-US" sz="1400" dirty="0">
                        <a:solidFill>
                          <a:srgbClr val="000000"/>
                        </a:solidFill>
                        <a:effectLst/>
                        <a:latin typeface="Courier New"/>
                        <a:ea typeface="Calibri"/>
                      </a:endParaRPr>
                    </a:p>
                  </a:txBody>
                  <a:tcPr marL="68580" marR="68580" marT="0" marB="0"/>
                </a:tc>
                <a:extLst>
                  <a:ext uri="{0D108BD9-81ED-4DB2-BD59-A6C34878D82A}">
                    <a16:rowId xmlns:a16="http://schemas.microsoft.com/office/drawing/2014/main" val="10003"/>
                  </a:ext>
                </a:extLst>
              </a:tr>
              <a:tr h="294338">
                <a:tc>
                  <a:txBody>
                    <a:bodyPr/>
                    <a:lstStyle/>
                    <a:p>
                      <a:pPr marL="0" marR="0">
                        <a:lnSpc>
                          <a:spcPct val="115000"/>
                        </a:lnSpc>
                        <a:spcBef>
                          <a:spcPts val="0"/>
                        </a:spcBef>
                        <a:spcAft>
                          <a:spcPts val="0"/>
                        </a:spcAft>
                      </a:pPr>
                      <a:r>
                        <a:rPr lang="en-US" sz="1400" dirty="0">
                          <a:effectLst/>
                        </a:rPr>
                        <a:t>$5,000/ton </a:t>
                      </a:r>
                      <a:endParaRPr lang="en-US" sz="1400" dirty="0">
                        <a:solidFill>
                          <a:srgbClr val="000000"/>
                        </a:solidFill>
                        <a:effectLst/>
                        <a:latin typeface="Courier New"/>
                        <a:ea typeface="Calibri"/>
                      </a:endParaRPr>
                    </a:p>
                  </a:txBody>
                  <a:tcPr marL="68580" marR="68580" marT="0" marB="0"/>
                </a:tc>
                <a:tc>
                  <a:txBody>
                    <a:bodyPr/>
                    <a:lstStyle/>
                    <a:p>
                      <a:pPr marL="0" marR="0">
                        <a:lnSpc>
                          <a:spcPct val="115000"/>
                        </a:lnSpc>
                        <a:spcBef>
                          <a:spcPts val="0"/>
                        </a:spcBef>
                        <a:spcAft>
                          <a:spcPts val="0"/>
                        </a:spcAft>
                      </a:pPr>
                      <a:r>
                        <a:rPr lang="en-US" sz="1400" dirty="0">
                          <a:effectLst/>
                        </a:rPr>
                        <a:t>Widespread availability of new </a:t>
                      </a:r>
                      <a:r>
                        <a:rPr lang="en-US" sz="1400" dirty="0" smtClean="0">
                          <a:effectLst/>
                        </a:rPr>
                        <a:t>SCRs </a:t>
                      </a:r>
                      <a:endParaRPr lang="en-US" sz="1400" dirty="0">
                        <a:solidFill>
                          <a:srgbClr val="000000"/>
                        </a:solidFill>
                        <a:effectLst/>
                        <a:latin typeface="Courier New"/>
                        <a:ea typeface="Calibri"/>
                      </a:endParaRPr>
                    </a:p>
                  </a:txBody>
                  <a:tcPr marL="68580" marR="68580" marT="0" marB="0"/>
                </a:tc>
                <a:extLst>
                  <a:ext uri="{0D108BD9-81ED-4DB2-BD59-A6C34878D82A}">
                    <a16:rowId xmlns:a16="http://schemas.microsoft.com/office/drawing/2014/main" val="10004"/>
                  </a:ext>
                </a:extLst>
              </a:tr>
              <a:tr h="294338">
                <a:tc>
                  <a:txBody>
                    <a:bodyPr/>
                    <a:lstStyle/>
                    <a:p>
                      <a:pPr marL="0" marR="0">
                        <a:lnSpc>
                          <a:spcPct val="115000"/>
                        </a:lnSpc>
                        <a:spcBef>
                          <a:spcPts val="0"/>
                        </a:spcBef>
                        <a:spcAft>
                          <a:spcPts val="0"/>
                        </a:spcAft>
                      </a:pPr>
                      <a:r>
                        <a:rPr lang="en-US" sz="1400" dirty="0">
                          <a:effectLst/>
                        </a:rPr>
                        <a:t>$6,400/ton </a:t>
                      </a:r>
                      <a:endParaRPr lang="en-US" sz="1400" dirty="0">
                        <a:solidFill>
                          <a:srgbClr val="000000"/>
                        </a:solidFill>
                        <a:effectLst/>
                        <a:latin typeface="Courier New"/>
                        <a:ea typeface="Calibri"/>
                      </a:endParaRPr>
                    </a:p>
                  </a:txBody>
                  <a:tcPr marL="68580" marR="68580" marT="0" marB="0"/>
                </a:tc>
                <a:tc>
                  <a:txBody>
                    <a:bodyPr/>
                    <a:lstStyle/>
                    <a:p>
                      <a:pPr marL="0" marR="0">
                        <a:lnSpc>
                          <a:spcPct val="115000"/>
                        </a:lnSpc>
                        <a:spcBef>
                          <a:spcPts val="0"/>
                        </a:spcBef>
                        <a:spcAft>
                          <a:spcPts val="0"/>
                        </a:spcAft>
                      </a:pPr>
                      <a:r>
                        <a:rPr lang="en-US" sz="1400" dirty="0">
                          <a:effectLst/>
                        </a:rPr>
                        <a:t>Widespread availability of new </a:t>
                      </a:r>
                      <a:r>
                        <a:rPr lang="en-US" sz="1400" dirty="0" smtClean="0">
                          <a:effectLst/>
                        </a:rPr>
                        <a:t>SNCRs </a:t>
                      </a:r>
                      <a:endParaRPr lang="en-US" sz="1400" dirty="0">
                        <a:solidFill>
                          <a:srgbClr val="000000"/>
                        </a:solidFill>
                        <a:effectLst/>
                        <a:latin typeface="Courier New"/>
                        <a:ea typeface="Calibri"/>
                      </a:endParaRPr>
                    </a:p>
                  </a:txBody>
                  <a:tcPr marL="68580" marR="68580" marT="0" marB="0"/>
                </a:tc>
                <a:extLst>
                  <a:ext uri="{0D108BD9-81ED-4DB2-BD59-A6C34878D82A}">
                    <a16:rowId xmlns:a16="http://schemas.microsoft.com/office/drawing/2014/main" val="10005"/>
                  </a:ext>
                </a:extLst>
              </a:tr>
              <a:tr h="294338">
                <a:tc>
                  <a:txBody>
                    <a:bodyPr/>
                    <a:lstStyle/>
                    <a:p>
                      <a:pPr marL="0" marR="0">
                        <a:lnSpc>
                          <a:spcPct val="115000"/>
                        </a:lnSpc>
                        <a:spcBef>
                          <a:spcPts val="0"/>
                        </a:spcBef>
                        <a:spcAft>
                          <a:spcPts val="0"/>
                        </a:spcAft>
                      </a:pPr>
                      <a:r>
                        <a:rPr lang="en-US" sz="1400" dirty="0">
                          <a:effectLst/>
                        </a:rPr>
                        <a:t>$10,000/ton </a:t>
                      </a:r>
                      <a:endParaRPr lang="en-US" sz="1400" dirty="0">
                        <a:solidFill>
                          <a:srgbClr val="000000"/>
                        </a:solidFill>
                        <a:effectLst/>
                        <a:latin typeface="Courier New"/>
                        <a:ea typeface="Calibri"/>
                      </a:endParaRPr>
                    </a:p>
                  </a:txBody>
                  <a:tcPr marL="68580" marR="68580" marT="0" marB="0"/>
                </a:tc>
                <a:tc>
                  <a:txBody>
                    <a:bodyPr/>
                    <a:lstStyle/>
                    <a:p>
                      <a:pPr marL="0" marR="0">
                        <a:lnSpc>
                          <a:spcPct val="115000"/>
                        </a:lnSpc>
                        <a:spcBef>
                          <a:spcPts val="0"/>
                        </a:spcBef>
                        <a:spcAft>
                          <a:spcPts val="0"/>
                        </a:spcAft>
                      </a:pPr>
                      <a:r>
                        <a:rPr lang="en-US" sz="1400" dirty="0">
                          <a:effectLst/>
                        </a:rPr>
                        <a:t>Upper bound </a:t>
                      </a:r>
                      <a:endParaRPr lang="en-US" sz="1400" dirty="0">
                        <a:solidFill>
                          <a:srgbClr val="000000"/>
                        </a:solidFill>
                        <a:effectLst/>
                        <a:latin typeface="Courier New"/>
                        <a:ea typeface="Calibri"/>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9016836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114801"/>
          </a:xfrm>
        </p:spPr>
        <p:txBody>
          <a:bodyPr/>
          <a:lstStyle/>
          <a:p>
            <a:pPr marL="0" indent="0" fontAlgn="auto">
              <a:spcBef>
                <a:spcPts val="0"/>
              </a:spcBef>
              <a:spcAft>
                <a:spcPts val="0"/>
              </a:spcAft>
              <a:buNone/>
              <a:defRPr/>
            </a:pPr>
            <a:r>
              <a:rPr lang="en-US" sz="2000" dirty="0" smtClean="0"/>
              <a:t>PA DEP comments on the EPA’s evaluation of its </a:t>
            </a:r>
            <a:r>
              <a:rPr lang="en-US" sz="2000" dirty="0"/>
              <a:t>c</a:t>
            </a:r>
            <a:r>
              <a:rPr lang="en-US" sz="2000" dirty="0" smtClean="0"/>
              <a:t>ost </a:t>
            </a:r>
            <a:r>
              <a:rPr lang="en-US" sz="2000" dirty="0"/>
              <a:t>t</a:t>
            </a:r>
            <a:r>
              <a:rPr lang="en-US" sz="2000" dirty="0" smtClean="0"/>
              <a:t>hreshold analysis.</a:t>
            </a:r>
          </a:p>
          <a:p>
            <a:pPr marL="0" indent="0" fontAlgn="auto">
              <a:spcBef>
                <a:spcPts val="0"/>
              </a:spcBef>
              <a:spcAft>
                <a:spcPts val="0"/>
              </a:spcAft>
              <a:buNone/>
              <a:defRPr/>
            </a:pPr>
            <a:endParaRPr lang="en-US" sz="2000" dirty="0"/>
          </a:p>
          <a:p>
            <a:pPr fontAlgn="auto">
              <a:spcBef>
                <a:spcPts val="0"/>
              </a:spcBef>
              <a:spcAft>
                <a:spcPts val="0"/>
              </a:spcAft>
              <a:defRPr/>
            </a:pPr>
            <a:r>
              <a:rPr lang="en-US" sz="1800" dirty="0" smtClean="0"/>
              <a:t>The EPA’s $500 per ton of NOx cost threshold for operating existing SCR is too low.</a:t>
            </a:r>
          </a:p>
          <a:p>
            <a:pPr fontAlgn="auto">
              <a:spcBef>
                <a:spcPts val="0"/>
              </a:spcBef>
              <a:spcAft>
                <a:spcPts val="0"/>
              </a:spcAft>
              <a:defRPr/>
            </a:pPr>
            <a:endParaRPr lang="en-US" sz="1800" dirty="0"/>
          </a:p>
          <a:p>
            <a:pPr fontAlgn="auto">
              <a:spcBef>
                <a:spcPts val="0"/>
              </a:spcBef>
              <a:spcAft>
                <a:spcPts val="0"/>
              </a:spcAft>
              <a:defRPr/>
            </a:pPr>
            <a:r>
              <a:rPr lang="en-US" sz="1800" dirty="0" smtClean="0"/>
              <a:t>PA DEP suggests EPA use cost thresholds of $800 - $1,000 per ton NOx which is slightly above the $750 at the top end of its assumptions.</a:t>
            </a:r>
          </a:p>
          <a:p>
            <a:pPr marL="0" indent="0" fontAlgn="auto">
              <a:spcBef>
                <a:spcPts val="0"/>
              </a:spcBef>
              <a:spcAft>
                <a:spcPts val="0"/>
              </a:spcAft>
              <a:buNone/>
              <a:defRPr/>
            </a:pPr>
            <a:endParaRPr lang="en-US" sz="1800" dirty="0" smtClean="0"/>
          </a:p>
          <a:p>
            <a:pPr fontAlgn="auto">
              <a:spcBef>
                <a:spcPts val="0"/>
              </a:spcBef>
              <a:spcAft>
                <a:spcPts val="0"/>
              </a:spcAft>
              <a:defRPr/>
            </a:pPr>
            <a:r>
              <a:rPr lang="en-US" sz="1800" dirty="0" smtClean="0"/>
              <a:t>The $1,300 per ton cost threshold does not consider technical limitations of SCR controls when EGUs operate at lower capacity.</a:t>
            </a:r>
          </a:p>
          <a:p>
            <a:pPr fontAlgn="auto">
              <a:spcBef>
                <a:spcPts val="0"/>
              </a:spcBef>
              <a:spcAft>
                <a:spcPts val="0"/>
              </a:spcAft>
              <a:defRPr/>
            </a:pPr>
            <a:endParaRPr lang="en-US" sz="1800" dirty="0" smtClean="0"/>
          </a:p>
          <a:p>
            <a:pPr fontAlgn="auto">
              <a:spcBef>
                <a:spcPts val="0"/>
              </a:spcBef>
              <a:spcAft>
                <a:spcPts val="0"/>
              </a:spcAft>
              <a:defRPr/>
            </a:pPr>
            <a:r>
              <a:rPr lang="en-US" sz="1800" dirty="0" smtClean="0"/>
              <a:t>PA DEP suggests the cost threshold for bringing SCRs back on line is higher than $1,300 per ton, and the NOx reductions should be based upon on $800 - $1000 per ton.</a:t>
            </a:r>
            <a:endParaRPr lang="en-US" sz="1800" dirty="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19</a:t>
            </a:fld>
            <a:endParaRPr lang="en-US" dirty="0"/>
          </a:p>
        </p:txBody>
      </p:sp>
    </p:spTree>
    <p:extLst>
      <p:ext uri="{BB962C8B-B14F-4D97-AF65-F5344CB8AC3E}">
        <p14:creationId xmlns:p14="http://schemas.microsoft.com/office/powerpoint/2010/main" val="9508597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14240" y="1778877"/>
            <a:ext cx="7731369" cy="4294980"/>
          </a:xfrm>
        </p:spPr>
        <p:txBody>
          <a:bodyPr/>
          <a:lstStyle/>
          <a:p>
            <a:pPr>
              <a:spcBef>
                <a:spcPts val="0"/>
              </a:spcBef>
            </a:pPr>
            <a:r>
              <a:rPr lang="en-US" sz="2400" dirty="0" smtClean="0"/>
              <a:t>The U.S. Environmental Protection Agency (EPA) </a:t>
            </a:r>
            <a:r>
              <a:rPr lang="en-US" sz="2400" dirty="0"/>
              <a:t>issued the Cross-State Air Pollution Rule (CSAPR) in July 2011</a:t>
            </a:r>
            <a:r>
              <a:rPr lang="en-US" sz="2400" dirty="0" smtClean="0"/>
              <a:t>.</a:t>
            </a:r>
          </a:p>
          <a:p>
            <a:pPr>
              <a:spcBef>
                <a:spcPts val="0"/>
              </a:spcBef>
            </a:pPr>
            <a:endParaRPr lang="en-US" sz="1000" dirty="0" smtClean="0"/>
          </a:p>
          <a:p>
            <a:pPr>
              <a:spcBef>
                <a:spcPts val="0"/>
              </a:spcBef>
            </a:pPr>
            <a:r>
              <a:rPr lang="en-US" sz="2400" dirty="0" smtClean="0"/>
              <a:t>As </a:t>
            </a:r>
            <a:r>
              <a:rPr lang="en-US" sz="2400" dirty="0"/>
              <a:t>amended, CSAPR </a:t>
            </a:r>
            <a:r>
              <a:rPr lang="en-US" sz="2400" dirty="0" smtClean="0"/>
              <a:t>required </a:t>
            </a:r>
            <a:r>
              <a:rPr lang="en-US" sz="2400" dirty="0"/>
              <a:t>28 states in the eastern half of the United States to significantly improve air quality by reducing power plant emissions that cross state lines and contribute to ozone and fine particle pollution in other states. </a:t>
            </a:r>
            <a:endParaRPr lang="en-US" sz="2400" dirty="0" smtClean="0"/>
          </a:p>
          <a:p>
            <a:pPr>
              <a:spcBef>
                <a:spcPts val="0"/>
              </a:spcBef>
            </a:pPr>
            <a:endParaRPr lang="en-US" sz="1000" dirty="0" smtClean="0"/>
          </a:p>
          <a:p>
            <a:pPr>
              <a:spcBef>
                <a:spcPts val="0"/>
              </a:spcBef>
            </a:pPr>
            <a:r>
              <a:rPr lang="en-US" sz="2400" dirty="0" smtClean="0"/>
              <a:t>CSAPR </a:t>
            </a:r>
            <a:r>
              <a:rPr lang="en-US" sz="2400" dirty="0"/>
              <a:t>was scheduled to replace the Clean Air Interstate Rule </a:t>
            </a:r>
            <a:r>
              <a:rPr lang="en-US" sz="2400" dirty="0" smtClean="0"/>
              <a:t>beginning </a:t>
            </a:r>
            <a:r>
              <a:rPr lang="en-US" sz="2400" dirty="0"/>
              <a:t>January 1, 2012. </a:t>
            </a:r>
            <a:endParaRPr lang="en-US" sz="2400" dirty="0" smtClean="0"/>
          </a:p>
          <a:p>
            <a:pPr>
              <a:spcBef>
                <a:spcPts val="0"/>
              </a:spcBef>
            </a:pPr>
            <a:endParaRPr lang="en-US" sz="1000" dirty="0" smtClean="0"/>
          </a:p>
          <a:p>
            <a:pPr>
              <a:spcBef>
                <a:spcPts val="0"/>
              </a:spcBef>
            </a:pPr>
            <a:endParaRPr lang="en-US" sz="1000" dirty="0" smtClean="0"/>
          </a:p>
          <a:p>
            <a:pPr marL="0" indent="0">
              <a:buNone/>
            </a:pPr>
            <a:endParaRPr lang="en-US" sz="1600" dirty="0"/>
          </a:p>
          <a:p>
            <a:pPr marL="457200" indent="-457200">
              <a:buFont typeface="Arial" pitchFamily="34" charset="0"/>
              <a:buChar char="•"/>
              <a:defRPr/>
            </a:pPr>
            <a:endParaRPr lang="en-US" sz="1600" dirty="0" smtClean="0"/>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History of EPA’s CSAPR and </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2</a:t>
            </a:fld>
            <a:endParaRPr lang="en-US" dirty="0"/>
          </a:p>
        </p:txBody>
      </p:sp>
    </p:spTree>
    <p:extLst>
      <p:ext uri="{BB962C8B-B14F-4D97-AF65-F5344CB8AC3E}">
        <p14:creationId xmlns:p14="http://schemas.microsoft.com/office/powerpoint/2010/main" val="415036478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114801"/>
          </a:xfrm>
        </p:spPr>
        <p:txBody>
          <a:bodyPr/>
          <a:lstStyle/>
          <a:p>
            <a:pPr marL="0" indent="0" fontAlgn="auto">
              <a:spcBef>
                <a:spcPts val="0"/>
              </a:spcBef>
              <a:spcAft>
                <a:spcPts val="0"/>
              </a:spcAft>
              <a:buNone/>
              <a:defRPr/>
            </a:pPr>
            <a:r>
              <a:rPr lang="en-US" sz="2000" dirty="0" smtClean="0"/>
              <a:t>PA DEP comments on the Technical Infeasibility of Meeting the Proposed Allocations.</a:t>
            </a:r>
          </a:p>
          <a:p>
            <a:pPr marL="0" indent="0" fontAlgn="auto">
              <a:spcBef>
                <a:spcPts val="0"/>
              </a:spcBef>
              <a:spcAft>
                <a:spcPts val="0"/>
              </a:spcAft>
              <a:buNone/>
              <a:defRPr/>
            </a:pPr>
            <a:endParaRPr lang="en-US" sz="1600" dirty="0"/>
          </a:p>
          <a:p>
            <a:pPr fontAlgn="auto">
              <a:spcBef>
                <a:spcPts val="0"/>
              </a:spcBef>
              <a:spcAft>
                <a:spcPts val="0"/>
              </a:spcAft>
              <a:defRPr/>
            </a:pPr>
            <a:r>
              <a:rPr lang="en-US" sz="1600" dirty="0" smtClean="0"/>
              <a:t>The EPA’s analysis assumes NOx emission reductions are readily available by 2017 through the optimization and operation of controls.</a:t>
            </a:r>
          </a:p>
          <a:p>
            <a:pPr fontAlgn="auto">
              <a:spcBef>
                <a:spcPts val="0"/>
              </a:spcBef>
              <a:spcAft>
                <a:spcPts val="0"/>
              </a:spcAft>
              <a:defRPr/>
            </a:pPr>
            <a:endParaRPr lang="en-US" sz="1600" dirty="0" smtClean="0"/>
          </a:p>
          <a:p>
            <a:pPr lvl="1" fontAlgn="auto">
              <a:spcBef>
                <a:spcPts val="0"/>
              </a:spcBef>
              <a:spcAft>
                <a:spcPts val="0"/>
              </a:spcAft>
              <a:defRPr/>
            </a:pPr>
            <a:r>
              <a:rPr lang="en-US" sz="1600" dirty="0" smtClean="0"/>
              <a:t>Affected EGUs would be required to meet a statewide average emissions rate of 0.057 lbs/MMBtu of NOx of heat input based upon the EPA’s proposed Ozone </a:t>
            </a:r>
            <a:r>
              <a:rPr lang="en-US" sz="1600" dirty="0"/>
              <a:t>S</a:t>
            </a:r>
            <a:r>
              <a:rPr lang="en-US" sz="1600" dirty="0" smtClean="0"/>
              <a:t>eason NOx Budget for PA.</a:t>
            </a:r>
          </a:p>
          <a:p>
            <a:pPr fontAlgn="auto">
              <a:spcBef>
                <a:spcPts val="0"/>
              </a:spcBef>
              <a:spcAft>
                <a:spcPts val="0"/>
              </a:spcAft>
              <a:defRPr/>
            </a:pPr>
            <a:endParaRPr lang="en-US" sz="1600" dirty="0" smtClean="0"/>
          </a:p>
          <a:p>
            <a:pPr fontAlgn="auto">
              <a:spcBef>
                <a:spcPts val="0"/>
              </a:spcBef>
              <a:spcAft>
                <a:spcPts val="0"/>
              </a:spcAft>
              <a:defRPr/>
            </a:pPr>
            <a:r>
              <a:rPr lang="en-US" sz="1600" dirty="0"/>
              <a:t>T</a:t>
            </a:r>
            <a:r>
              <a:rPr lang="en-US" sz="1600" dirty="0" smtClean="0"/>
              <a:t>he existing controls will not be able to meet the average emissions rates assumed by the EPA.  Therefore, EGU owners and operators would need to purchase NOx allowances to achieve compliance. </a:t>
            </a:r>
          </a:p>
          <a:p>
            <a:pPr marL="0" indent="0" fontAlgn="auto">
              <a:spcBef>
                <a:spcPts val="0"/>
              </a:spcBef>
              <a:spcAft>
                <a:spcPts val="0"/>
              </a:spcAft>
              <a:buNone/>
              <a:defRPr/>
            </a:pPr>
            <a:endParaRPr lang="en-US" sz="1600" dirty="0" smtClean="0"/>
          </a:p>
          <a:p>
            <a:pPr lvl="1" fontAlgn="auto">
              <a:spcBef>
                <a:spcPts val="0"/>
              </a:spcBef>
              <a:spcAft>
                <a:spcPts val="0"/>
              </a:spcAft>
              <a:defRPr/>
            </a:pPr>
            <a:r>
              <a:rPr lang="en-US" sz="1600" dirty="0" smtClean="0"/>
              <a:t>It is not technically feasible to operate SCRs properly when EGUs are operated at low temperatures and low operating capacities during the night-time hours.</a:t>
            </a:r>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20</a:t>
            </a:fld>
            <a:endParaRPr lang="en-US" dirty="0"/>
          </a:p>
        </p:txBody>
      </p:sp>
    </p:spTree>
    <p:extLst>
      <p:ext uri="{BB962C8B-B14F-4D97-AF65-F5344CB8AC3E}">
        <p14:creationId xmlns:p14="http://schemas.microsoft.com/office/powerpoint/2010/main" val="363103713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114801"/>
          </a:xfrm>
        </p:spPr>
        <p:txBody>
          <a:bodyPr/>
          <a:lstStyle/>
          <a:p>
            <a:pPr marL="0" indent="0" fontAlgn="auto">
              <a:spcBef>
                <a:spcPts val="0"/>
              </a:spcBef>
              <a:spcAft>
                <a:spcPts val="0"/>
              </a:spcAft>
              <a:buNone/>
              <a:defRPr/>
            </a:pPr>
            <a:r>
              <a:rPr lang="en-US" sz="2000" dirty="0" smtClean="0"/>
              <a:t>PA DEP comments on </a:t>
            </a:r>
            <a:r>
              <a:rPr lang="en-US" sz="2000" dirty="0"/>
              <a:t>s</a:t>
            </a:r>
            <a:r>
              <a:rPr lang="en-US" sz="2000" dirty="0" smtClean="0"/>
              <a:t>pecial consideration for Coal Refuse-Fired Facilities.</a:t>
            </a:r>
          </a:p>
          <a:p>
            <a:pPr marL="0" indent="0" fontAlgn="auto">
              <a:spcBef>
                <a:spcPts val="0"/>
              </a:spcBef>
              <a:spcAft>
                <a:spcPts val="0"/>
              </a:spcAft>
              <a:buNone/>
              <a:defRPr/>
            </a:pPr>
            <a:endParaRPr lang="en-US" sz="1600" dirty="0"/>
          </a:p>
          <a:p>
            <a:pPr fontAlgn="auto">
              <a:spcBef>
                <a:spcPts val="0"/>
              </a:spcBef>
              <a:spcAft>
                <a:spcPts val="0"/>
              </a:spcAft>
              <a:defRPr/>
            </a:pPr>
            <a:r>
              <a:rPr lang="en-US" sz="1600" dirty="0" smtClean="0"/>
              <a:t>Pennsylvania has 184,000 acres of unclaimed mining area filled with coal refuse.</a:t>
            </a:r>
          </a:p>
          <a:p>
            <a:pPr fontAlgn="auto">
              <a:spcBef>
                <a:spcPts val="0"/>
              </a:spcBef>
              <a:spcAft>
                <a:spcPts val="0"/>
              </a:spcAft>
              <a:defRPr/>
            </a:pPr>
            <a:endParaRPr lang="en-US" sz="1600" dirty="0"/>
          </a:p>
          <a:p>
            <a:pPr fontAlgn="auto">
              <a:spcBef>
                <a:spcPts val="0"/>
              </a:spcBef>
              <a:spcAft>
                <a:spcPts val="0"/>
              </a:spcAft>
              <a:defRPr/>
            </a:pPr>
            <a:r>
              <a:rPr lang="en-US" sz="1600" dirty="0" smtClean="0"/>
              <a:t>Coal refuse piles cause acid mine drainage and sometimes catch fire and cause air emissions.</a:t>
            </a:r>
          </a:p>
          <a:p>
            <a:pPr fontAlgn="auto">
              <a:spcBef>
                <a:spcPts val="0"/>
              </a:spcBef>
              <a:spcAft>
                <a:spcPts val="0"/>
              </a:spcAft>
              <a:defRPr/>
            </a:pPr>
            <a:endParaRPr lang="en-US" sz="1600" dirty="0"/>
          </a:p>
          <a:p>
            <a:pPr fontAlgn="auto">
              <a:spcBef>
                <a:spcPts val="0"/>
              </a:spcBef>
              <a:spcAft>
                <a:spcPts val="0"/>
              </a:spcAft>
              <a:defRPr/>
            </a:pPr>
            <a:r>
              <a:rPr lang="en-US" sz="1600" dirty="0" smtClean="0"/>
              <a:t>Pennsylvania has 15 coal refuse facilities that beneficially use 12 million tons of waste coal annually and restore these degraded unclaimed mining areas.</a:t>
            </a:r>
          </a:p>
          <a:p>
            <a:pPr fontAlgn="auto">
              <a:spcBef>
                <a:spcPts val="0"/>
              </a:spcBef>
              <a:spcAft>
                <a:spcPts val="0"/>
              </a:spcAft>
              <a:defRPr/>
            </a:pPr>
            <a:endParaRPr lang="en-US" sz="1600" dirty="0"/>
          </a:p>
          <a:p>
            <a:pPr fontAlgn="auto">
              <a:spcBef>
                <a:spcPts val="0"/>
              </a:spcBef>
              <a:spcAft>
                <a:spcPts val="0"/>
              </a:spcAft>
              <a:defRPr/>
            </a:pPr>
            <a:r>
              <a:rPr lang="en-US" sz="1600" dirty="0" smtClean="0"/>
              <a:t>PA DEP’s comments to the EPA point out that these waste coal facilities provide great benefits to PA and its residents and that they are an insignificant portion of the pollution transported to other states.</a:t>
            </a:r>
            <a:endParaRPr lang="en-US" sz="1600" dirty="0"/>
          </a:p>
          <a:p>
            <a:pPr fontAlgn="auto">
              <a:spcBef>
                <a:spcPts val="0"/>
              </a:spcBef>
              <a:spcAft>
                <a:spcPts val="0"/>
              </a:spcAft>
              <a:defRPr/>
            </a:pPr>
            <a:endParaRPr lang="en-US" sz="1600" dirty="0" smtClean="0"/>
          </a:p>
          <a:p>
            <a:pPr fontAlgn="auto">
              <a:spcBef>
                <a:spcPts val="0"/>
              </a:spcBef>
              <a:spcAft>
                <a:spcPts val="0"/>
              </a:spcAft>
              <a:defRPr/>
            </a:pPr>
            <a:r>
              <a:rPr lang="en-US" sz="1600" dirty="0" smtClean="0"/>
              <a:t>PA suggested that the EPA tailor the final CSAPR Update to ensure the waste coal refuse units can continue to operate and generate environmental benefits for PA.</a:t>
            </a:r>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21</a:t>
            </a:fld>
            <a:endParaRPr lang="en-US" dirty="0"/>
          </a:p>
        </p:txBody>
      </p:sp>
    </p:spTree>
    <p:extLst>
      <p:ext uri="{BB962C8B-B14F-4D97-AF65-F5344CB8AC3E}">
        <p14:creationId xmlns:p14="http://schemas.microsoft.com/office/powerpoint/2010/main" val="397705747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114801"/>
          </a:xfrm>
        </p:spPr>
        <p:txBody>
          <a:bodyPr/>
          <a:lstStyle/>
          <a:p>
            <a:pPr marL="0" indent="0" fontAlgn="auto">
              <a:spcBef>
                <a:spcPts val="0"/>
              </a:spcBef>
              <a:spcAft>
                <a:spcPts val="0"/>
              </a:spcAft>
              <a:buNone/>
              <a:defRPr/>
            </a:pPr>
            <a:r>
              <a:rPr lang="en-US" sz="2000" dirty="0" smtClean="0"/>
              <a:t>PA DEP comments on shifting generation to Lower NOx emitting EGUs. </a:t>
            </a:r>
          </a:p>
          <a:p>
            <a:pPr marL="0" indent="0" fontAlgn="auto">
              <a:spcBef>
                <a:spcPts val="0"/>
              </a:spcBef>
              <a:spcAft>
                <a:spcPts val="0"/>
              </a:spcAft>
              <a:buNone/>
              <a:defRPr/>
            </a:pPr>
            <a:endParaRPr lang="en-US" sz="1600" dirty="0"/>
          </a:p>
          <a:p>
            <a:pPr fontAlgn="auto">
              <a:spcBef>
                <a:spcPts val="0"/>
              </a:spcBef>
              <a:spcAft>
                <a:spcPts val="0"/>
              </a:spcAft>
              <a:defRPr/>
            </a:pPr>
            <a:r>
              <a:rPr lang="en-US" sz="1600" dirty="0" smtClean="0"/>
              <a:t>The EPA indicates in its analysis that high NOx emitting generators will also be able to shift generation to lower emitting generation as lower emitting generation is in place and that investment has already been made. </a:t>
            </a:r>
          </a:p>
          <a:p>
            <a:pPr fontAlgn="auto">
              <a:spcBef>
                <a:spcPts val="0"/>
              </a:spcBef>
              <a:spcAft>
                <a:spcPts val="0"/>
              </a:spcAft>
              <a:defRPr/>
            </a:pPr>
            <a:endParaRPr lang="en-US" sz="1600" dirty="0"/>
          </a:p>
          <a:p>
            <a:pPr fontAlgn="auto">
              <a:spcBef>
                <a:spcPts val="0"/>
              </a:spcBef>
              <a:spcAft>
                <a:spcPts val="0"/>
              </a:spcAft>
              <a:defRPr/>
            </a:pPr>
            <a:r>
              <a:rPr lang="en-US" sz="1600" dirty="0" smtClean="0"/>
              <a:t>PA DEP does not agree with the EPA’s premise and suggests that the EPA reconsider this position.</a:t>
            </a:r>
          </a:p>
          <a:p>
            <a:pPr fontAlgn="auto">
              <a:spcBef>
                <a:spcPts val="0"/>
              </a:spcBef>
              <a:spcAft>
                <a:spcPts val="0"/>
              </a:spcAft>
              <a:defRPr/>
            </a:pPr>
            <a:endParaRPr lang="en-US" sz="1600" dirty="0"/>
          </a:p>
          <a:p>
            <a:pPr lvl="1" fontAlgn="auto">
              <a:spcBef>
                <a:spcPts val="0"/>
              </a:spcBef>
              <a:spcAft>
                <a:spcPts val="0"/>
              </a:spcAft>
              <a:defRPr/>
            </a:pPr>
            <a:r>
              <a:rPr lang="en-US" sz="1600" dirty="0" smtClean="0"/>
              <a:t>The Department believes it is just as likely for generation to shift to higher emitting small EGUs, demand response, and high electric demand day units that are not regulated by CSAPR. </a:t>
            </a:r>
            <a:endParaRPr lang="en-US" sz="1200" dirty="0" smtClean="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22</a:t>
            </a:fld>
            <a:endParaRPr lang="en-US" dirty="0"/>
          </a:p>
        </p:txBody>
      </p:sp>
    </p:spTree>
    <p:extLst>
      <p:ext uri="{BB962C8B-B14F-4D97-AF65-F5344CB8AC3E}">
        <p14:creationId xmlns:p14="http://schemas.microsoft.com/office/powerpoint/2010/main" val="306854070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114801"/>
          </a:xfrm>
        </p:spPr>
        <p:txBody>
          <a:bodyPr/>
          <a:lstStyle/>
          <a:p>
            <a:pPr marL="0" indent="0" fontAlgn="auto">
              <a:spcBef>
                <a:spcPts val="0"/>
              </a:spcBef>
              <a:spcAft>
                <a:spcPts val="0"/>
              </a:spcAft>
              <a:buNone/>
              <a:defRPr/>
            </a:pPr>
            <a:r>
              <a:rPr lang="en-US" sz="2000" dirty="0" smtClean="0"/>
              <a:t>PA DEP comments on banking and retirement of banked NOx allowances.</a:t>
            </a:r>
          </a:p>
          <a:p>
            <a:pPr marL="0" indent="0" fontAlgn="auto">
              <a:spcBef>
                <a:spcPts val="0"/>
              </a:spcBef>
              <a:spcAft>
                <a:spcPts val="0"/>
              </a:spcAft>
              <a:buNone/>
              <a:defRPr/>
            </a:pPr>
            <a:endParaRPr lang="en-US" sz="1600" dirty="0"/>
          </a:p>
          <a:p>
            <a:pPr fontAlgn="auto">
              <a:spcBef>
                <a:spcPts val="0"/>
              </a:spcBef>
              <a:spcAft>
                <a:spcPts val="0"/>
              </a:spcAft>
              <a:defRPr/>
            </a:pPr>
            <a:r>
              <a:rPr lang="en-US" sz="1600" dirty="0" smtClean="0"/>
              <a:t>The EPA’s use of a NOx allowance retirement ratio for facilities that comply with CSAPR through the use of banked allowances was not supported by PA DEP because banked NOx allowances allow facilities to address operational variability.  </a:t>
            </a:r>
          </a:p>
          <a:p>
            <a:pPr fontAlgn="auto">
              <a:spcBef>
                <a:spcPts val="0"/>
              </a:spcBef>
              <a:spcAft>
                <a:spcPts val="0"/>
              </a:spcAft>
              <a:defRPr/>
            </a:pPr>
            <a:endParaRPr lang="en-US" sz="1600" dirty="0"/>
          </a:p>
          <a:p>
            <a:pPr fontAlgn="auto">
              <a:spcBef>
                <a:spcPts val="0"/>
              </a:spcBef>
              <a:spcAft>
                <a:spcPts val="0"/>
              </a:spcAft>
              <a:defRPr/>
            </a:pPr>
            <a:r>
              <a:rPr lang="en-US" sz="1600" dirty="0" smtClean="0"/>
              <a:t>The EPA asked for comments on ratios such as 2:1 and 4:1 to reduce the size of the NOx allowance bank. </a:t>
            </a:r>
          </a:p>
          <a:p>
            <a:pPr fontAlgn="auto">
              <a:spcBef>
                <a:spcPts val="0"/>
              </a:spcBef>
              <a:spcAft>
                <a:spcPts val="0"/>
              </a:spcAft>
              <a:defRPr/>
            </a:pPr>
            <a:endParaRPr lang="en-US" sz="1600" dirty="0"/>
          </a:p>
          <a:p>
            <a:pPr fontAlgn="auto">
              <a:spcBef>
                <a:spcPts val="0"/>
              </a:spcBef>
              <a:spcAft>
                <a:spcPts val="0"/>
              </a:spcAft>
              <a:defRPr/>
            </a:pPr>
            <a:r>
              <a:rPr lang="en-US" sz="1600" dirty="0" smtClean="0"/>
              <a:t>These high NOx allowance retirement ratios could create instability in the allowance market and cause large price swings or ozone season allowance shortages under some conditions. </a:t>
            </a:r>
          </a:p>
          <a:p>
            <a:pPr fontAlgn="auto">
              <a:spcBef>
                <a:spcPts val="0"/>
              </a:spcBef>
              <a:spcAft>
                <a:spcPts val="0"/>
              </a:spcAft>
              <a:defRPr/>
            </a:pPr>
            <a:endParaRPr lang="en-US" sz="1600" dirty="0"/>
          </a:p>
          <a:p>
            <a:pPr fontAlgn="auto">
              <a:spcBef>
                <a:spcPts val="0"/>
              </a:spcBef>
              <a:spcAft>
                <a:spcPts val="0"/>
              </a:spcAft>
              <a:defRPr/>
            </a:pPr>
            <a:r>
              <a:rPr lang="en-US" sz="1600" dirty="0" smtClean="0"/>
              <a:t>DEP did indicate that a banked NOx allowance cap could be used to address the large number of allowances in the allowance bank or the EPA could just allow old allowances to expire. </a:t>
            </a:r>
          </a:p>
          <a:p>
            <a:pPr fontAlgn="auto">
              <a:spcBef>
                <a:spcPts val="0"/>
              </a:spcBef>
              <a:spcAft>
                <a:spcPts val="0"/>
              </a:spcAft>
              <a:defRPr/>
            </a:pPr>
            <a:endParaRPr lang="en-US" sz="1600" dirty="0"/>
          </a:p>
          <a:p>
            <a:pPr fontAlgn="auto">
              <a:spcBef>
                <a:spcPts val="0"/>
              </a:spcBef>
              <a:spcAft>
                <a:spcPts val="0"/>
              </a:spcAft>
              <a:defRPr/>
            </a:pPr>
            <a:endParaRPr lang="en-US" sz="1600" dirty="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23</a:t>
            </a:fld>
            <a:endParaRPr lang="en-US" dirty="0"/>
          </a:p>
        </p:txBody>
      </p:sp>
    </p:spTree>
    <p:extLst>
      <p:ext uri="{BB962C8B-B14F-4D97-AF65-F5344CB8AC3E}">
        <p14:creationId xmlns:p14="http://schemas.microsoft.com/office/powerpoint/2010/main" val="348423408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397460"/>
          </a:xfrm>
        </p:spPr>
        <p:txBody>
          <a:bodyPr/>
          <a:lstStyle/>
          <a:p>
            <a:pPr marL="0" indent="0" fontAlgn="auto">
              <a:spcBef>
                <a:spcPts val="0"/>
              </a:spcBef>
              <a:spcAft>
                <a:spcPts val="0"/>
              </a:spcAft>
              <a:buNone/>
              <a:defRPr/>
            </a:pPr>
            <a:r>
              <a:rPr lang="en-US" sz="2000" dirty="0" smtClean="0"/>
              <a:t>PA DEP comments on EPA’s Non-EGU NOx Mitigation Strategies.</a:t>
            </a:r>
          </a:p>
          <a:p>
            <a:pPr marL="0" indent="0" fontAlgn="auto">
              <a:spcBef>
                <a:spcPts val="0"/>
              </a:spcBef>
              <a:spcAft>
                <a:spcPts val="0"/>
              </a:spcAft>
              <a:buNone/>
              <a:defRPr/>
            </a:pPr>
            <a:endParaRPr lang="en-US" sz="1600" dirty="0"/>
          </a:p>
          <a:p>
            <a:pPr fontAlgn="auto">
              <a:spcBef>
                <a:spcPts val="0"/>
              </a:spcBef>
              <a:spcAft>
                <a:spcPts val="0"/>
              </a:spcAft>
              <a:defRPr/>
            </a:pPr>
            <a:r>
              <a:rPr lang="en-US" sz="1600" dirty="0" smtClean="0"/>
              <a:t>The EPA requests </a:t>
            </a:r>
            <a:r>
              <a:rPr lang="en-US" sz="1600" dirty="0"/>
              <a:t>c</a:t>
            </a:r>
            <a:r>
              <a:rPr lang="en-US" sz="1600" dirty="0" smtClean="0"/>
              <a:t>omment on two issues associated with NOx mitigation from non-EGUs:</a:t>
            </a:r>
          </a:p>
          <a:p>
            <a:pPr fontAlgn="auto">
              <a:spcBef>
                <a:spcPts val="0"/>
              </a:spcBef>
              <a:spcAft>
                <a:spcPts val="0"/>
              </a:spcAft>
              <a:defRPr/>
            </a:pPr>
            <a:endParaRPr lang="en-US" sz="1600" dirty="0" smtClean="0"/>
          </a:p>
          <a:p>
            <a:pPr lvl="1" fontAlgn="auto">
              <a:spcBef>
                <a:spcPts val="0"/>
              </a:spcBef>
              <a:spcAft>
                <a:spcPts val="0"/>
              </a:spcAft>
              <a:defRPr/>
            </a:pPr>
            <a:r>
              <a:rPr lang="en-US" sz="1600" dirty="0" smtClean="0"/>
              <a:t>The EPA indicates it will continue to evaluate whether non-EGUs emission reductions can be made at a later date and ask for comment on its preliminary evaluation;</a:t>
            </a:r>
          </a:p>
          <a:p>
            <a:pPr lvl="1" fontAlgn="auto">
              <a:spcBef>
                <a:spcPts val="0"/>
              </a:spcBef>
              <a:spcAft>
                <a:spcPts val="0"/>
              </a:spcAft>
              <a:defRPr/>
            </a:pPr>
            <a:r>
              <a:rPr lang="en-US" sz="1600" dirty="0" smtClean="0"/>
              <a:t> The EPA asks for comment on allowing legacy non-EGUs to participate in the CSAPR program.</a:t>
            </a:r>
          </a:p>
          <a:p>
            <a:pPr fontAlgn="auto">
              <a:spcBef>
                <a:spcPts val="0"/>
              </a:spcBef>
              <a:spcAft>
                <a:spcPts val="0"/>
              </a:spcAft>
              <a:defRPr/>
            </a:pPr>
            <a:endParaRPr lang="en-US" sz="1600" dirty="0"/>
          </a:p>
          <a:p>
            <a:pPr fontAlgn="auto">
              <a:spcBef>
                <a:spcPts val="0"/>
              </a:spcBef>
              <a:spcAft>
                <a:spcPts val="0"/>
              </a:spcAft>
              <a:defRPr/>
            </a:pPr>
            <a:r>
              <a:rPr lang="en-US" sz="1600" dirty="0" smtClean="0"/>
              <a:t>The CSAPR Update only provides a partial </a:t>
            </a:r>
            <a:r>
              <a:rPr lang="en-US" sz="1600" dirty="0"/>
              <a:t>remedy to address ozone transport to downwind </a:t>
            </a:r>
            <a:r>
              <a:rPr lang="en-US" sz="1600" dirty="0" smtClean="0"/>
              <a:t>states.  The EPA needs to address NOx emissions from non-EGUs as part of its strategy.</a:t>
            </a:r>
          </a:p>
          <a:p>
            <a:pPr fontAlgn="auto">
              <a:spcBef>
                <a:spcPts val="0"/>
              </a:spcBef>
              <a:spcAft>
                <a:spcPts val="0"/>
              </a:spcAft>
              <a:defRPr/>
            </a:pPr>
            <a:endParaRPr lang="en-US" sz="1600" dirty="0"/>
          </a:p>
          <a:p>
            <a:pPr lvl="1" fontAlgn="auto">
              <a:spcBef>
                <a:spcPts val="0"/>
              </a:spcBef>
              <a:spcAft>
                <a:spcPts val="0"/>
              </a:spcAft>
              <a:defRPr/>
            </a:pPr>
            <a:r>
              <a:rPr lang="en-US" sz="1600" dirty="0" smtClean="0"/>
              <a:t>Non-EGUs can contribute to transport issues even if the EGUs in a state do not.</a:t>
            </a:r>
          </a:p>
          <a:p>
            <a:pPr lvl="1" fontAlgn="auto">
              <a:spcBef>
                <a:spcPts val="0"/>
              </a:spcBef>
              <a:spcAft>
                <a:spcPts val="0"/>
              </a:spcAft>
              <a:defRPr/>
            </a:pPr>
            <a:r>
              <a:rPr lang="en-US" sz="1600" dirty="0"/>
              <a:t>There may be </a:t>
            </a:r>
            <a:r>
              <a:rPr lang="en-US" sz="1600" dirty="0" smtClean="0"/>
              <a:t>cost-effective NOx reductions available from non-EGUs which the EPA </a:t>
            </a:r>
            <a:r>
              <a:rPr lang="en-US" sz="1600" dirty="0"/>
              <a:t>does not address</a:t>
            </a:r>
            <a:r>
              <a:rPr lang="en-US" sz="1600" dirty="0" smtClean="0"/>
              <a:t>.</a:t>
            </a:r>
          </a:p>
          <a:p>
            <a:pPr lvl="1" fontAlgn="auto">
              <a:spcBef>
                <a:spcPts val="0"/>
              </a:spcBef>
              <a:spcAft>
                <a:spcPts val="0"/>
              </a:spcAft>
              <a:defRPr/>
            </a:pPr>
            <a:r>
              <a:rPr lang="en-US" sz="1600" dirty="0" smtClean="0"/>
              <a:t>The “good neighbor provisions” in the CAA apply to all sources not, just EGUs.</a:t>
            </a:r>
            <a:endParaRPr lang="en-US" sz="1600" dirty="0"/>
          </a:p>
          <a:p>
            <a:pPr lvl="1" fontAlgn="auto">
              <a:spcBef>
                <a:spcPts val="0"/>
              </a:spcBef>
              <a:spcAft>
                <a:spcPts val="0"/>
              </a:spcAft>
              <a:defRPr/>
            </a:pPr>
            <a:endParaRPr lang="en-US" sz="1600" dirty="0" smtClean="0"/>
          </a:p>
          <a:p>
            <a:pPr lvl="1" fontAlgn="auto">
              <a:spcBef>
                <a:spcPts val="0"/>
              </a:spcBef>
              <a:spcAft>
                <a:spcPts val="0"/>
              </a:spcAft>
              <a:defRPr/>
            </a:pPr>
            <a:endParaRPr lang="en-US" sz="1600" dirty="0" smtClean="0"/>
          </a:p>
          <a:p>
            <a:pPr lvl="1" fontAlgn="auto">
              <a:spcBef>
                <a:spcPts val="0"/>
              </a:spcBef>
              <a:spcAft>
                <a:spcPts val="0"/>
              </a:spcAft>
              <a:defRPr/>
            </a:pPr>
            <a:endParaRPr lang="en-US" sz="1600" dirty="0" smtClean="0"/>
          </a:p>
          <a:p>
            <a:pPr lvl="1" fontAlgn="auto">
              <a:spcBef>
                <a:spcPts val="0"/>
              </a:spcBef>
              <a:spcAft>
                <a:spcPts val="0"/>
              </a:spcAft>
              <a:defRPr/>
            </a:pPr>
            <a:endParaRPr lang="en-US" sz="1200" dirty="0"/>
          </a:p>
          <a:p>
            <a:pPr marL="0" indent="0" fontAlgn="auto">
              <a:spcBef>
                <a:spcPts val="0"/>
              </a:spcBef>
              <a:spcAft>
                <a:spcPts val="0"/>
              </a:spcAft>
              <a:buNone/>
              <a:defRPr/>
            </a:pPr>
            <a:r>
              <a:rPr lang="en-US" sz="1600" dirty="0" smtClean="0"/>
              <a:t>	</a:t>
            </a:r>
            <a:endParaRPr lang="en-US" sz="1600" dirty="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24</a:t>
            </a:fld>
            <a:endParaRPr lang="en-US" dirty="0"/>
          </a:p>
        </p:txBody>
      </p:sp>
    </p:spTree>
    <p:extLst>
      <p:ext uri="{BB962C8B-B14F-4D97-AF65-F5344CB8AC3E}">
        <p14:creationId xmlns:p14="http://schemas.microsoft.com/office/powerpoint/2010/main" val="32649725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79425" y="1600199"/>
            <a:ext cx="8000999" cy="4114801"/>
          </a:xfrm>
        </p:spPr>
        <p:txBody>
          <a:bodyPr/>
          <a:lstStyle/>
          <a:p>
            <a:pPr marL="0" indent="0" fontAlgn="auto">
              <a:spcBef>
                <a:spcPts val="0"/>
              </a:spcBef>
              <a:spcAft>
                <a:spcPts val="0"/>
              </a:spcAft>
              <a:buNone/>
              <a:defRPr/>
            </a:pPr>
            <a:r>
              <a:rPr lang="en-US" sz="2000" dirty="0" smtClean="0"/>
              <a:t>PA DEP comments on the EPA’s Non-EGU NOx Mitigation Strategies.</a:t>
            </a:r>
          </a:p>
          <a:p>
            <a:pPr marL="0" indent="0" fontAlgn="auto">
              <a:spcBef>
                <a:spcPts val="0"/>
              </a:spcBef>
              <a:spcAft>
                <a:spcPts val="0"/>
              </a:spcAft>
              <a:buNone/>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smtClean="0"/>
              <a:t>PA DEP  recommended that legacy non-EGUs should continue to be included in the CSAPR trading program.</a:t>
            </a:r>
          </a:p>
          <a:p>
            <a:pPr marL="457200" lvl="1" indent="0" fontAlgn="auto">
              <a:spcBef>
                <a:spcPts val="0"/>
              </a:spcBef>
              <a:spcAft>
                <a:spcPts val="0"/>
              </a:spcAft>
              <a:buNone/>
              <a:defRPr/>
            </a:pPr>
            <a:endParaRPr lang="en-US" sz="1600" dirty="0"/>
          </a:p>
          <a:p>
            <a:pPr fontAlgn="auto">
              <a:spcBef>
                <a:spcPts val="0"/>
              </a:spcBef>
              <a:spcAft>
                <a:spcPts val="0"/>
              </a:spcAft>
              <a:defRPr/>
            </a:pPr>
            <a:r>
              <a:rPr lang="en-US" sz="1600" dirty="0" smtClean="0"/>
              <a:t>PA DEP submitted comments </a:t>
            </a:r>
            <a:r>
              <a:rPr lang="en-US" sz="1600" dirty="0"/>
              <a:t>on </a:t>
            </a:r>
            <a:r>
              <a:rPr lang="en-US" sz="1600" dirty="0" smtClean="0"/>
              <a:t>the EPA’s request for comment on future steps needed to resolve the good neighbor obligations</a:t>
            </a:r>
            <a:r>
              <a:rPr lang="en-US" sz="1600" dirty="0"/>
              <a:t>:</a:t>
            </a:r>
            <a:r>
              <a:rPr lang="en-US" sz="1600" dirty="0" smtClean="0"/>
              <a:t> </a:t>
            </a:r>
          </a:p>
          <a:p>
            <a:pPr fontAlgn="auto">
              <a:spcBef>
                <a:spcPts val="0"/>
              </a:spcBef>
              <a:spcAft>
                <a:spcPts val="0"/>
              </a:spcAft>
              <a:defRPr/>
            </a:pPr>
            <a:endParaRPr lang="en-US" sz="1600" dirty="0"/>
          </a:p>
          <a:p>
            <a:pPr lvl="1" fontAlgn="auto">
              <a:spcBef>
                <a:spcPts val="0"/>
              </a:spcBef>
              <a:spcAft>
                <a:spcPts val="0"/>
              </a:spcAft>
              <a:defRPr/>
            </a:pPr>
            <a:r>
              <a:rPr lang="en-US" sz="1600" dirty="0" smtClean="0"/>
              <a:t>NOx emissions could be capped across all sectors based upon achievable emission rates, with the option to buy CSAPR allowances to meet compliance obligations.	</a:t>
            </a:r>
          </a:p>
          <a:p>
            <a:pPr lvl="1" fontAlgn="auto">
              <a:spcBef>
                <a:spcPts val="0"/>
              </a:spcBef>
              <a:spcAft>
                <a:spcPts val="0"/>
              </a:spcAft>
              <a:defRPr/>
            </a:pPr>
            <a:r>
              <a:rPr lang="en-US" sz="1600" dirty="0" smtClean="0"/>
              <a:t>This would also help address the size of the NOx allowance banks.</a:t>
            </a:r>
            <a:endParaRPr lang="en-US" sz="1600" dirty="0"/>
          </a:p>
        </p:txBody>
      </p:sp>
      <p:grpSp>
        <p:nvGrpSpPr>
          <p:cNvPr id="3076" name="Group 1"/>
          <p:cNvGrpSpPr>
            <a:grpSpLocks/>
          </p:cNvGrpSpPr>
          <p:nvPr/>
        </p:nvGrpSpPr>
        <p:grpSpPr bwMode="auto">
          <a:xfrm>
            <a:off x="288925" y="355599"/>
            <a:ext cx="8382000" cy="112160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246408"/>
            <a:ext cx="73914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25</a:t>
            </a:fld>
            <a:endParaRPr lang="en-US" dirty="0"/>
          </a:p>
        </p:txBody>
      </p:sp>
    </p:spTree>
    <p:extLst>
      <p:ext uri="{BB962C8B-B14F-4D97-AF65-F5344CB8AC3E}">
        <p14:creationId xmlns:p14="http://schemas.microsoft.com/office/powerpoint/2010/main" val="336390888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563358" y="1445677"/>
            <a:ext cx="5941081" cy="3581400"/>
          </a:xfrm>
        </p:spPr>
        <p:txBody>
          <a:bodyPr/>
          <a:lstStyle/>
          <a:p>
            <a:pPr marL="0" indent="0" fontAlgn="auto">
              <a:spcBef>
                <a:spcPts val="0"/>
              </a:spcBef>
              <a:spcAft>
                <a:spcPts val="0"/>
              </a:spcAft>
              <a:buNone/>
              <a:defRPr/>
            </a:pPr>
            <a:endParaRPr lang="en-US" sz="1600" dirty="0" smtClean="0"/>
          </a:p>
          <a:p>
            <a:pPr marL="0" indent="0" fontAlgn="auto">
              <a:spcBef>
                <a:spcPts val="0"/>
              </a:spcBef>
              <a:spcAft>
                <a:spcPts val="0"/>
              </a:spcAft>
              <a:buNone/>
              <a:defRPr/>
            </a:pPr>
            <a:r>
              <a:rPr lang="en-US" sz="2800" b="1" dirty="0" smtClean="0"/>
              <a:t>Comments made by PA DEP can be reviewed on the EPA Docket at </a:t>
            </a:r>
            <a:endParaRPr lang="en-US" sz="2800" dirty="0"/>
          </a:p>
          <a:p>
            <a:pPr marL="0" indent="0">
              <a:spcBef>
                <a:spcPts val="0"/>
              </a:spcBef>
              <a:spcAft>
                <a:spcPts val="0"/>
              </a:spcAft>
              <a:buNone/>
            </a:pPr>
            <a:r>
              <a:rPr lang="sv-SE" sz="2800" dirty="0" smtClean="0">
                <a:hlinkClick r:id="rId3"/>
              </a:rPr>
              <a:t>http</a:t>
            </a:r>
            <a:r>
              <a:rPr lang="sv-SE" sz="2800" dirty="0">
                <a:hlinkClick r:id="rId3"/>
              </a:rPr>
              <a:t>://</a:t>
            </a:r>
            <a:r>
              <a:rPr lang="sv-SE" sz="2800" dirty="0" smtClean="0">
                <a:hlinkClick r:id="rId3"/>
              </a:rPr>
              <a:t>www.regulations.gov</a:t>
            </a:r>
            <a:endParaRPr lang="sv-SE" sz="2800" dirty="0" smtClean="0"/>
          </a:p>
          <a:p>
            <a:pPr marL="0" indent="0">
              <a:spcBef>
                <a:spcPts val="0"/>
              </a:spcBef>
              <a:spcAft>
                <a:spcPts val="0"/>
              </a:spcAft>
              <a:buNone/>
            </a:pPr>
            <a:r>
              <a:rPr lang="sv-SE" sz="2800" dirty="0" smtClean="0"/>
              <a:t> </a:t>
            </a:r>
          </a:p>
          <a:p>
            <a:pPr marL="0" indent="0">
              <a:spcBef>
                <a:spcPts val="0"/>
              </a:spcBef>
              <a:spcAft>
                <a:spcPts val="0"/>
              </a:spcAft>
              <a:buNone/>
            </a:pPr>
            <a:r>
              <a:rPr lang="sv-SE" sz="2800" dirty="0" smtClean="0"/>
              <a:t>Docket </a:t>
            </a:r>
            <a:r>
              <a:rPr lang="sv-SE" sz="2800" dirty="0"/>
              <a:t>No. </a:t>
            </a:r>
            <a:r>
              <a:rPr lang="sv-SE" sz="2800" dirty="0" smtClean="0"/>
              <a:t>EPA-HQ-OAR-2015-0500</a:t>
            </a:r>
          </a:p>
          <a:p>
            <a:pPr marL="0" indent="0">
              <a:spcBef>
                <a:spcPts val="0"/>
              </a:spcBef>
              <a:spcAft>
                <a:spcPts val="0"/>
              </a:spcAft>
              <a:buNone/>
            </a:pPr>
            <a:endParaRPr lang="sv-SE" sz="2800" dirty="0"/>
          </a:p>
          <a:p>
            <a:pPr marL="0" indent="0">
              <a:spcBef>
                <a:spcPts val="0"/>
              </a:spcBef>
              <a:spcAft>
                <a:spcPts val="0"/>
              </a:spcAft>
              <a:buNone/>
            </a:pPr>
            <a:r>
              <a:rPr lang="sv-SE" sz="2800" dirty="0" smtClean="0"/>
              <a:t>Questions? </a:t>
            </a:r>
            <a:endParaRPr lang="en-US" sz="2800" dirty="0" smtClean="0"/>
          </a:p>
        </p:txBody>
      </p:sp>
      <p:grpSp>
        <p:nvGrpSpPr>
          <p:cNvPr id="3076" name="Group 1"/>
          <p:cNvGrpSpPr>
            <a:grpSpLocks/>
          </p:cNvGrpSpPr>
          <p:nvPr/>
        </p:nvGrpSpPr>
        <p:grpSpPr bwMode="auto">
          <a:xfrm>
            <a:off x="299433" y="228601"/>
            <a:ext cx="8382000" cy="1206566"/>
            <a:chOff x="288977" y="355144"/>
            <a:chExt cx="8382000" cy="661312"/>
          </a:xfrm>
        </p:grpSpPr>
        <p:pic>
          <p:nvPicPr>
            <p:cNvPr id="307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71651" y="379734"/>
              <a:ext cx="729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dirty="0" smtClean="0">
                  <a:solidFill>
                    <a:schemeClr val="bg1"/>
                  </a:solidFill>
                </a:rPr>
                <a:t> </a:t>
              </a:r>
              <a:endParaRPr lang="en-US" sz="2800" dirty="0">
                <a:solidFill>
                  <a:schemeClr val="bg1"/>
                </a:solidFill>
              </a:endParaRPr>
            </a:p>
          </p:txBody>
        </p:sp>
      </p:grpSp>
      <p:pic>
        <p:nvPicPr>
          <p:cNvPr id="3077"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1999" y="151938"/>
            <a:ext cx="7543801" cy="1077218"/>
          </a:xfrm>
          <a:prstGeom prst="rect">
            <a:avLst/>
          </a:prstGeom>
        </p:spPr>
        <p:txBody>
          <a:bodyPr wrap="square">
            <a:spAutoFit/>
          </a:bodyPr>
          <a:lstStyle/>
          <a:p>
            <a:pPr algn="ctr" eaLnBrk="1" hangingPunct="1"/>
            <a:r>
              <a:rPr lang="en-US" sz="3200" dirty="0" smtClean="0">
                <a:solidFill>
                  <a:schemeClr val="bg1"/>
                </a:solidFill>
              </a:rPr>
              <a:t>PA DEP Comments on </a:t>
            </a:r>
          </a:p>
          <a:p>
            <a:pPr algn="ctr" eaLnBrk="1" hangingPunct="1"/>
            <a:r>
              <a:rPr lang="en-US" sz="3200" dirty="0" smtClean="0">
                <a:solidFill>
                  <a:schemeClr val="bg1"/>
                </a:solidFill>
              </a:rPr>
              <a:t>CSAPR Update Proposed Rulemaking</a:t>
            </a:r>
            <a:endParaRPr lang="en-US" sz="3200" dirty="0">
              <a:solidFill>
                <a:schemeClr val="bg1"/>
              </a:solidFill>
            </a:endParaRP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26</a:t>
            </a:fld>
            <a:endParaRPr lang="en-US" dirty="0"/>
          </a:p>
        </p:txBody>
      </p:sp>
    </p:spTree>
    <p:extLst>
      <p:ext uri="{BB962C8B-B14F-4D97-AF65-F5344CB8AC3E}">
        <p14:creationId xmlns:p14="http://schemas.microsoft.com/office/powerpoint/2010/main" val="163665622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Documents and Settings\ashulman\My Documents\Bureau_of_Air_QualityP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6"/>
          <p:cNvSpPr>
            <a:spLocks noChangeArrowheads="1"/>
          </p:cNvSpPr>
          <p:nvPr/>
        </p:nvSpPr>
        <p:spPr bwMode="auto">
          <a:xfrm>
            <a:off x="533400" y="1905000"/>
            <a:ext cx="81534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b="1" dirty="0" smtClean="0"/>
              <a:t> 		</a:t>
            </a:r>
            <a:r>
              <a:rPr lang="en-US" sz="3600" b="1" dirty="0" smtClean="0"/>
              <a:t>Contact Information:</a:t>
            </a:r>
          </a:p>
          <a:p>
            <a:pPr algn="ctr"/>
            <a:endParaRPr lang="en-US" sz="3600" b="1" dirty="0"/>
          </a:p>
          <a:p>
            <a:pPr algn="ctr"/>
            <a:r>
              <a:rPr lang="en-US" sz="3000" b="1" dirty="0" smtClean="0"/>
              <a:t>Randy Bordner at </a:t>
            </a:r>
            <a:r>
              <a:rPr lang="en-US" sz="3000" b="1" dirty="0" smtClean="0">
                <a:hlinkClick r:id="rId4"/>
              </a:rPr>
              <a:t>ranbordner@pa.gov</a:t>
            </a:r>
            <a:endParaRPr lang="en-US" sz="3000" b="1" dirty="0" smtClean="0"/>
          </a:p>
          <a:p>
            <a:pPr algn="ctr"/>
            <a:r>
              <a:rPr lang="en-US" sz="3000" b="1" dirty="0" smtClean="0"/>
              <a:t>717-772-3921</a:t>
            </a:r>
          </a:p>
          <a:p>
            <a:pPr algn="ctr"/>
            <a:endParaRPr lang="en-US" sz="3000" b="1" dirty="0"/>
          </a:p>
          <a:p>
            <a:pPr algn="ctr"/>
            <a:r>
              <a:rPr lang="en-US" sz="3000" b="1" dirty="0" smtClean="0"/>
              <a:t>Krishnan Ramamurthy at </a:t>
            </a:r>
            <a:r>
              <a:rPr lang="en-US" sz="3000" b="1" dirty="0" smtClean="0">
                <a:hlinkClick r:id="rId5"/>
              </a:rPr>
              <a:t>kramamurthy@pa.gov</a:t>
            </a:r>
            <a:r>
              <a:rPr lang="en-US" sz="3000" b="1" dirty="0" smtClean="0"/>
              <a:t>  717-783-9476</a:t>
            </a:r>
            <a:endParaRPr lang="en-US" sz="3000" b="1" dirty="0"/>
          </a:p>
        </p:txBody>
      </p:sp>
      <p:sp>
        <p:nvSpPr>
          <p:cNvPr id="2" name="Slide Number Placeholder 1"/>
          <p:cNvSpPr>
            <a:spLocks noGrp="1"/>
          </p:cNvSpPr>
          <p:nvPr>
            <p:ph type="sldNum" sz="quarter" idx="12"/>
          </p:nvPr>
        </p:nvSpPr>
        <p:spPr/>
        <p:txBody>
          <a:bodyPr/>
          <a:lstStyle/>
          <a:p>
            <a:pPr>
              <a:defRPr/>
            </a:pPr>
            <a:fld id="{75E1B0F5-CE37-4EC9-94DB-711A5CE5CF1F}"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09600" y="1834056"/>
            <a:ext cx="7620000" cy="4012708"/>
          </a:xfrm>
        </p:spPr>
        <p:txBody>
          <a:bodyPr/>
          <a:lstStyle/>
          <a:p>
            <a:pPr marL="346075" indent="-346075">
              <a:spcBef>
                <a:spcPts val="0"/>
              </a:spcBef>
            </a:pPr>
            <a:r>
              <a:rPr lang="en-US" sz="2000" dirty="0"/>
              <a:t>A number of petitioners challenged CSAPR in the D.C. Circuit in </a:t>
            </a:r>
            <a:r>
              <a:rPr lang="en-US" sz="2000" i="1" dirty="0"/>
              <a:t>EME Homer City v. EPA </a:t>
            </a:r>
            <a:r>
              <a:rPr lang="en-US" sz="2000" dirty="0"/>
              <a:t>(Case No. 11-1302</a:t>
            </a:r>
            <a:r>
              <a:rPr lang="en-US" sz="2000" dirty="0" smtClean="0"/>
              <a:t>).</a:t>
            </a:r>
          </a:p>
          <a:p>
            <a:pPr marL="346075" indent="-346075">
              <a:spcBef>
                <a:spcPts val="0"/>
              </a:spcBef>
            </a:pPr>
            <a:endParaRPr lang="en-US" sz="1000" dirty="0" smtClean="0"/>
          </a:p>
          <a:p>
            <a:pPr marL="346075" indent="-346075">
              <a:spcBef>
                <a:spcPts val="0"/>
              </a:spcBef>
            </a:pPr>
            <a:r>
              <a:rPr lang="en-US" sz="2000" dirty="0" smtClean="0"/>
              <a:t>The </a:t>
            </a:r>
            <a:r>
              <a:rPr lang="en-US" sz="2000" dirty="0"/>
              <a:t>D.C. Circuit subsequently issued decisions that stayed and then vacated the </a:t>
            </a:r>
            <a:r>
              <a:rPr lang="en-US" sz="2000" dirty="0" smtClean="0"/>
              <a:t>CSAPR rule </a:t>
            </a:r>
            <a:r>
              <a:rPr lang="en-US" sz="2000" dirty="0"/>
              <a:t>before implementation began. </a:t>
            </a:r>
          </a:p>
          <a:p>
            <a:pPr marL="346075" indent="-346075">
              <a:spcBef>
                <a:spcPts val="0"/>
              </a:spcBef>
            </a:pPr>
            <a:endParaRPr lang="en-US" sz="1000" dirty="0" smtClean="0"/>
          </a:p>
          <a:p>
            <a:pPr marL="346075" indent="-346075">
              <a:spcBef>
                <a:spcPts val="0"/>
              </a:spcBef>
            </a:pPr>
            <a:r>
              <a:rPr lang="en-US" sz="2000" dirty="0" smtClean="0"/>
              <a:t>On </a:t>
            </a:r>
            <a:r>
              <a:rPr lang="en-US" sz="2000" dirty="0"/>
              <a:t>April 29, 2014, the U.S. Supreme Court reversed the D.C. Circuit’s vacatur. </a:t>
            </a:r>
            <a:endParaRPr lang="en-US" sz="2000" dirty="0" smtClean="0"/>
          </a:p>
          <a:p>
            <a:pPr marL="346075" indent="-346075">
              <a:spcBef>
                <a:spcPts val="0"/>
              </a:spcBef>
            </a:pPr>
            <a:endParaRPr lang="en-US" sz="1000" dirty="0" smtClean="0"/>
          </a:p>
          <a:p>
            <a:pPr marL="346075" indent="-346075">
              <a:spcBef>
                <a:spcPts val="0"/>
              </a:spcBef>
            </a:pPr>
            <a:r>
              <a:rPr lang="en-US" sz="2000" dirty="0"/>
              <a:t>The April 2014 </a:t>
            </a:r>
            <a:r>
              <a:rPr lang="en-US" sz="2000" dirty="0" smtClean="0"/>
              <a:t>U.S. Supreme </a:t>
            </a:r>
            <a:r>
              <a:rPr lang="en-US" sz="2000" dirty="0"/>
              <a:t>Court decision also remanded the CSAPR litigation to the D.C. </a:t>
            </a:r>
            <a:r>
              <a:rPr lang="en-US" sz="2000" dirty="0" smtClean="0"/>
              <a:t>Circuit. </a:t>
            </a:r>
          </a:p>
          <a:p>
            <a:pPr marL="346075" indent="-346075">
              <a:spcBef>
                <a:spcPts val="0"/>
              </a:spcBef>
            </a:pPr>
            <a:endParaRPr lang="en-US" sz="1000" dirty="0" smtClean="0"/>
          </a:p>
          <a:p>
            <a:pPr marL="346075" indent="-346075">
              <a:spcBef>
                <a:spcPts val="0"/>
              </a:spcBef>
            </a:pPr>
            <a:r>
              <a:rPr lang="en-US" sz="2000" dirty="0" smtClean="0"/>
              <a:t>On October </a:t>
            </a:r>
            <a:r>
              <a:rPr lang="en-US" sz="2000" dirty="0"/>
              <a:t>23, 2014, the D.C. Circuit </a:t>
            </a:r>
            <a:r>
              <a:rPr lang="en-US" sz="2000" dirty="0" smtClean="0"/>
              <a:t>granted the </a:t>
            </a:r>
            <a:r>
              <a:rPr lang="en-US" sz="2000" dirty="0"/>
              <a:t>EPA’s motion to lift the stay and shift the CSAPR compliance deadlines by three years.</a:t>
            </a:r>
          </a:p>
          <a:p>
            <a:pPr marL="346075" indent="-346075">
              <a:spcBef>
                <a:spcPts val="0"/>
              </a:spcBef>
            </a:pPr>
            <a:endParaRPr lang="en-US" sz="2000" dirty="0" smtClean="0"/>
          </a:p>
          <a:p>
            <a:pPr marL="346075" indent="-346075">
              <a:spcBef>
                <a:spcPts val="0"/>
              </a:spcBef>
            </a:pPr>
            <a:endParaRPr lang="en-US" sz="2000" dirty="0" smtClean="0"/>
          </a:p>
          <a:p>
            <a:pPr marL="346075" indent="-346075">
              <a:spcBef>
                <a:spcPts val="0"/>
              </a:spcBef>
            </a:pPr>
            <a:endParaRPr lang="en-US" sz="1000" dirty="0"/>
          </a:p>
          <a:p>
            <a:pPr marL="346075" indent="-346075">
              <a:buFont typeface="Arial" pitchFamily="34" charset="0"/>
              <a:buChar char="•"/>
              <a:defRPr/>
            </a:pPr>
            <a:endParaRPr lang="en-US" sz="1800" dirty="0" smtClean="0"/>
          </a:p>
          <a:p>
            <a:pPr marL="457200" indent="-457200">
              <a:buFont typeface="Arial" pitchFamily="34" charset="0"/>
              <a:buChar char="•"/>
              <a:defRPr/>
            </a:pPr>
            <a:endParaRPr lang="en-US" sz="1600" dirty="0"/>
          </a:p>
          <a:p>
            <a:pPr marL="0" indent="0">
              <a:buNone/>
              <a:defRPr/>
            </a:pPr>
            <a:r>
              <a:rPr lang="en-US" sz="1600" dirty="0"/>
              <a:t>  </a:t>
            </a:r>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History of EPA’s CSAPR and </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3</a:t>
            </a:fld>
            <a:endParaRPr lang="en-US" dirty="0"/>
          </a:p>
        </p:txBody>
      </p:sp>
    </p:spTree>
    <p:extLst>
      <p:ext uri="{BB962C8B-B14F-4D97-AF65-F5344CB8AC3E}">
        <p14:creationId xmlns:p14="http://schemas.microsoft.com/office/powerpoint/2010/main" val="246556288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99326" y="1752600"/>
            <a:ext cx="8458200" cy="4294981"/>
          </a:xfrm>
        </p:spPr>
        <p:txBody>
          <a:bodyPr/>
          <a:lstStyle/>
          <a:p>
            <a:pPr marL="346075" indent="-346075">
              <a:spcBef>
                <a:spcPts val="0"/>
              </a:spcBef>
              <a:buFont typeface="Arial" pitchFamily="34" charset="0"/>
              <a:buChar char="•"/>
              <a:defRPr/>
            </a:pPr>
            <a:r>
              <a:rPr lang="en-US" sz="2200" dirty="0" smtClean="0"/>
              <a:t>The EPA issued an interim final rule revising the compliance deadlines in its regulations, and the CSAPR Phase I implementation began on January 1, 2015, for the annual programs and May 1, 2015, for the ozone season program, with Phase II to begin in 2017. </a:t>
            </a:r>
          </a:p>
          <a:p>
            <a:pPr marL="346075" indent="-346075">
              <a:spcBef>
                <a:spcPts val="0"/>
              </a:spcBef>
            </a:pPr>
            <a:endParaRPr lang="en-US" sz="1000" dirty="0"/>
          </a:p>
          <a:p>
            <a:pPr marL="346075" indent="-346075">
              <a:spcBef>
                <a:spcPts val="0"/>
              </a:spcBef>
            </a:pPr>
            <a:r>
              <a:rPr lang="en-US" sz="2200" dirty="0"/>
              <a:t>On June 30, 2015, </a:t>
            </a:r>
            <a:r>
              <a:rPr lang="en-US" sz="2200" dirty="0" smtClean="0"/>
              <a:t>the EPA </a:t>
            </a:r>
            <a:r>
              <a:rPr lang="en-US" sz="2200" dirty="0"/>
              <a:t>issued a final notice finding that a number of </a:t>
            </a:r>
            <a:r>
              <a:rPr lang="en-US" sz="2200" dirty="0" smtClean="0"/>
              <a:t>states </a:t>
            </a:r>
            <a:r>
              <a:rPr lang="en-US" sz="2200" dirty="0"/>
              <a:t>failed to submit “good neighbor” SIPs for the 2008 ozone </a:t>
            </a:r>
            <a:r>
              <a:rPr lang="en-US" sz="2200" dirty="0" smtClean="0"/>
              <a:t>standard.  These </a:t>
            </a:r>
            <a:r>
              <a:rPr lang="en-US" sz="2200" dirty="0"/>
              <a:t>findings established a </a:t>
            </a:r>
            <a:r>
              <a:rPr lang="en-US" sz="2200" dirty="0" smtClean="0"/>
              <a:t>2-year </a:t>
            </a:r>
            <a:r>
              <a:rPr lang="en-US" sz="2200" dirty="0"/>
              <a:t>deadline for the EPA to either approve </a:t>
            </a:r>
            <a:r>
              <a:rPr lang="en-US" sz="2200" dirty="0" smtClean="0"/>
              <a:t>an </a:t>
            </a:r>
            <a:r>
              <a:rPr lang="en-US" sz="2200" dirty="0"/>
              <a:t>SIP or finalize </a:t>
            </a:r>
            <a:r>
              <a:rPr lang="en-US" sz="2200" dirty="0" smtClean="0"/>
              <a:t>an </a:t>
            </a:r>
            <a:r>
              <a:rPr lang="en-US" sz="2200" dirty="0"/>
              <a:t>FIP that </a:t>
            </a:r>
            <a:r>
              <a:rPr lang="en-US" sz="2200" dirty="0" smtClean="0"/>
              <a:t>addresses </a:t>
            </a:r>
            <a:r>
              <a:rPr lang="en-US" sz="2200" dirty="0"/>
              <a:t>the </a:t>
            </a:r>
            <a:r>
              <a:rPr lang="en-US" sz="2200" dirty="0" smtClean="0"/>
              <a:t>“</a:t>
            </a:r>
            <a:r>
              <a:rPr lang="en-US" sz="2200" dirty="0"/>
              <a:t>good neighbor” requirement. </a:t>
            </a:r>
            <a:endParaRPr lang="en-US" sz="2200" dirty="0" smtClean="0"/>
          </a:p>
          <a:p>
            <a:pPr marL="346075" indent="-346075">
              <a:spcBef>
                <a:spcPts val="0"/>
              </a:spcBef>
            </a:pPr>
            <a:endParaRPr lang="en-US" sz="1000" dirty="0" smtClean="0"/>
          </a:p>
          <a:p>
            <a:pPr marL="346075" indent="-346075">
              <a:spcBef>
                <a:spcPts val="0"/>
              </a:spcBef>
            </a:pPr>
            <a:r>
              <a:rPr lang="en-US" sz="2200" dirty="0"/>
              <a:t>On July 28, 2015, the D.C. Circuit remanded the ozone season budgets for 11 states to </a:t>
            </a:r>
            <a:r>
              <a:rPr lang="en-US" sz="2200" dirty="0" smtClean="0"/>
              <a:t>the EPA </a:t>
            </a:r>
            <a:r>
              <a:rPr lang="en-US" sz="2200" dirty="0"/>
              <a:t>for reconsideration. </a:t>
            </a:r>
          </a:p>
          <a:p>
            <a:pPr marL="346075" indent="-346075">
              <a:spcBef>
                <a:spcPts val="0"/>
              </a:spcBef>
            </a:pPr>
            <a:endParaRPr lang="en-US" sz="1800" dirty="0"/>
          </a:p>
          <a:p>
            <a:pPr marL="346075" indent="-346075">
              <a:buFont typeface="Arial" pitchFamily="34" charset="0"/>
              <a:buChar char="•"/>
              <a:defRPr/>
            </a:pPr>
            <a:endParaRPr lang="en-US" sz="1800" dirty="0" smtClean="0"/>
          </a:p>
          <a:p>
            <a:pPr marL="457200" indent="-457200">
              <a:buFont typeface="Arial" pitchFamily="34" charset="0"/>
              <a:buChar char="•"/>
              <a:defRPr/>
            </a:pPr>
            <a:endParaRPr lang="en-US" sz="1600" dirty="0"/>
          </a:p>
          <a:p>
            <a:pPr marL="0" indent="0">
              <a:buNone/>
              <a:defRPr/>
            </a:pPr>
            <a:r>
              <a:rPr lang="en-US" sz="1600" dirty="0"/>
              <a:t>  </a:t>
            </a:r>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History of EPA’s CSAPR and </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4</a:t>
            </a:fld>
            <a:endParaRPr lang="en-US" dirty="0"/>
          </a:p>
        </p:txBody>
      </p:sp>
    </p:spTree>
    <p:extLst>
      <p:ext uri="{BB962C8B-B14F-4D97-AF65-F5344CB8AC3E}">
        <p14:creationId xmlns:p14="http://schemas.microsoft.com/office/powerpoint/2010/main" val="48278935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32489" y="1828801"/>
            <a:ext cx="8180687" cy="4017962"/>
          </a:xfrm>
        </p:spPr>
        <p:txBody>
          <a:bodyPr/>
          <a:lstStyle/>
          <a:p>
            <a:pPr marL="346075" indent="-346075">
              <a:spcBef>
                <a:spcPts val="0"/>
              </a:spcBef>
              <a:buFont typeface="Arial" pitchFamily="34" charset="0"/>
              <a:buChar char="•"/>
              <a:defRPr/>
            </a:pPr>
            <a:r>
              <a:rPr lang="en-US" sz="1800" dirty="0" smtClean="0"/>
              <a:t>On </a:t>
            </a:r>
            <a:r>
              <a:rPr lang="en-US" sz="1800" dirty="0"/>
              <a:t>November 16, 2015, the EPA proposed an update to the Cross-State Air Pollution Rule (CSAPR) for the 2008 ozone National Ambient Air Quality Standards (NAAQS) by issuing the proposed CSAPR Update Rule.</a:t>
            </a:r>
          </a:p>
          <a:p>
            <a:pPr marL="346075" indent="-346075">
              <a:spcBef>
                <a:spcPts val="0"/>
              </a:spcBef>
              <a:buFont typeface="Arial" pitchFamily="34" charset="0"/>
              <a:buChar char="•"/>
              <a:defRPr/>
            </a:pPr>
            <a:endParaRPr lang="en-US" sz="1000" dirty="0" smtClean="0"/>
          </a:p>
          <a:p>
            <a:pPr marL="346075" indent="-346075">
              <a:spcBef>
                <a:spcPts val="0"/>
              </a:spcBef>
              <a:buFont typeface="Arial" pitchFamily="34" charset="0"/>
              <a:buChar char="•"/>
              <a:defRPr/>
            </a:pPr>
            <a:r>
              <a:rPr lang="en-US" sz="1800" dirty="0" smtClean="0"/>
              <a:t>On December 3, 2015, the “Cross-State Air Pollution Rule Update for the 2008 Ozone NAAQS” was published in the Federal Register</a:t>
            </a:r>
            <a:r>
              <a:rPr lang="en-US" sz="1800" b="1" dirty="0" smtClean="0"/>
              <a:t> </a:t>
            </a:r>
            <a:r>
              <a:rPr lang="en-US" sz="1800" dirty="0" smtClean="0"/>
              <a:t>(80 FR 75706).</a:t>
            </a:r>
          </a:p>
          <a:p>
            <a:pPr marL="346075" indent="-346075">
              <a:spcBef>
                <a:spcPts val="0"/>
              </a:spcBef>
              <a:buFont typeface="Arial" pitchFamily="34" charset="0"/>
              <a:buChar char="•"/>
              <a:defRPr/>
            </a:pPr>
            <a:endParaRPr lang="en-US" sz="1000" dirty="0" smtClean="0"/>
          </a:p>
          <a:p>
            <a:pPr marL="346075" lvl="0" indent="-346075">
              <a:spcBef>
                <a:spcPts val="0"/>
              </a:spcBef>
              <a:buFont typeface="Arial" pitchFamily="34" charset="0"/>
              <a:buChar char="•"/>
              <a:defRPr/>
            </a:pPr>
            <a:r>
              <a:rPr lang="en-US" sz="1800" dirty="0" smtClean="0">
                <a:solidFill>
                  <a:prstClr val="black"/>
                </a:solidFill>
              </a:rPr>
              <a:t>The EPA proposed that the CSAPR </a:t>
            </a:r>
            <a:r>
              <a:rPr lang="en-US" sz="1800" dirty="0">
                <a:solidFill>
                  <a:prstClr val="black"/>
                </a:solidFill>
              </a:rPr>
              <a:t>Update Rule </a:t>
            </a:r>
            <a:r>
              <a:rPr lang="en-US" sz="1800" dirty="0" smtClean="0">
                <a:solidFill>
                  <a:prstClr val="black"/>
                </a:solidFill>
              </a:rPr>
              <a:t>will </a:t>
            </a:r>
            <a:r>
              <a:rPr lang="en-US" sz="1800" dirty="0">
                <a:solidFill>
                  <a:prstClr val="black"/>
                </a:solidFill>
              </a:rPr>
              <a:t>reduce interstate </a:t>
            </a:r>
            <a:r>
              <a:rPr lang="en-US" sz="1800" dirty="0" smtClean="0">
                <a:solidFill>
                  <a:prstClr val="black"/>
                </a:solidFill>
              </a:rPr>
              <a:t>air pollutant emission </a:t>
            </a:r>
            <a:r>
              <a:rPr lang="en-US" sz="1800" dirty="0">
                <a:solidFill>
                  <a:prstClr val="black"/>
                </a:solidFill>
              </a:rPr>
              <a:t>transport that significantly contributes to nonattainment, </a:t>
            </a:r>
            <a:r>
              <a:rPr lang="en-US" sz="1800" dirty="0" smtClean="0">
                <a:solidFill>
                  <a:prstClr val="black"/>
                </a:solidFill>
              </a:rPr>
              <a:t>or </a:t>
            </a:r>
            <a:r>
              <a:rPr lang="en-US" sz="1800" dirty="0">
                <a:solidFill>
                  <a:prstClr val="black"/>
                </a:solidFill>
              </a:rPr>
              <a:t>interferes with maintenance, of the 2008 ozone NAAQS in the eastern U.S.  </a:t>
            </a:r>
          </a:p>
          <a:p>
            <a:pPr marL="346075" indent="-346075">
              <a:spcBef>
                <a:spcPts val="0"/>
              </a:spcBef>
              <a:buFont typeface="Arial" pitchFamily="34" charset="0"/>
              <a:buChar char="•"/>
              <a:defRPr/>
            </a:pPr>
            <a:endParaRPr lang="en-US" sz="1000" dirty="0" smtClean="0"/>
          </a:p>
          <a:p>
            <a:pPr marL="346075" lvl="0" indent="-346075">
              <a:spcBef>
                <a:spcPts val="0"/>
              </a:spcBef>
              <a:buFont typeface="Arial" pitchFamily="34" charset="0"/>
              <a:buChar char="•"/>
              <a:defRPr/>
            </a:pPr>
            <a:r>
              <a:rPr lang="en-US" sz="1800" dirty="0">
                <a:solidFill>
                  <a:prstClr val="black"/>
                </a:solidFill>
              </a:rPr>
              <a:t>To achieve this goal, the proposed CSAPR Update Rule would further limit ozone season (May 1 through September 30) nitrogen </a:t>
            </a:r>
            <a:r>
              <a:rPr lang="en-US" sz="1800" dirty="0" smtClean="0">
                <a:solidFill>
                  <a:prstClr val="black"/>
                </a:solidFill>
              </a:rPr>
              <a:t>oxide </a:t>
            </a:r>
            <a:r>
              <a:rPr lang="en-US" sz="1800" dirty="0">
                <a:solidFill>
                  <a:prstClr val="black"/>
                </a:solidFill>
              </a:rPr>
              <a:t>(NO</a:t>
            </a:r>
            <a:r>
              <a:rPr lang="en-US" sz="1800" baseline="-25000" dirty="0">
                <a:solidFill>
                  <a:prstClr val="black"/>
                </a:solidFill>
              </a:rPr>
              <a:t>X</a:t>
            </a:r>
            <a:r>
              <a:rPr lang="en-US" sz="1800" dirty="0">
                <a:solidFill>
                  <a:prstClr val="black"/>
                </a:solidFill>
              </a:rPr>
              <a:t>) emissions from </a:t>
            </a:r>
            <a:r>
              <a:rPr lang="en-US" sz="1800" dirty="0" smtClean="0">
                <a:solidFill>
                  <a:prstClr val="black"/>
                </a:solidFill>
              </a:rPr>
              <a:t>Electric Generating Units </a:t>
            </a:r>
            <a:r>
              <a:rPr lang="en-US" sz="1800" dirty="0">
                <a:solidFill>
                  <a:prstClr val="black"/>
                </a:solidFill>
              </a:rPr>
              <a:t>(EGUs) in 23 eastern states.  </a:t>
            </a:r>
          </a:p>
          <a:p>
            <a:pPr marL="346075" indent="-346075">
              <a:spcBef>
                <a:spcPts val="0"/>
              </a:spcBef>
              <a:buFont typeface="Arial" pitchFamily="34" charset="0"/>
              <a:buChar char="•"/>
              <a:defRPr/>
            </a:pPr>
            <a:endParaRPr lang="en-US" sz="1800" dirty="0" smtClean="0"/>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Overview of EPA’s </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5</a:t>
            </a:fld>
            <a:endParaRPr lang="en-US" dirty="0"/>
          </a:p>
        </p:txBody>
      </p:sp>
    </p:spTree>
    <p:extLst>
      <p:ext uri="{BB962C8B-B14F-4D97-AF65-F5344CB8AC3E}">
        <p14:creationId xmlns:p14="http://schemas.microsoft.com/office/powerpoint/2010/main" val="301763676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09652" y="384641"/>
              <a:ext cx="79248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Overview of EPA’s CSAPR Update  Proposed Rulemaking - States Affected</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609601" y="1981199"/>
            <a:ext cx="7848600" cy="386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6</a:t>
            </a:fld>
            <a:endParaRPr lang="en-US" dirty="0"/>
          </a:p>
        </p:txBody>
      </p:sp>
    </p:spTree>
    <p:extLst>
      <p:ext uri="{BB962C8B-B14F-4D97-AF65-F5344CB8AC3E}">
        <p14:creationId xmlns:p14="http://schemas.microsoft.com/office/powerpoint/2010/main" val="40566085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5829" y="1828800"/>
            <a:ext cx="8325095" cy="4294980"/>
          </a:xfrm>
        </p:spPr>
        <p:txBody>
          <a:bodyPr/>
          <a:lstStyle/>
          <a:p>
            <a:pPr marL="346075" lvl="0" indent="-346075">
              <a:spcBef>
                <a:spcPts val="0"/>
              </a:spcBef>
              <a:buFont typeface="Arial" pitchFamily="34" charset="0"/>
              <a:buChar char="•"/>
              <a:defRPr/>
            </a:pPr>
            <a:r>
              <a:rPr lang="en-US" sz="2000" dirty="0" smtClean="0">
                <a:solidFill>
                  <a:prstClr val="black"/>
                </a:solidFill>
              </a:rPr>
              <a:t>The EPA’s proposed CSAPR </a:t>
            </a:r>
            <a:r>
              <a:rPr lang="en-US" sz="2000" dirty="0">
                <a:solidFill>
                  <a:prstClr val="black"/>
                </a:solidFill>
              </a:rPr>
              <a:t>Update Rule also responds to the July 2015 remand of certain CSAPR NO</a:t>
            </a:r>
            <a:r>
              <a:rPr lang="en-US" sz="2000" baseline="-25000" dirty="0">
                <a:solidFill>
                  <a:prstClr val="black"/>
                </a:solidFill>
              </a:rPr>
              <a:t>X </a:t>
            </a:r>
            <a:r>
              <a:rPr lang="en-US" sz="2000" dirty="0">
                <a:solidFill>
                  <a:prstClr val="black"/>
                </a:solidFill>
              </a:rPr>
              <a:t>emissions </a:t>
            </a:r>
            <a:r>
              <a:rPr lang="en-US" sz="2000" dirty="0" smtClean="0">
                <a:solidFill>
                  <a:prstClr val="black"/>
                </a:solidFill>
              </a:rPr>
              <a:t>budgets </a:t>
            </a:r>
            <a:r>
              <a:rPr lang="en-US" sz="2000" dirty="0">
                <a:solidFill>
                  <a:prstClr val="black"/>
                </a:solidFill>
              </a:rPr>
              <a:t>by the United States Court of Appeals for the D.C. Circuit. </a:t>
            </a:r>
            <a:endParaRPr lang="en-US" sz="2000" dirty="0" smtClean="0">
              <a:solidFill>
                <a:prstClr val="black"/>
              </a:solidFill>
            </a:endParaRPr>
          </a:p>
          <a:p>
            <a:pPr marL="346075" lvl="0" indent="-346075">
              <a:spcBef>
                <a:spcPts val="0"/>
              </a:spcBef>
              <a:buFont typeface="Arial" pitchFamily="34" charset="0"/>
              <a:buChar char="•"/>
              <a:defRPr/>
            </a:pPr>
            <a:endParaRPr lang="en-US" sz="1000" dirty="0"/>
          </a:p>
          <a:p>
            <a:r>
              <a:rPr lang="en-US" sz="2000" dirty="0"/>
              <a:t>In response to the D.C. Circuit remand in </a:t>
            </a:r>
            <a:r>
              <a:rPr lang="en-US" sz="2000" i="1" dirty="0"/>
              <a:t>EME Homer City</a:t>
            </a:r>
            <a:r>
              <a:rPr lang="en-US" sz="2000" dirty="0"/>
              <a:t>, </a:t>
            </a:r>
            <a:r>
              <a:rPr lang="en-US" sz="2000" dirty="0" smtClean="0"/>
              <a:t>the </a:t>
            </a:r>
            <a:r>
              <a:rPr lang="en-US" sz="2000" dirty="0" smtClean="0">
                <a:solidFill>
                  <a:prstClr val="black"/>
                </a:solidFill>
              </a:rPr>
              <a:t>EPA proposed the CSAPR Update Rule </a:t>
            </a:r>
            <a:r>
              <a:rPr lang="en-US" sz="2000" dirty="0">
                <a:solidFill>
                  <a:prstClr val="black"/>
                </a:solidFill>
              </a:rPr>
              <a:t>to replace the </a:t>
            </a:r>
            <a:r>
              <a:rPr lang="en-US" sz="2000" dirty="0" smtClean="0">
                <a:solidFill>
                  <a:prstClr val="black"/>
                </a:solidFill>
              </a:rPr>
              <a:t>existing Phase II </a:t>
            </a:r>
            <a:r>
              <a:rPr lang="en-US" sz="2000" dirty="0">
                <a:solidFill>
                  <a:prstClr val="black"/>
                </a:solidFill>
              </a:rPr>
              <a:t>CSAPR ozone season NO</a:t>
            </a:r>
            <a:r>
              <a:rPr lang="en-US" sz="2000" baseline="-25000" dirty="0">
                <a:solidFill>
                  <a:prstClr val="black"/>
                </a:solidFill>
              </a:rPr>
              <a:t>X</a:t>
            </a:r>
            <a:r>
              <a:rPr lang="en-US" sz="2000" dirty="0">
                <a:solidFill>
                  <a:prstClr val="black"/>
                </a:solidFill>
              </a:rPr>
              <a:t> emissions budgets for nine states (Maryland, New Jersey, New York, North Carolina, Ohio, Pennsylvania, Texas, Virginia, and West Virginia) with updated budgets designed to address interstate transport with respect to the 2008 ozone NAAQS. </a:t>
            </a:r>
            <a:endParaRPr lang="en-US" sz="2000" dirty="0" smtClean="0">
              <a:solidFill>
                <a:prstClr val="black"/>
              </a:solidFill>
            </a:endParaRPr>
          </a:p>
          <a:p>
            <a:pPr lvl="0">
              <a:spcBef>
                <a:spcPts val="0"/>
              </a:spcBef>
            </a:pPr>
            <a:endParaRPr lang="en-US" sz="1000" dirty="0">
              <a:solidFill>
                <a:prstClr val="black"/>
              </a:solidFill>
            </a:endParaRPr>
          </a:p>
          <a:p>
            <a:pPr lvl="0">
              <a:spcBef>
                <a:spcPts val="0"/>
              </a:spcBef>
            </a:pPr>
            <a:r>
              <a:rPr lang="en-US" sz="2000" dirty="0" smtClean="0">
                <a:solidFill>
                  <a:prstClr val="black"/>
                </a:solidFill>
              </a:rPr>
              <a:t>The EPA also proposed to remove </a:t>
            </a:r>
            <a:r>
              <a:rPr lang="en-US" sz="2000" dirty="0">
                <a:solidFill>
                  <a:prstClr val="black"/>
                </a:solidFill>
              </a:rPr>
              <a:t>two states (South Carolina and Florida) from the CSAPR ozone season NO</a:t>
            </a:r>
            <a:r>
              <a:rPr lang="en-US" sz="2000" baseline="-25000" dirty="0">
                <a:solidFill>
                  <a:prstClr val="black"/>
                </a:solidFill>
              </a:rPr>
              <a:t>X</a:t>
            </a:r>
            <a:r>
              <a:rPr lang="en-US" sz="2000" dirty="0">
                <a:solidFill>
                  <a:prstClr val="black"/>
                </a:solidFill>
              </a:rPr>
              <a:t> trading program. </a:t>
            </a:r>
          </a:p>
          <a:p>
            <a:pPr marL="346075" indent="-346075">
              <a:spcBef>
                <a:spcPts val="0"/>
              </a:spcBef>
              <a:buFont typeface="Arial" pitchFamily="34" charset="0"/>
              <a:buChar char="•"/>
              <a:defRPr/>
            </a:pPr>
            <a:endParaRPr lang="en-US" sz="1000" dirty="0" smtClean="0"/>
          </a:p>
          <a:p>
            <a:pPr marL="346075" indent="-346075">
              <a:spcBef>
                <a:spcPts val="0"/>
              </a:spcBef>
              <a:buFont typeface="Arial" pitchFamily="34" charset="0"/>
              <a:buChar char="•"/>
              <a:defRPr/>
            </a:pPr>
            <a:endParaRPr lang="en-US" sz="1800" dirty="0" smtClean="0"/>
          </a:p>
          <a:p>
            <a:endParaRPr lang="en-US" sz="1600" dirty="0"/>
          </a:p>
          <a:p>
            <a:pPr marL="457200" indent="-457200">
              <a:buFont typeface="Arial" pitchFamily="34" charset="0"/>
              <a:buChar char="•"/>
              <a:defRPr/>
            </a:pPr>
            <a:endParaRPr lang="en-US" sz="1600" dirty="0" smtClean="0"/>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Overview of EPA’s</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7</a:t>
            </a:fld>
            <a:endParaRPr lang="en-US" dirty="0"/>
          </a:p>
        </p:txBody>
      </p:sp>
    </p:spTree>
    <p:extLst>
      <p:ext uri="{BB962C8B-B14F-4D97-AF65-F5344CB8AC3E}">
        <p14:creationId xmlns:p14="http://schemas.microsoft.com/office/powerpoint/2010/main" val="21009874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17377" y="1752600"/>
            <a:ext cx="8325095" cy="4294980"/>
          </a:xfrm>
        </p:spPr>
        <p:txBody>
          <a:bodyPr/>
          <a:lstStyle/>
          <a:p>
            <a:pPr marL="346075" indent="-346075">
              <a:spcBef>
                <a:spcPts val="0"/>
              </a:spcBef>
              <a:buFont typeface="Arial" pitchFamily="34" charset="0"/>
              <a:buChar char="•"/>
              <a:defRPr/>
            </a:pPr>
            <a:r>
              <a:rPr lang="en-US" sz="2000" dirty="0" smtClean="0"/>
              <a:t>The EPA anticipates, starting in 2017, that the CSAPR Update Rule will reduce summertime NO</a:t>
            </a:r>
            <a:r>
              <a:rPr lang="en-US" sz="2000" baseline="-25000" dirty="0" smtClean="0"/>
              <a:t>X</a:t>
            </a:r>
            <a:r>
              <a:rPr lang="en-US" sz="2000" dirty="0" smtClean="0"/>
              <a:t> emissions from power plants in 23 states in the eastern U.S. and provide up to $1.2 billion in health benefits to millions of Americans.</a:t>
            </a:r>
          </a:p>
          <a:p>
            <a:pPr marL="346075" indent="-346075">
              <a:spcBef>
                <a:spcPts val="0"/>
              </a:spcBef>
              <a:buFont typeface="Arial" pitchFamily="34" charset="0"/>
              <a:buChar char="•"/>
              <a:defRPr/>
            </a:pPr>
            <a:endParaRPr lang="en-US" sz="1000" dirty="0" smtClean="0"/>
          </a:p>
          <a:p>
            <a:pPr lvl="0">
              <a:spcBef>
                <a:spcPts val="0"/>
              </a:spcBef>
            </a:pPr>
            <a:r>
              <a:rPr lang="en-US" sz="2000" dirty="0" smtClean="0">
                <a:solidFill>
                  <a:prstClr val="black"/>
                </a:solidFill>
              </a:rPr>
              <a:t>The EPA </a:t>
            </a:r>
            <a:r>
              <a:rPr lang="en-US" sz="2000" dirty="0">
                <a:solidFill>
                  <a:prstClr val="black"/>
                </a:solidFill>
              </a:rPr>
              <a:t>predicts </a:t>
            </a:r>
            <a:r>
              <a:rPr lang="en-US" sz="2000" dirty="0" smtClean="0">
                <a:solidFill>
                  <a:prstClr val="black"/>
                </a:solidFill>
              </a:rPr>
              <a:t>that the </a:t>
            </a:r>
            <a:r>
              <a:rPr lang="en-US" sz="2000" dirty="0">
                <a:solidFill>
                  <a:prstClr val="black"/>
                </a:solidFill>
              </a:rPr>
              <a:t>effects of this proposed rule on employment and retail electricity prices </a:t>
            </a:r>
            <a:r>
              <a:rPr lang="en-US" sz="2000" dirty="0" smtClean="0">
                <a:solidFill>
                  <a:prstClr val="black"/>
                </a:solidFill>
              </a:rPr>
              <a:t>will be </a:t>
            </a:r>
            <a:r>
              <a:rPr lang="en-US" sz="2000" dirty="0">
                <a:solidFill>
                  <a:prstClr val="black"/>
                </a:solidFill>
              </a:rPr>
              <a:t>modest and vary year by year. </a:t>
            </a:r>
            <a:endParaRPr lang="en-US" sz="2000" dirty="0" smtClean="0">
              <a:solidFill>
                <a:prstClr val="black"/>
              </a:solidFill>
            </a:endParaRPr>
          </a:p>
          <a:p>
            <a:pPr lvl="0">
              <a:spcBef>
                <a:spcPts val="0"/>
              </a:spcBef>
            </a:pPr>
            <a:endParaRPr lang="en-US" sz="1000" dirty="0">
              <a:solidFill>
                <a:prstClr val="black"/>
              </a:solidFill>
            </a:endParaRPr>
          </a:p>
          <a:p>
            <a:pPr lvl="0">
              <a:spcBef>
                <a:spcPts val="0"/>
              </a:spcBef>
            </a:pPr>
            <a:r>
              <a:rPr lang="en-US" sz="2000" dirty="0" smtClean="0">
                <a:solidFill>
                  <a:prstClr val="black"/>
                </a:solidFill>
              </a:rPr>
              <a:t>The EPA </a:t>
            </a:r>
            <a:r>
              <a:rPr lang="en-US" sz="2000" dirty="0">
                <a:solidFill>
                  <a:prstClr val="black"/>
                </a:solidFill>
              </a:rPr>
              <a:t>analysis shows small employment gains and losses in both the electricity generation and fuels sectors as some companies upgrade and optimize existing NO</a:t>
            </a:r>
            <a:r>
              <a:rPr lang="en-US" sz="2000" baseline="-25000" dirty="0">
                <a:solidFill>
                  <a:prstClr val="black"/>
                </a:solidFill>
              </a:rPr>
              <a:t>X</a:t>
            </a:r>
            <a:r>
              <a:rPr lang="en-US" sz="2000" dirty="0">
                <a:solidFill>
                  <a:prstClr val="black"/>
                </a:solidFill>
              </a:rPr>
              <a:t> pollution control equipment to comply with the </a:t>
            </a:r>
            <a:r>
              <a:rPr lang="en-US" sz="2000" dirty="0" smtClean="0">
                <a:solidFill>
                  <a:prstClr val="black"/>
                </a:solidFill>
              </a:rPr>
              <a:t>proposed rule</a:t>
            </a:r>
            <a:r>
              <a:rPr lang="en-US" sz="2000" dirty="0">
                <a:solidFill>
                  <a:prstClr val="black"/>
                </a:solidFill>
              </a:rPr>
              <a:t>. </a:t>
            </a:r>
            <a:endParaRPr lang="en-US" sz="2000" dirty="0" smtClean="0">
              <a:solidFill>
                <a:prstClr val="black"/>
              </a:solidFill>
            </a:endParaRPr>
          </a:p>
          <a:p>
            <a:pPr lvl="0">
              <a:spcBef>
                <a:spcPts val="0"/>
              </a:spcBef>
            </a:pPr>
            <a:endParaRPr lang="en-US" sz="1000" dirty="0">
              <a:solidFill>
                <a:prstClr val="black"/>
              </a:solidFill>
            </a:endParaRPr>
          </a:p>
          <a:p>
            <a:pPr lvl="0">
              <a:spcBef>
                <a:spcPts val="0"/>
              </a:spcBef>
            </a:pPr>
            <a:r>
              <a:rPr lang="en-US" sz="2000" dirty="0">
                <a:solidFill>
                  <a:prstClr val="black"/>
                </a:solidFill>
              </a:rPr>
              <a:t>Some </a:t>
            </a:r>
            <a:r>
              <a:rPr lang="en-US" sz="2000" dirty="0" smtClean="0">
                <a:solidFill>
                  <a:prstClr val="black"/>
                </a:solidFill>
              </a:rPr>
              <a:t>electricity generation </a:t>
            </a:r>
            <a:r>
              <a:rPr lang="en-US" sz="2000" dirty="0">
                <a:solidFill>
                  <a:prstClr val="black"/>
                </a:solidFill>
              </a:rPr>
              <a:t>is shifted from coal-fired </a:t>
            </a:r>
            <a:r>
              <a:rPr lang="en-US" sz="2000" dirty="0" smtClean="0">
                <a:solidFill>
                  <a:prstClr val="black"/>
                </a:solidFill>
              </a:rPr>
              <a:t>EGUs </a:t>
            </a:r>
            <a:r>
              <a:rPr lang="en-US" sz="2000" dirty="0">
                <a:solidFill>
                  <a:prstClr val="black"/>
                </a:solidFill>
              </a:rPr>
              <a:t>to gas-fired units. </a:t>
            </a:r>
          </a:p>
          <a:p>
            <a:pPr lvl="0">
              <a:spcBef>
                <a:spcPts val="0"/>
              </a:spcBef>
            </a:pPr>
            <a:endParaRPr lang="en-US" sz="2200" dirty="0">
              <a:solidFill>
                <a:prstClr val="black"/>
              </a:solidFill>
            </a:endParaRPr>
          </a:p>
          <a:p>
            <a:pPr marL="346075" indent="-346075">
              <a:spcBef>
                <a:spcPts val="0"/>
              </a:spcBef>
              <a:buFont typeface="Arial" pitchFamily="34" charset="0"/>
              <a:buChar char="•"/>
              <a:defRPr/>
            </a:pPr>
            <a:endParaRPr lang="en-US" sz="1800" dirty="0" smtClean="0"/>
          </a:p>
          <a:p>
            <a:endParaRPr lang="en-US" sz="1600" dirty="0"/>
          </a:p>
          <a:p>
            <a:pPr marL="457200" indent="-457200">
              <a:buFont typeface="Arial" pitchFamily="34" charset="0"/>
              <a:buChar char="•"/>
              <a:defRPr/>
            </a:pPr>
            <a:endParaRPr lang="en-US" sz="1600" dirty="0" smtClean="0"/>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Impact of EPA’s</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D6847A28-3DF2-4254-A241-510C774C0EBA}" type="slidenum">
              <a:rPr lang="en-US" smtClean="0"/>
              <a:pPr>
                <a:defRPr/>
              </a:pPr>
              <a:t>8</a:t>
            </a:fld>
            <a:endParaRPr lang="en-US" dirty="0"/>
          </a:p>
        </p:txBody>
      </p:sp>
    </p:spTree>
    <p:extLst>
      <p:ext uri="{BB962C8B-B14F-4D97-AF65-F5344CB8AC3E}">
        <p14:creationId xmlns:p14="http://schemas.microsoft.com/office/powerpoint/2010/main" val="35441048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5829" y="1219199"/>
            <a:ext cx="8325095" cy="4904581"/>
          </a:xfrm>
        </p:spPr>
        <p:txBody>
          <a:bodyPr/>
          <a:lstStyle/>
          <a:p>
            <a:pPr marL="0" indent="0" fontAlgn="auto">
              <a:spcBef>
                <a:spcPts val="0"/>
              </a:spcBef>
              <a:spcAft>
                <a:spcPts val="0"/>
              </a:spcAft>
              <a:buNone/>
              <a:defRPr/>
            </a:pPr>
            <a:endParaRPr lang="en-US" sz="2200" dirty="0"/>
          </a:p>
          <a:p>
            <a:pPr marL="0" indent="0" fontAlgn="auto">
              <a:spcBef>
                <a:spcPts val="0"/>
              </a:spcBef>
              <a:spcAft>
                <a:spcPts val="0"/>
              </a:spcAft>
              <a:buNone/>
              <a:defRPr/>
            </a:pPr>
            <a:endParaRPr lang="en-US" sz="2200" dirty="0"/>
          </a:p>
        </p:txBody>
      </p:sp>
      <p:grpSp>
        <p:nvGrpSpPr>
          <p:cNvPr id="3076" name="Group 1"/>
          <p:cNvGrpSpPr>
            <a:grpSpLocks/>
          </p:cNvGrpSpPr>
          <p:nvPr/>
        </p:nvGrpSpPr>
        <p:grpSpPr bwMode="auto">
          <a:xfrm>
            <a:off x="288925" y="355600"/>
            <a:ext cx="8382000" cy="13208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762000" y="384641"/>
              <a:ext cx="78486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Other NAAQS and the </a:t>
              </a:r>
            </a:p>
            <a:p>
              <a:pPr algn="ctr"/>
              <a:r>
                <a:rPr lang="en-US" sz="3600" dirty="0" smtClean="0">
                  <a:solidFill>
                    <a:schemeClr val="bg1"/>
                  </a:solidFill>
                </a:rPr>
                <a:t>CSAPR Update Proposed Rulemaking</a:t>
              </a:r>
              <a:endParaRPr lang="en-US" sz="3600" dirty="0">
                <a:solidFill>
                  <a:schemeClr val="bg1"/>
                </a:solidFill>
              </a:endParaRP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03251" y="1752600"/>
            <a:ext cx="8153348" cy="4001095"/>
          </a:xfrm>
          <a:prstGeom prst="rect">
            <a:avLst/>
          </a:prstGeom>
        </p:spPr>
        <p:txBody>
          <a:bodyPr wrap="square">
            <a:spAutoFit/>
          </a:bodyPr>
          <a:lstStyle/>
          <a:p>
            <a:r>
              <a:rPr lang="en-US" dirty="0" smtClean="0"/>
              <a:t>The </a:t>
            </a:r>
            <a:r>
              <a:rPr lang="en-US" dirty="0"/>
              <a:t>annual PM2.5 NAAQS was </a:t>
            </a:r>
            <a:r>
              <a:rPr lang="en-US" dirty="0" smtClean="0"/>
              <a:t>updated in 2012 </a:t>
            </a:r>
            <a:r>
              <a:rPr lang="en-US" dirty="0"/>
              <a:t>after CSAPR was promulgated (78 FR 306, January 15, 2013). </a:t>
            </a:r>
            <a:endParaRPr lang="en-US" dirty="0" smtClean="0"/>
          </a:p>
          <a:p>
            <a:endParaRPr lang="en-US" sz="1000" dirty="0" smtClean="0"/>
          </a:p>
          <a:p>
            <a:pPr marL="285750" indent="-285750">
              <a:buFont typeface="Arial" panose="020B0604020202020204" pitchFamily="34" charset="0"/>
              <a:buChar char="•"/>
            </a:pPr>
            <a:r>
              <a:rPr lang="en-US" dirty="0" smtClean="0"/>
              <a:t>The CSAPR Update proposed rule does </a:t>
            </a:r>
            <a:r>
              <a:rPr lang="en-US" dirty="0"/>
              <a:t>not address the 2012 PM2.5 standard. </a:t>
            </a:r>
            <a:endParaRPr lang="en-US" dirty="0" smtClean="0"/>
          </a:p>
          <a:p>
            <a:pPr marL="285750" indent="-285750">
              <a:buFont typeface="Arial" panose="020B0604020202020204" pitchFamily="34" charset="0"/>
              <a:buChar char="•"/>
            </a:pPr>
            <a:endParaRPr lang="en-US" dirty="0"/>
          </a:p>
          <a:p>
            <a:r>
              <a:rPr lang="en-US" dirty="0" smtClean="0"/>
              <a:t>The EPA </a:t>
            </a:r>
            <a:r>
              <a:rPr lang="en-US" dirty="0"/>
              <a:t>acknowledges that, in </a:t>
            </a:r>
            <a:r>
              <a:rPr lang="en-US" i="1" dirty="0"/>
              <a:t>EME Homer City II</a:t>
            </a:r>
            <a:r>
              <a:rPr lang="en-US" dirty="0"/>
              <a:t>, the D.C. Circuit also remanded without vacatur the CSAPR </a:t>
            </a:r>
            <a:r>
              <a:rPr lang="en-US" dirty="0" smtClean="0"/>
              <a:t>Phase II </a:t>
            </a:r>
            <a:r>
              <a:rPr lang="en-US" dirty="0"/>
              <a:t>SO2 emissions budgets </a:t>
            </a:r>
            <a:r>
              <a:rPr lang="en-US" dirty="0" smtClean="0"/>
              <a:t>for </a:t>
            </a:r>
            <a:r>
              <a:rPr lang="en-US" dirty="0"/>
              <a:t>four </a:t>
            </a:r>
            <a:r>
              <a:rPr lang="en-US" dirty="0" smtClean="0"/>
              <a:t>states (Alabama, Georgia, South Carolina, and Texas) </a:t>
            </a:r>
          </a:p>
          <a:p>
            <a:endParaRPr lang="en-US" sz="1000" dirty="0" smtClean="0"/>
          </a:p>
          <a:p>
            <a:pPr marL="285750" indent="-285750">
              <a:buFont typeface="Arial" panose="020B0604020202020204" pitchFamily="34" charset="0"/>
              <a:buChar char="•"/>
            </a:pPr>
            <a:r>
              <a:rPr lang="en-US" dirty="0" smtClean="0"/>
              <a:t>The </a:t>
            </a:r>
            <a:r>
              <a:rPr lang="en-US" dirty="0"/>
              <a:t>proposal does not address the remand of these CSAPR </a:t>
            </a:r>
            <a:r>
              <a:rPr lang="en-US" dirty="0" smtClean="0"/>
              <a:t>Phase II </a:t>
            </a:r>
            <a:r>
              <a:rPr lang="en-US" dirty="0"/>
              <a:t>SO2 annual emissions </a:t>
            </a:r>
            <a:r>
              <a:rPr lang="en-US" dirty="0" smtClean="0"/>
              <a:t>budgets which will be addressed separately by EPA. </a:t>
            </a:r>
          </a:p>
          <a:p>
            <a:pPr marL="285750" indent="-285750">
              <a:buFont typeface="Arial" panose="020B0604020202020204" pitchFamily="34" charset="0"/>
              <a:buChar char="•"/>
            </a:pPr>
            <a:endParaRPr lang="en-US" dirty="0"/>
          </a:p>
          <a:p>
            <a:r>
              <a:rPr lang="en-US" dirty="0" smtClean="0"/>
              <a:t>The </a:t>
            </a:r>
            <a:r>
              <a:rPr lang="en-US" dirty="0"/>
              <a:t>existing CSAPR emissions budgets and implementation programs </a:t>
            </a:r>
            <a:r>
              <a:rPr lang="en-US" dirty="0" smtClean="0"/>
              <a:t>for annual </a:t>
            </a:r>
            <a:r>
              <a:rPr lang="en-US" dirty="0"/>
              <a:t>SO2 </a:t>
            </a:r>
            <a:r>
              <a:rPr lang="en-US" dirty="0" smtClean="0"/>
              <a:t>and </a:t>
            </a:r>
            <a:r>
              <a:rPr lang="en-US" dirty="0"/>
              <a:t>NO</a:t>
            </a:r>
            <a:r>
              <a:rPr lang="en-US" baseline="-25000" dirty="0"/>
              <a:t>X</a:t>
            </a:r>
            <a:r>
              <a:rPr lang="en-US" dirty="0"/>
              <a:t> </a:t>
            </a:r>
            <a:r>
              <a:rPr lang="en-US" dirty="0" smtClean="0"/>
              <a:t>requirements, </a:t>
            </a:r>
            <a:r>
              <a:rPr lang="en-US" dirty="0"/>
              <a:t>which address interstate transport for the 1997 </a:t>
            </a:r>
            <a:r>
              <a:rPr lang="en-US" dirty="0" smtClean="0"/>
              <a:t>and 2006 </a:t>
            </a:r>
            <a:r>
              <a:rPr lang="en-US" dirty="0"/>
              <a:t>PM2.5 NAAQS, continue to apply at this time. </a:t>
            </a:r>
          </a:p>
        </p:txBody>
      </p:sp>
      <p:sp>
        <p:nvSpPr>
          <p:cNvPr id="3" name="Slide Number Placeholder 2"/>
          <p:cNvSpPr>
            <a:spLocks noGrp="1"/>
          </p:cNvSpPr>
          <p:nvPr>
            <p:ph type="sldNum" sz="quarter" idx="12"/>
          </p:nvPr>
        </p:nvSpPr>
        <p:spPr/>
        <p:txBody>
          <a:bodyPr/>
          <a:lstStyle/>
          <a:p>
            <a:pPr>
              <a:defRPr/>
            </a:pPr>
            <a:fld id="{D6847A28-3DF2-4254-A241-510C774C0EBA}" type="slidenum">
              <a:rPr lang="en-US" smtClean="0"/>
              <a:pPr>
                <a:defRPr/>
              </a:pPr>
              <a:t>9</a:t>
            </a:fld>
            <a:endParaRPr lang="en-US" dirty="0"/>
          </a:p>
        </p:txBody>
      </p:sp>
    </p:spTree>
    <p:extLst>
      <p:ext uri="{BB962C8B-B14F-4D97-AF65-F5344CB8AC3E}">
        <p14:creationId xmlns:p14="http://schemas.microsoft.com/office/powerpoint/2010/main" val="2840640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5813</TotalTime>
  <Words>2890</Words>
  <Application>Microsoft Office PowerPoint</Application>
  <PresentationFormat>On-screen Show (4:3)</PresentationFormat>
  <Paragraphs>557</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Commonwealth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Bold Black 44 pt Calibri Font</dc:title>
  <dc:creator>Shulman, Arleen</dc:creator>
  <cp:lastModifiedBy>Hetherington Cunfer, Katherine</cp:lastModifiedBy>
  <cp:revision>401</cp:revision>
  <cp:lastPrinted>2016-03-08T21:37:19Z</cp:lastPrinted>
  <dcterms:created xsi:type="dcterms:W3CDTF">2012-05-11T12:46:01Z</dcterms:created>
  <dcterms:modified xsi:type="dcterms:W3CDTF">2016-03-14T13:47:33Z</dcterms:modified>
</cp:coreProperties>
</file>