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4" r:id="rId2"/>
    <p:sldId id="260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8" r:id="rId11"/>
    <p:sldId id="285" r:id="rId12"/>
    <p:sldId id="293" r:id="rId13"/>
    <p:sldId id="297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verna, Andrew" initials="TA" lastIdx="1" clrIdx="0">
    <p:extLst>
      <p:ext uri="{19B8F6BF-5375-455C-9EA6-DF929625EA0E}">
        <p15:presenceInfo xmlns:p15="http://schemas.microsoft.com/office/powerpoint/2012/main" userId="Taverna, An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00"/>
    <a:srgbClr val="B3FFC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705" autoAdjust="0"/>
  </p:normalViewPr>
  <p:slideViewPr>
    <p:cSldViewPr>
      <p:cViewPr varScale="1">
        <p:scale>
          <a:sx n="114" d="100"/>
          <a:sy n="114" d="100"/>
        </p:scale>
        <p:origin x="174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pagov-my.sharepoint.com/personal/ataverna_pa_gov/Documents/C%20Drive/Desktop/Work/LLRW-2018/2018_MIMS+Generator+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pagov-my.sharepoint.com/personal/ataverna_pa_gov/Documents/C%20Drive/Desktop/Work/LLRW-2018/2018_MIMS+Generator+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pagov-my.sharepoint.com/personal/ataverna_pa_gov/Documents/C%20Drive/Desktop/Work/LLRW-2018/2018_MIMS+Generator+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pagov-my.sharepoint.com/personal/ataverna_pa_gov/Documents/C%20Drive/Desktop/Work/LLRW-2018/2018_MIMS+Generator+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pagov-my.sharepoint.com/personal/ataverna_pa_gov/Documents/C%20Drive/Desktop/Work/LLRW-2018/2018_MIMS+Generator+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pagov-my.sharepoint.com/personal/ataverna_pa_gov/Documents/C%20Drive/Desktop/Work/LLRW-2018/2018_MIMS+Generator+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pagov-my.sharepoint.com/personal/ataverna_pa_gov/Documents/C%20Drive/Desktop/Work/LLRW-2018/2018_MIMS+Generator+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6011194246343384E-2"/>
          <c:y val="4.0674721060943678E-2"/>
          <c:w val="0.84316187884430682"/>
          <c:h val="0.9169495532211134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'Charts &amp; Tables'!$C$5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DB7-4425-B9E5-FB13BEEF368C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DB7-4425-B9E5-FB13BEEF368C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DB7-4425-B9E5-FB13BEEF368C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DB7-4425-B9E5-FB13BEEF368C}"/>
              </c:ext>
            </c:extLst>
          </c:dPt>
          <c:cat>
            <c:strRef>
              <c:f>[2]TablesCharts!$B$3:$B$8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Tables'!$C$6:$C$11</c:f>
              <c:numCache>
                <c:formatCode>#,##0.0</c:formatCode>
                <c:ptCount val="6"/>
                <c:pt idx="0">
                  <c:v>13</c:v>
                </c:pt>
                <c:pt idx="1">
                  <c:v>4</c:v>
                </c:pt>
                <c:pt idx="2" formatCode="#,##0">
                  <c:v>0</c:v>
                </c:pt>
                <c:pt idx="3" formatCode="#,##0">
                  <c:v>0</c:v>
                </c:pt>
                <c:pt idx="4" formatCode="#,##0">
                  <c:v>0</c:v>
                </c:pt>
                <c:pt idx="5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B7-4425-B9E5-FB13BEEF368C}"/>
            </c:ext>
          </c:extLst>
        </c:ser>
        <c:ser>
          <c:idx val="1"/>
          <c:order val="1"/>
          <c:tx>
            <c:strRef>
              <c:f>'Charts &amp; Tables'!$D$5</c:f>
              <c:strCache>
                <c:ptCount val="1"/>
                <c:pt idx="0">
                  <c:v>DE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5DB7-4425-B9E5-FB13BEEF368C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C-5DB7-4425-B9E5-FB13BEEF368C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E-5DB7-4425-B9E5-FB13BEEF368C}"/>
              </c:ext>
            </c:extLst>
          </c:dPt>
          <c:cat>
            <c:strRef>
              <c:f>[2]TablesCharts!$B$3:$B$8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Tables'!$D$6:$D$11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DB7-4425-B9E5-FB13BEEF368C}"/>
            </c:ext>
          </c:extLst>
        </c:ser>
        <c:ser>
          <c:idx val="2"/>
          <c:order val="2"/>
          <c:tx>
            <c:strRef>
              <c:f>'Charts &amp; Tables'!$E$5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strRef>
              <c:f>[2]TablesCharts!$B$3:$B$8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Tables'!$E$6:$E$11</c:f>
              <c:numCache>
                <c:formatCode>#,##0.00</c:formatCode>
                <c:ptCount val="6"/>
                <c:pt idx="0">
                  <c:v>0.7</c:v>
                </c:pt>
                <c:pt idx="1">
                  <c:v>615.4</c:v>
                </c:pt>
                <c:pt idx="2">
                  <c:v>1906.56</c:v>
                </c:pt>
                <c:pt idx="3">
                  <c:v>10</c:v>
                </c:pt>
                <c:pt idx="4" formatCode="#,##0">
                  <c:v>2965.6</c:v>
                </c:pt>
                <c:pt idx="5" formatCode="#,##0">
                  <c:v>5498.26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DB7-4425-B9E5-FB13BEEF368C}"/>
            </c:ext>
          </c:extLst>
        </c:ser>
        <c:ser>
          <c:idx val="3"/>
          <c:order val="3"/>
          <c:tx>
            <c:strRef>
              <c:f>'Charts &amp; Tables'!$F$5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[2]TablesCharts!$B$3:$B$8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Tables'!$F$6:$F$11</c:f>
              <c:numCache>
                <c:formatCode>#,##0</c:formatCode>
                <c:ptCount val="6"/>
                <c:pt idx="0" formatCode="#,##0.00">
                  <c:v>28.92</c:v>
                </c:pt>
                <c:pt idx="1">
                  <c:v>219321</c:v>
                </c:pt>
                <c:pt idx="2">
                  <c:v>72479</c:v>
                </c:pt>
                <c:pt idx="3" formatCode="#,##0.00">
                  <c:v>9.73</c:v>
                </c:pt>
                <c:pt idx="4">
                  <c:v>46831</c:v>
                </c:pt>
                <c:pt idx="5">
                  <c:v>338669.65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DB7-4425-B9E5-FB13BEEF368C}"/>
            </c:ext>
          </c:extLst>
        </c:ser>
        <c:ser>
          <c:idx val="4"/>
          <c:order val="4"/>
          <c:tx>
            <c:strRef>
              <c:f>'Charts &amp; Tables'!$G$5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[2]TablesCharts!$B$3:$B$8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Tables'!$G$6:$G$11</c:f>
              <c:numCache>
                <c:formatCode>#,##0</c:formatCode>
                <c:ptCount val="6"/>
                <c:pt idx="0" formatCode="#,##0.00">
                  <c:v>42.620000000000005</c:v>
                </c:pt>
                <c:pt idx="1">
                  <c:v>219940.4</c:v>
                </c:pt>
                <c:pt idx="2">
                  <c:v>74385.56</c:v>
                </c:pt>
                <c:pt idx="3" formatCode="#,##0.00">
                  <c:v>19.73</c:v>
                </c:pt>
                <c:pt idx="4">
                  <c:v>49796.6</c:v>
                </c:pt>
                <c:pt idx="5">
                  <c:v>344184.90999999992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DB7-4425-B9E5-FB13BEEF3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2109008"/>
        <c:axId val="412109336"/>
        <c:axId val="379012464"/>
      </c:bar3DChart>
      <c:catAx>
        <c:axId val="41210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336"/>
        <c:crosses val="autoZero"/>
        <c:auto val="1"/>
        <c:lblAlgn val="ctr"/>
        <c:lblOffset val="100"/>
        <c:noMultiLvlLbl val="0"/>
      </c:catAx>
      <c:valAx>
        <c:axId val="412109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1">
                    <a:solidFill>
                      <a:sysClr val="windowText" lastClr="000000"/>
                    </a:solidFill>
                  </a:rPr>
                  <a:t>Volume</a:t>
                </a:r>
                <a:r>
                  <a:rPr lang="en-US" sz="800" b="1" baseline="0">
                    <a:solidFill>
                      <a:sysClr val="windowText" lastClr="000000"/>
                    </a:solidFill>
                  </a:rPr>
                  <a:t> Cubic Feet</a:t>
                </a:r>
                <a:endParaRPr lang="en-US" sz="800" b="1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008"/>
        <c:crosses val="autoZero"/>
        <c:crossBetween val="between"/>
      </c:valAx>
      <c:serAx>
        <c:axId val="3790124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33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713684894459485E-2"/>
          <c:y val="5.588842607798794E-2"/>
          <c:w val="0.84445928518892477"/>
          <c:h val="0.8797152492588865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'Charts &amp; Tables'!$C$33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C99-49FD-86AF-018083D2A16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C99-49FD-86AF-018083D2A167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C99-49FD-86AF-018083D2A167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C99-49FD-86AF-018083D2A167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C99-49FD-86AF-018083D2A16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C99-49FD-86AF-018083D2A167}"/>
              </c:ext>
            </c:extLst>
          </c:dPt>
          <c:cat>
            <c:strRef>
              <c:f>[2]TablesCharts!$B$38:$B$43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Tables'!$C$34:$C$39</c:f>
              <c:numCache>
                <c:formatCode>0</c:formatCode>
                <c:ptCount val="6"/>
                <c:pt idx="0" formatCode="0.00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 formatCode="0.0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C99-49FD-86AF-018083D2A167}"/>
            </c:ext>
          </c:extLst>
        </c:ser>
        <c:ser>
          <c:idx val="1"/>
          <c:order val="1"/>
          <c:tx>
            <c:strRef>
              <c:f>'Charts &amp; Tables'!$D$33</c:f>
              <c:strCache>
                <c:ptCount val="1"/>
                <c:pt idx="0">
                  <c:v>DE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E-1C99-49FD-86AF-018083D2A167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0-1C99-49FD-86AF-018083D2A167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2-1C99-49FD-86AF-018083D2A167}"/>
              </c:ext>
            </c:extLst>
          </c:dPt>
          <c:cat>
            <c:strRef>
              <c:f>[2]TablesCharts!$B$38:$B$43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Tables'!$D$34:$D$39</c:f>
              <c:numCache>
                <c:formatCode>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1C99-49FD-86AF-018083D2A167}"/>
            </c:ext>
          </c:extLst>
        </c:ser>
        <c:ser>
          <c:idx val="2"/>
          <c:order val="2"/>
          <c:tx>
            <c:strRef>
              <c:f>'Charts &amp; Tables'!$E$33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C99-49FD-86AF-018083D2A167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C99-49FD-86AF-018083D2A167}"/>
              </c:ext>
            </c:extLst>
          </c:dPt>
          <c:cat>
            <c:strRef>
              <c:f>[2]TablesCharts!$B$38:$B$43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Tables'!$E$34:$E$39</c:f>
              <c:numCache>
                <c:formatCode>0.00</c:formatCode>
                <c:ptCount val="6"/>
                <c:pt idx="0" formatCode="0">
                  <c:v>0</c:v>
                </c:pt>
                <c:pt idx="1">
                  <c:v>49.06</c:v>
                </c:pt>
                <c:pt idx="2">
                  <c:v>0.12</c:v>
                </c:pt>
                <c:pt idx="3">
                  <c:v>0.01</c:v>
                </c:pt>
                <c:pt idx="4">
                  <c:v>76.12</c:v>
                </c:pt>
                <c:pt idx="5">
                  <c:v>125.31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C99-49FD-86AF-018083D2A167}"/>
            </c:ext>
          </c:extLst>
        </c:ser>
        <c:ser>
          <c:idx val="3"/>
          <c:order val="3"/>
          <c:tx>
            <c:strRef>
              <c:f>'Charts &amp; Tables'!$F$33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A-1C99-49FD-86AF-018083D2A167}"/>
              </c:ext>
            </c:extLst>
          </c:dPt>
          <c:cat>
            <c:strRef>
              <c:f>[2]TablesCharts!$B$38:$B$43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Tables'!$F$34:$F$39</c:f>
              <c:numCache>
                <c:formatCode>0.00</c:formatCode>
                <c:ptCount val="6"/>
                <c:pt idx="0">
                  <c:v>0.02</c:v>
                </c:pt>
                <c:pt idx="1">
                  <c:v>0.42</c:v>
                </c:pt>
                <c:pt idx="2">
                  <c:v>42.04</c:v>
                </c:pt>
                <c:pt idx="3">
                  <c:v>0.15</c:v>
                </c:pt>
                <c:pt idx="4" formatCode="#,##0.00">
                  <c:v>41986.720000000001</c:v>
                </c:pt>
                <c:pt idx="5" formatCode="#,##0.00">
                  <c:v>42029.35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1C99-49FD-86AF-018083D2A167}"/>
            </c:ext>
          </c:extLst>
        </c:ser>
        <c:ser>
          <c:idx val="4"/>
          <c:order val="4"/>
          <c:tx>
            <c:strRef>
              <c:f>'Charts &amp; Tables'!$G$33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C99-49FD-86AF-018083D2A167}"/>
              </c:ext>
            </c:extLst>
          </c:dPt>
          <c:cat>
            <c:strRef>
              <c:f>[2]TablesCharts!$B$38:$B$43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'Charts &amp; Tables'!$G$34:$G$39</c:f>
              <c:numCache>
                <c:formatCode>#,##0.00</c:formatCode>
                <c:ptCount val="6"/>
                <c:pt idx="0">
                  <c:v>0.03</c:v>
                </c:pt>
                <c:pt idx="1">
                  <c:v>49.480000000000004</c:v>
                </c:pt>
                <c:pt idx="2">
                  <c:v>42.16</c:v>
                </c:pt>
                <c:pt idx="3">
                  <c:v>0.16</c:v>
                </c:pt>
                <c:pt idx="4" formatCode="#,##0">
                  <c:v>42062.840000000004</c:v>
                </c:pt>
                <c:pt idx="5" formatCode="#,##0">
                  <c:v>42154.67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1C99-49FD-86AF-018083D2A1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2109008"/>
        <c:axId val="412109336"/>
        <c:axId val="379012464"/>
      </c:bar3DChart>
      <c:catAx>
        <c:axId val="41210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336"/>
        <c:crosses val="autoZero"/>
        <c:auto val="1"/>
        <c:lblAlgn val="ctr"/>
        <c:lblOffset val="100"/>
        <c:noMultiLvlLbl val="0"/>
      </c:catAx>
      <c:valAx>
        <c:axId val="412109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Activity</a:t>
                </a:r>
                <a:r>
                  <a:rPr lang="en-US" baseline="0">
                    <a:solidFill>
                      <a:sysClr val="windowText" lastClr="000000"/>
                    </a:solidFill>
                  </a:rPr>
                  <a:t> Curies</a:t>
                </a:r>
                <a:endParaRPr lang="en-US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008"/>
        <c:crosses val="autoZero"/>
        <c:crossBetween val="between"/>
      </c:valAx>
      <c:serAx>
        <c:axId val="3790124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33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90"/>
      <c:rotY val="1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975977119918321E-2"/>
          <c:y val="6.3731745146819466E-2"/>
          <c:w val="0.88831821640190389"/>
          <c:h val="0.8058423188674197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'Charts &amp; Tables'!$AB$6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Tables'!$AA$7:$AA$27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Tables'!$AB$7:$AB$27</c:f>
              <c:numCache>
                <c:formatCode>General</c:formatCode>
                <c:ptCount val="21"/>
                <c:pt idx="0" formatCode="0.0">
                  <c:v>48</c:v>
                </c:pt>
                <c:pt idx="1">
                  <c:v>158.69999999999999</c:v>
                </c:pt>
                <c:pt idx="2">
                  <c:v>53.4</c:v>
                </c:pt>
                <c:pt idx="3">
                  <c:v>44.1</c:v>
                </c:pt>
                <c:pt idx="4">
                  <c:v>183.3</c:v>
                </c:pt>
                <c:pt idx="5">
                  <c:v>151.80000000000001</c:v>
                </c:pt>
                <c:pt idx="6">
                  <c:v>34.799999999999997</c:v>
                </c:pt>
                <c:pt idx="7">
                  <c:v>2.4</c:v>
                </c:pt>
                <c:pt idx="8" formatCode="0.0">
                  <c:v>38</c:v>
                </c:pt>
                <c:pt idx="9">
                  <c:v>48.7</c:v>
                </c:pt>
                <c:pt idx="10">
                  <c:v>132.19999999999999</c:v>
                </c:pt>
                <c:pt idx="11">
                  <c:v>134.1</c:v>
                </c:pt>
                <c:pt idx="12">
                  <c:v>11.3</c:v>
                </c:pt>
                <c:pt idx="13">
                  <c:v>19.100000000000001</c:v>
                </c:pt>
                <c:pt idx="14" formatCode="0.0">
                  <c:v>21</c:v>
                </c:pt>
                <c:pt idx="15">
                  <c:v>44.8</c:v>
                </c:pt>
                <c:pt idx="16">
                  <c:v>24.8</c:v>
                </c:pt>
                <c:pt idx="17" formatCode="0.0">
                  <c:v>19</c:v>
                </c:pt>
                <c:pt idx="18">
                  <c:v>1.8</c:v>
                </c:pt>
                <c:pt idx="19">
                  <c:v>0.68</c:v>
                </c:pt>
                <c:pt idx="20" formatCode="0.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93-4B1E-831B-9334562B1F59}"/>
            </c:ext>
          </c:extLst>
        </c:ser>
        <c:ser>
          <c:idx val="1"/>
          <c:order val="1"/>
          <c:tx>
            <c:strRef>
              <c:f>'Charts &amp; Tables'!$AC$6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Pt>
            <c:idx val="20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4293-4B1E-831B-9334562B1F59}"/>
              </c:ext>
            </c:extLst>
          </c:dPt>
          <c:cat>
            <c:numRef>
              <c:f>'Charts &amp; Tables'!$AA$7:$AA$27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Tables'!$AC$7:$AC$27</c:f>
              <c:numCache>
                <c:formatCode>General</c:formatCode>
                <c:ptCount val="21"/>
                <c:pt idx="0">
                  <c:v>173.8</c:v>
                </c:pt>
                <c:pt idx="1">
                  <c:v>80.599999999999994</c:v>
                </c:pt>
                <c:pt idx="2">
                  <c:v>27.6</c:v>
                </c:pt>
                <c:pt idx="3">
                  <c:v>76.2</c:v>
                </c:pt>
                <c:pt idx="4">
                  <c:v>366.4</c:v>
                </c:pt>
                <c:pt idx="5">
                  <c:v>73.5</c:v>
                </c:pt>
                <c:pt idx="6">
                  <c:v>48.8</c:v>
                </c:pt>
                <c:pt idx="7">
                  <c:v>74.2</c:v>
                </c:pt>
                <c:pt idx="8">
                  <c:v>59.2</c:v>
                </c:pt>
                <c:pt idx="9">
                  <c:v>42.7</c:v>
                </c:pt>
                <c:pt idx="10">
                  <c:v>414.8</c:v>
                </c:pt>
                <c:pt idx="11">
                  <c:v>431.2</c:v>
                </c:pt>
                <c:pt idx="12">
                  <c:v>29.4</c:v>
                </c:pt>
                <c:pt idx="13" formatCode="#,##0.00">
                  <c:v>1061</c:v>
                </c:pt>
                <c:pt idx="14">
                  <c:v>75.2</c:v>
                </c:pt>
                <c:pt idx="15">
                  <c:v>339.5</c:v>
                </c:pt>
                <c:pt idx="16">
                  <c:v>42.7</c:v>
                </c:pt>
                <c:pt idx="17">
                  <c:v>45.2</c:v>
                </c:pt>
                <c:pt idx="18">
                  <c:v>4.5</c:v>
                </c:pt>
                <c:pt idx="19">
                  <c:v>34.130000000000003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93-4B1E-831B-9334562B1F59}"/>
            </c:ext>
          </c:extLst>
        </c:ser>
        <c:ser>
          <c:idx val="2"/>
          <c:order val="2"/>
          <c:tx>
            <c:strRef>
              <c:f>'Charts &amp; Tables'!$AD$6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Tables'!$AA$7:$AA$27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Tables'!$AD$7:$AD$27</c:f>
              <c:numCache>
                <c:formatCode>#,##0</c:formatCode>
                <c:ptCount val="21"/>
                <c:pt idx="0">
                  <c:v>7604.6</c:v>
                </c:pt>
                <c:pt idx="1">
                  <c:v>8406.7999999999993</c:v>
                </c:pt>
                <c:pt idx="2">
                  <c:v>9766.7999999999993</c:v>
                </c:pt>
                <c:pt idx="3">
                  <c:v>10759.9</c:v>
                </c:pt>
                <c:pt idx="4">
                  <c:v>6752.8</c:v>
                </c:pt>
                <c:pt idx="5">
                  <c:v>3703.1</c:v>
                </c:pt>
                <c:pt idx="6">
                  <c:v>13177.8</c:v>
                </c:pt>
                <c:pt idx="7">
                  <c:v>107956.4</c:v>
                </c:pt>
                <c:pt idx="8">
                  <c:v>48131.8</c:v>
                </c:pt>
                <c:pt idx="9">
                  <c:v>21015.599999999999</c:v>
                </c:pt>
                <c:pt idx="10">
                  <c:v>6702.5</c:v>
                </c:pt>
                <c:pt idx="11">
                  <c:v>21451.3</c:v>
                </c:pt>
                <c:pt idx="12">
                  <c:v>22957.599999999999</c:v>
                </c:pt>
                <c:pt idx="13">
                  <c:v>10568.7</c:v>
                </c:pt>
                <c:pt idx="14">
                  <c:v>12364.3</c:v>
                </c:pt>
                <c:pt idx="15">
                  <c:v>23597.200000000001</c:v>
                </c:pt>
                <c:pt idx="16">
                  <c:v>72334.3</c:v>
                </c:pt>
                <c:pt idx="17">
                  <c:v>18202.900000000001</c:v>
                </c:pt>
                <c:pt idx="18">
                  <c:v>7351</c:v>
                </c:pt>
                <c:pt idx="19">
                  <c:v>6588</c:v>
                </c:pt>
                <c:pt idx="20">
                  <c:v>5498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93-4B1E-831B-9334562B1F59}"/>
            </c:ext>
          </c:extLst>
        </c:ser>
        <c:ser>
          <c:idx val="3"/>
          <c:order val="3"/>
          <c:tx>
            <c:strRef>
              <c:f>'Charts &amp; Tables'!$AE$6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Tables'!$AA$7:$AA$27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Tables'!$AE$7:$AE$27</c:f>
              <c:numCache>
                <c:formatCode>#,##0</c:formatCode>
                <c:ptCount val="21"/>
                <c:pt idx="0">
                  <c:v>42686</c:v>
                </c:pt>
                <c:pt idx="1">
                  <c:v>143043.70000000001</c:v>
                </c:pt>
                <c:pt idx="2">
                  <c:v>421398.1</c:v>
                </c:pt>
                <c:pt idx="3">
                  <c:v>534429.4</c:v>
                </c:pt>
                <c:pt idx="4">
                  <c:v>55371.4</c:v>
                </c:pt>
                <c:pt idx="5">
                  <c:v>74901</c:v>
                </c:pt>
                <c:pt idx="6">
                  <c:v>55136</c:v>
                </c:pt>
                <c:pt idx="7">
                  <c:v>91292.6</c:v>
                </c:pt>
                <c:pt idx="8">
                  <c:v>57627.7</c:v>
                </c:pt>
                <c:pt idx="9">
                  <c:v>78454.5</c:v>
                </c:pt>
                <c:pt idx="10">
                  <c:v>113483.2</c:v>
                </c:pt>
                <c:pt idx="11">
                  <c:v>103666.9</c:v>
                </c:pt>
                <c:pt idx="12">
                  <c:v>76519.399999999994</c:v>
                </c:pt>
                <c:pt idx="13">
                  <c:v>155508.5</c:v>
                </c:pt>
                <c:pt idx="14">
                  <c:v>122380.2</c:v>
                </c:pt>
                <c:pt idx="15">
                  <c:v>72066.899999999994</c:v>
                </c:pt>
                <c:pt idx="16">
                  <c:v>56040.4</c:v>
                </c:pt>
                <c:pt idx="17">
                  <c:v>91222.9</c:v>
                </c:pt>
                <c:pt idx="18">
                  <c:v>237692</c:v>
                </c:pt>
                <c:pt idx="19">
                  <c:v>489265.9</c:v>
                </c:pt>
                <c:pt idx="20">
                  <c:v>338670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293-4B1E-831B-9334562B1F59}"/>
            </c:ext>
          </c:extLst>
        </c:ser>
        <c:ser>
          <c:idx val="4"/>
          <c:order val="4"/>
          <c:tx>
            <c:strRef>
              <c:f>'Charts &amp; Tables'!$AF$6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Tables'!$AA$7:$AA$27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Tables'!$AF$7:$AF$27</c:f>
              <c:numCache>
                <c:formatCode>#,##0</c:formatCode>
                <c:ptCount val="21"/>
                <c:pt idx="0">
                  <c:v>50512.4</c:v>
                </c:pt>
                <c:pt idx="1">
                  <c:v>151689.79999999999</c:v>
                </c:pt>
                <c:pt idx="2">
                  <c:v>431245.9</c:v>
                </c:pt>
                <c:pt idx="3">
                  <c:v>545309.6</c:v>
                </c:pt>
                <c:pt idx="4">
                  <c:v>62673.9</c:v>
                </c:pt>
                <c:pt idx="5">
                  <c:v>78829.399999999994</c:v>
                </c:pt>
                <c:pt idx="6">
                  <c:v>68397.399999999994</c:v>
                </c:pt>
                <c:pt idx="7">
                  <c:v>199325.6</c:v>
                </c:pt>
                <c:pt idx="8">
                  <c:v>105856.7</c:v>
                </c:pt>
                <c:pt idx="9">
                  <c:v>99561.5</c:v>
                </c:pt>
                <c:pt idx="10">
                  <c:v>120732.7</c:v>
                </c:pt>
                <c:pt idx="11">
                  <c:v>125683.5</c:v>
                </c:pt>
                <c:pt idx="12">
                  <c:v>99517.7</c:v>
                </c:pt>
                <c:pt idx="13">
                  <c:v>167157.29999999999</c:v>
                </c:pt>
                <c:pt idx="14">
                  <c:v>134840.70000000001</c:v>
                </c:pt>
                <c:pt idx="15">
                  <c:v>96048.4</c:v>
                </c:pt>
                <c:pt idx="16">
                  <c:v>128442.2</c:v>
                </c:pt>
                <c:pt idx="17">
                  <c:v>109490</c:v>
                </c:pt>
                <c:pt idx="18">
                  <c:v>245049</c:v>
                </c:pt>
                <c:pt idx="19">
                  <c:v>495888.71</c:v>
                </c:pt>
                <c:pt idx="20">
                  <c:v>344185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293-4B1E-831B-9334562B1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5530096"/>
        <c:axId val="425530424"/>
        <c:axId val="398842824"/>
      </c:bar3DChart>
      <c:catAx>
        <c:axId val="425530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  <c:auto val="1"/>
        <c:lblAlgn val="ctr"/>
        <c:lblOffset val="100"/>
        <c:noMultiLvlLbl val="0"/>
      </c:catAx>
      <c:valAx>
        <c:axId val="42553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Cubic</a:t>
                </a:r>
                <a:r>
                  <a:rPr lang="en-US" b="1" baseline="0"/>
                  <a:t> Feet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096"/>
        <c:crosses val="autoZero"/>
        <c:crossBetween val="between"/>
        <c:majorUnit val="50000"/>
      </c:valAx>
      <c:serAx>
        <c:axId val="398842824"/>
        <c:scaling>
          <c:orientation val="minMax"/>
        </c:scaling>
        <c:delete val="1"/>
        <c:axPos val="b"/>
        <c:majorTickMark val="none"/>
        <c:minorTickMark val="none"/>
        <c:tickLblPos val="nextTo"/>
        <c:crossAx val="42553042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90"/>
      <c:rotY val="1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9697852076089926E-2"/>
          <c:y val="6.3992044921893032E-2"/>
          <c:w val="0.89943263587178757"/>
          <c:h val="0.805582026647701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'Charts &amp; Tables'!$AB$48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Tables'!$AA$49:$AA$69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Tables'!$AB$49:$AB$69</c:f>
              <c:numCache>
                <c:formatCode>General</c:formatCode>
                <c:ptCount val="21"/>
                <c:pt idx="0">
                  <c:v>37.299999999999997</c:v>
                </c:pt>
                <c:pt idx="1">
                  <c:v>0.5</c:v>
                </c:pt>
                <c:pt idx="2">
                  <c:v>2.2000000000000002</c:v>
                </c:pt>
                <c:pt idx="3">
                  <c:v>0.03</c:v>
                </c:pt>
                <c:pt idx="4">
                  <c:v>0.1</c:v>
                </c:pt>
                <c:pt idx="5">
                  <c:v>0.2</c:v>
                </c:pt>
                <c:pt idx="6">
                  <c:v>0.8</c:v>
                </c:pt>
                <c:pt idx="7">
                  <c:v>0.7</c:v>
                </c:pt>
                <c:pt idx="8">
                  <c:v>0.03</c:v>
                </c:pt>
                <c:pt idx="9">
                  <c:v>0.2</c:v>
                </c:pt>
                <c:pt idx="10">
                  <c:v>0.1</c:v>
                </c:pt>
                <c:pt idx="11">
                  <c:v>0.02</c:v>
                </c:pt>
                <c:pt idx="12">
                  <c:v>0.01</c:v>
                </c:pt>
                <c:pt idx="13">
                  <c:v>0.02</c:v>
                </c:pt>
                <c:pt idx="14">
                  <c:v>3.0000000000000001E-3</c:v>
                </c:pt>
                <c:pt idx="15">
                  <c:v>0.01</c:v>
                </c:pt>
                <c:pt idx="16">
                  <c:v>2E-3</c:v>
                </c:pt>
                <c:pt idx="17">
                  <c:v>0.02</c:v>
                </c:pt>
                <c:pt idx="18">
                  <c:v>0.35</c:v>
                </c:pt>
                <c:pt idx="19">
                  <c:v>1.0000000000000001E-5</c:v>
                </c:pt>
                <c:pt idx="2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BB-4C91-A6EE-7540E7EB5F6B}"/>
            </c:ext>
          </c:extLst>
        </c:ser>
        <c:ser>
          <c:idx val="1"/>
          <c:order val="1"/>
          <c:tx>
            <c:strRef>
              <c:f>'Charts &amp; Tables'!$AC$48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Pt>
            <c:idx val="20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FABB-4C91-A6EE-7540E7EB5F6B}"/>
              </c:ext>
            </c:extLst>
          </c:dPt>
          <c:cat>
            <c:numRef>
              <c:f>'Charts &amp; Tables'!$AA$49:$AA$69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Tables'!$AC$49:$AC$69</c:f>
              <c:numCache>
                <c:formatCode>General</c:formatCode>
                <c:ptCount val="21"/>
                <c:pt idx="0">
                  <c:v>0.1</c:v>
                </c:pt>
                <c:pt idx="1">
                  <c:v>0.1</c:v>
                </c:pt>
                <c:pt idx="2">
                  <c:v>0.02</c:v>
                </c:pt>
                <c:pt idx="3">
                  <c:v>0.03</c:v>
                </c:pt>
                <c:pt idx="4">
                  <c:v>0.5</c:v>
                </c:pt>
                <c:pt idx="5">
                  <c:v>24.7</c:v>
                </c:pt>
                <c:pt idx="6">
                  <c:v>0.2</c:v>
                </c:pt>
                <c:pt idx="7">
                  <c:v>31.3</c:v>
                </c:pt>
                <c:pt idx="8">
                  <c:v>11.9</c:v>
                </c:pt>
                <c:pt idx="9">
                  <c:v>12.9</c:v>
                </c:pt>
                <c:pt idx="10">
                  <c:v>12.2</c:v>
                </c:pt>
                <c:pt idx="11">
                  <c:v>0.5</c:v>
                </c:pt>
                <c:pt idx="12">
                  <c:v>0.03</c:v>
                </c:pt>
                <c:pt idx="13" formatCode="0.0">
                  <c:v>1</c:v>
                </c:pt>
                <c:pt idx="14">
                  <c:v>0.01</c:v>
                </c:pt>
                <c:pt idx="15">
                  <c:v>45.3</c:v>
                </c:pt>
                <c:pt idx="16">
                  <c:v>0.01</c:v>
                </c:pt>
                <c:pt idx="17">
                  <c:v>7.0000000000000001E-3</c:v>
                </c:pt>
                <c:pt idx="18">
                  <c:v>1.4E-2</c:v>
                </c:pt>
                <c:pt idx="19">
                  <c:v>1.6999999999999999E-3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BB-4C91-A6EE-7540E7EB5F6B}"/>
            </c:ext>
          </c:extLst>
        </c:ser>
        <c:ser>
          <c:idx val="2"/>
          <c:order val="2"/>
          <c:tx>
            <c:strRef>
              <c:f>'Charts &amp; Tables'!$AD$48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Tables'!$AA$49:$AA$69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Tables'!$AD$49:$AD$69</c:f>
              <c:numCache>
                <c:formatCode>#,##0</c:formatCode>
                <c:ptCount val="21"/>
                <c:pt idx="0" formatCode="General">
                  <c:v>531.5</c:v>
                </c:pt>
                <c:pt idx="1">
                  <c:v>1335.7</c:v>
                </c:pt>
                <c:pt idx="2" formatCode="General">
                  <c:v>484</c:v>
                </c:pt>
                <c:pt idx="3" formatCode="General">
                  <c:v>903.3</c:v>
                </c:pt>
                <c:pt idx="4" formatCode="General">
                  <c:v>244.5</c:v>
                </c:pt>
                <c:pt idx="5" formatCode="General">
                  <c:v>166.3</c:v>
                </c:pt>
                <c:pt idx="6">
                  <c:v>11830.7</c:v>
                </c:pt>
                <c:pt idx="7" formatCode="General">
                  <c:v>156.80000000000001</c:v>
                </c:pt>
                <c:pt idx="8" formatCode="General">
                  <c:v>60.1</c:v>
                </c:pt>
                <c:pt idx="9">
                  <c:v>25304.7</c:v>
                </c:pt>
                <c:pt idx="10">
                  <c:v>2181.5</c:v>
                </c:pt>
                <c:pt idx="11" formatCode="General">
                  <c:v>4.7</c:v>
                </c:pt>
                <c:pt idx="12" formatCode="General">
                  <c:v>1.4</c:v>
                </c:pt>
                <c:pt idx="13" formatCode="General">
                  <c:v>1.8</c:v>
                </c:pt>
                <c:pt idx="14" formatCode="General">
                  <c:v>2.1</c:v>
                </c:pt>
                <c:pt idx="15" formatCode="General">
                  <c:v>15.7</c:v>
                </c:pt>
                <c:pt idx="16" formatCode="General">
                  <c:v>260.7</c:v>
                </c:pt>
                <c:pt idx="17" formatCode="General">
                  <c:v>27.8</c:v>
                </c:pt>
                <c:pt idx="18" formatCode="General">
                  <c:v>209</c:v>
                </c:pt>
                <c:pt idx="19" formatCode="General">
                  <c:v>178.52</c:v>
                </c:pt>
                <c:pt idx="20" formatCode="General">
                  <c:v>125.31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BB-4C91-A6EE-7540E7EB5F6B}"/>
            </c:ext>
          </c:extLst>
        </c:ser>
        <c:ser>
          <c:idx val="3"/>
          <c:order val="3"/>
          <c:tx>
            <c:strRef>
              <c:f>'Charts &amp; Tables'!$AE$48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Tables'!$AA$49:$AA$69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Tables'!$AE$49:$AE$69</c:f>
              <c:numCache>
                <c:formatCode>#,##0</c:formatCode>
                <c:ptCount val="21"/>
                <c:pt idx="0">
                  <c:v>43691</c:v>
                </c:pt>
                <c:pt idx="1">
                  <c:v>86618</c:v>
                </c:pt>
                <c:pt idx="2">
                  <c:v>357624.4</c:v>
                </c:pt>
                <c:pt idx="3">
                  <c:v>168919.6</c:v>
                </c:pt>
                <c:pt idx="4">
                  <c:v>6777.4</c:v>
                </c:pt>
                <c:pt idx="5">
                  <c:v>241649.8</c:v>
                </c:pt>
                <c:pt idx="6">
                  <c:v>18890.3</c:v>
                </c:pt>
                <c:pt idx="7">
                  <c:v>58786.2</c:v>
                </c:pt>
                <c:pt idx="8">
                  <c:v>91719.1</c:v>
                </c:pt>
                <c:pt idx="9">
                  <c:v>492579.3</c:v>
                </c:pt>
                <c:pt idx="10">
                  <c:v>283328.8</c:v>
                </c:pt>
                <c:pt idx="11">
                  <c:v>1001.4</c:v>
                </c:pt>
                <c:pt idx="12" formatCode="General">
                  <c:v>656.8</c:v>
                </c:pt>
                <c:pt idx="13" formatCode="General">
                  <c:v>492.6</c:v>
                </c:pt>
                <c:pt idx="14" formatCode="General">
                  <c:v>449.3</c:v>
                </c:pt>
                <c:pt idx="15" formatCode="General">
                  <c:v>458.5</c:v>
                </c:pt>
                <c:pt idx="16">
                  <c:v>1212.8</c:v>
                </c:pt>
                <c:pt idx="17">
                  <c:v>4147.3</c:v>
                </c:pt>
                <c:pt idx="18">
                  <c:v>2020.925</c:v>
                </c:pt>
                <c:pt idx="19">
                  <c:v>1714.26</c:v>
                </c:pt>
                <c:pt idx="20" formatCode="#,##0.00">
                  <c:v>42029.35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ABB-4C91-A6EE-7540E7EB5F6B}"/>
            </c:ext>
          </c:extLst>
        </c:ser>
        <c:ser>
          <c:idx val="4"/>
          <c:order val="4"/>
          <c:tx>
            <c:strRef>
              <c:f>'Charts &amp; Tables'!$AF$48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Tables'!$AA$49:$AA$69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'Charts &amp; Tables'!$AF$49:$AF$69</c:f>
              <c:numCache>
                <c:formatCode>#,##0</c:formatCode>
                <c:ptCount val="21"/>
                <c:pt idx="0">
                  <c:v>44259.9</c:v>
                </c:pt>
                <c:pt idx="1">
                  <c:v>87954.3</c:v>
                </c:pt>
                <c:pt idx="2">
                  <c:v>358110.7</c:v>
                </c:pt>
                <c:pt idx="3">
                  <c:v>169822.9</c:v>
                </c:pt>
                <c:pt idx="4">
                  <c:v>7022.5</c:v>
                </c:pt>
                <c:pt idx="5">
                  <c:v>241840.9</c:v>
                </c:pt>
                <c:pt idx="6">
                  <c:v>30722</c:v>
                </c:pt>
                <c:pt idx="7">
                  <c:v>58974.9</c:v>
                </c:pt>
                <c:pt idx="8">
                  <c:v>91791.1</c:v>
                </c:pt>
                <c:pt idx="9">
                  <c:v>517897</c:v>
                </c:pt>
                <c:pt idx="10">
                  <c:v>285522.59999999998</c:v>
                </c:pt>
                <c:pt idx="11">
                  <c:v>1006.6</c:v>
                </c:pt>
                <c:pt idx="12" formatCode="General">
                  <c:v>658.2</c:v>
                </c:pt>
                <c:pt idx="13" formatCode="General">
                  <c:v>495.5</c:v>
                </c:pt>
                <c:pt idx="14" formatCode="General">
                  <c:v>451.4</c:v>
                </c:pt>
                <c:pt idx="15" formatCode="General">
                  <c:v>519.5</c:v>
                </c:pt>
                <c:pt idx="16">
                  <c:v>1473.5</c:v>
                </c:pt>
                <c:pt idx="17">
                  <c:v>4175.2</c:v>
                </c:pt>
                <c:pt idx="18">
                  <c:v>2230.29</c:v>
                </c:pt>
                <c:pt idx="19">
                  <c:v>1892.78</c:v>
                </c:pt>
                <c:pt idx="20">
                  <c:v>42155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ABB-4C91-A6EE-7540E7EB5F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5530096"/>
        <c:axId val="425530424"/>
        <c:axId val="398842824"/>
      </c:bar3DChart>
      <c:catAx>
        <c:axId val="425530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  <c:auto val="1"/>
        <c:lblAlgn val="ctr"/>
        <c:lblOffset val="100"/>
        <c:noMultiLvlLbl val="0"/>
      </c:catAx>
      <c:valAx>
        <c:axId val="42553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Curies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096"/>
        <c:crosses val="autoZero"/>
        <c:crossBetween val="between"/>
      </c:valAx>
      <c:serAx>
        <c:axId val="398842824"/>
        <c:scaling>
          <c:orientation val="minMax"/>
        </c:scaling>
        <c:delete val="1"/>
        <c:axPos val="b"/>
        <c:majorTickMark val="none"/>
        <c:minorTickMark val="none"/>
        <c:tickLblPos val="nextTo"/>
        <c:crossAx val="42553042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531716126705845E-2"/>
          <c:y val="3.9212099335552732E-2"/>
          <c:w val="0.87109399536562815"/>
          <c:h val="0.81523007164992312"/>
        </c:manualLayout>
      </c:layout>
      <c:bar3DChart>
        <c:barDir val="col"/>
        <c:grouping val="standard"/>
        <c:varyColors val="0"/>
        <c:ser>
          <c:idx val="1"/>
          <c:order val="0"/>
          <c:tx>
            <c:strRef>
              <c:f>'Charts &amp; Tables'!$AB$87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Tables'!$AA$88:$AA$96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'Charts &amp; Tables'!$AB$88:$AB$96</c:f>
              <c:numCache>
                <c:formatCode>General</c:formatCode>
                <c:ptCount val="9"/>
                <c:pt idx="0">
                  <c:v>0.01</c:v>
                </c:pt>
                <c:pt idx="1">
                  <c:v>0.02</c:v>
                </c:pt>
                <c:pt idx="2">
                  <c:v>3.0000000000000001E-3</c:v>
                </c:pt>
                <c:pt idx="3">
                  <c:v>0.01</c:v>
                </c:pt>
                <c:pt idx="4">
                  <c:v>2E-3</c:v>
                </c:pt>
                <c:pt idx="5">
                  <c:v>0.02</c:v>
                </c:pt>
                <c:pt idx="6">
                  <c:v>0.35</c:v>
                </c:pt>
                <c:pt idx="7">
                  <c:v>1.0000000000000001E-5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89-43BA-8909-630048FBB1DA}"/>
            </c:ext>
          </c:extLst>
        </c:ser>
        <c:ser>
          <c:idx val="2"/>
          <c:order val="1"/>
          <c:tx>
            <c:strRef>
              <c:f>'Charts &amp; Tables'!$AC$87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Pt>
            <c:idx val="8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B89-43BA-8909-630048FBB1DA}"/>
              </c:ext>
            </c:extLst>
          </c:dPt>
          <c:cat>
            <c:numRef>
              <c:f>'Charts &amp; Tables'!$AA$88:$AA$96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'Charts &amp; Tables'!$AC$88:$AC$96</c:f>
              <c:numCache>
                <c:formatCode>General</c:formatCode>
                <c:ptCount val="9"/>
                <c:pt idx="0">
                  <c:v>0.03</c:v>
                </c:pt>
                <c:pt idx="1">
                  <c:v>1</c:v>
                </c:pt>
                <c:pt idx="2">
                  <c:v>0.01</c:v>
                </c:pt>
                <c:pt idx="3">
                  <c:v>45.3</c:v>
                </c:pt>
                <c:pt idx="4">
                  <c:v>0.01</c:v>
                </c:pt>
                <c:pt idx="5">
                  <c:v>7.0000000000000001E-3</c:v>
                </c:pt>
                <c:pt idx="6">
                  <c:v>1.4E-2</c:v>
                </c:pt>
                <c:pt idx="7">
                  <c:v>1.6999999999999999E-3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89-43BA-8909-630048FBB1DA}"/>
            </c:ext>
          </c:extLst>
        </c:ser>
        <c:ser>
          <c:idx val="3"/>
          <c:order val="2"/>
          <c:tx>
            <c:strRef>
              <c:f>'Charts &amp; Tables'!$AD$87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Tables'!$AA$88:$AA$96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'Charts &amp; Tables'!$AD$88:$AD$96</c:f>
              <c:numCache>
                <c:formatCode>General</c:formatCode>
                <c:ptCount val="9"/>
                <c:pt idx="0">
                  <c:v>1.4</c:v>
                </c:pt>
                <c:pt idx="1">
                  <c:v>1.8</c:v>
                </c:pt>
                <c:pt idx="2">
                  <c:v>2.1</c:v>
                </c:pt>
                <c:pt idx="3">
                  <c:v>15.7</c:v>
                </c:pt>
                <c:pt idx="4">
                  <c:v>260.7</c:v>
                </c:pt>
                <c:pt idx="5">
                  <c:v>27.8</c:v>
                </c:pt>
                <c:pt idx="6">
                  <c:v>209</c:v>
                </c:pt>
                <c:pt idx="7">
                  <c:v>178.52</c:v>
                </c:pt>
                <c:pt idx="8">
                  <c:v>125.31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89-43BA-8909-630048FBB1DA}"/>
            </c:ext>
          </c:extLst>
        </c:ser>
        <c:ser>
          <c:idx val="4"/>
          <c:order val="3"/>
          <c:tx>
            <c:strRef>
              <c:f>'Charts &amp; Tables'!$AE$87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Tables'!$AA$88:$AA$96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'Charts &amp; Tables'!$AE$88:$AE$96</c:f>
              <c:numCache>
                <c:formatCode>General</c:formatCode>
                <c:ptCount val="9"/>
                <c:pt idx="0">
                  <c:v>656.8</c:v>
                </c:pt>
                <c:pt idx="1">
                  <c:v>492.6</c:v>
                </c:pt>
                <c:pt idx="2">
                  <c:v>449.3</c:v>
                </c:pt>
                <c:pt idx="3">
                  <c:v>458.5</c:v>
                </c:pt>
                <c:pt idx="4" formatCode="#,##0.00">
                  <c:v>1212.8</c:v>
                </c:pt>
                <c:pt idx="5" formatCode="#,##0.00">
                  <c:v>4147.3</c:v>
                </c:pt>
                <c:pt idx="6">
                  <c:v>2020.925</c:v>
                </c:pt>
                <c:pt idx="7">
                  <c:v>1714.26</c:v>
                </c:pt>
                <c:pt idx="8" formatCode="#,##0.00">
                  <c:v>42029.35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B89-43BA-8909-630048FBB1DA}"/>
            </c:ext>
          </c:extLst>
        </c:ser>
        <c:ser>
          <c:idx val="5"/>
          <c:order val="4"/>
          <c:tx>
            <c:strRef>
              <c:f>'Charts &amp; Tables'!$AF$87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numRef>
              <c:f>'Charts &amp; Tables'!$AA$88:$AA$96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'Charts &amp; Tables'!$AF$88:$AF$96</c:f>
              <c:numCache>
                <c:formatCode>General</c:formatCode>
                <c:ptCount val="9"/>
                <c:pt idx="0">
                  <c:v>658.2</c:v>
                </c:pt>
                <c:pt idx="1">
                  <c:v>495.5</c:v>
                </c:pt>
                <c:pt idx="2">
                  <c:v>451.4</c:v>
                </c:pt>
                <c:pt idx="3">
                  <c:v>519.5</c:v>
                </c:pt>
                <c:pt idx="4" formatCode="#,##0.00">
                  <c:v>1473.5</c:v>
                </c:pt>
                <c:pt idx="5" formatCode="#,##0.00">
                  <c:v>4175.2</c:v>
                </c:pt>
                <c:pt idx="6">
                  <c:v>2230.29</c:v>
                </c:pt>
                <c:pt idx="7">
                  <c:v>1892.78</c:v>
                </c:pt>
                <c:pt idx="8" formatCode="#,##0">
                  <c:v>42155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B89-43BA-8909-630048FBB1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5530096"/>
        <c:axId val="425530424"/>
        <c:axId val="398842824"/>
      </c:bar3DChart>
      <c:catAx>
        <c:axId val="425530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246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  <c:auto val="1"/>
        <c:lblAlgn val="ctr"/>
        <c:lblOffset val="100"/>
        <c:noMultiLvlLbl val="0"/>
      </c:catAx>
      <c:valAx>
        <c:axId val="42553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Curies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096"/>
        <c:crosses val="autoZero"/>
        <c:crossBetween val="between"/>
      </c:valAx>
      <c:serAx>
        <c:axId val="39884282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solidFill>
              <a:schemeClr val="tx2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94D-4202-9AEA-41A0D33DA3EA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94D-4202-9AEA-41A0D33DA3EA}"/>
              </c:ext>
            </c:extLst>
          </c:dPt>
          <c:dLbls>
            <c:dLbl>
              <c:idx val="0"/>
              <c:layout>
                <c:manualLayout>
                  <c:x val="3.5345598682816615E-3"/>
                  <c:y val="-0.2535502796730477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860F4E6-89CF-42C7-B971-96FA8D5864CD}" type="VALUE">
                      <a:rPr lang="en-US" sz="1200"/>
                      <a:pPr>
                        <a:defRPr sz="1200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r>
                      <a:rPr lang="en-US" sz="1200"/>
                      <a:t> cubic feet</a:t>
                    </a:r>
                    <a:r>
                      <a:rPr lang="en-US" sz="1200" baseline="0"/>
                      <a:t>, </a:t>
                    </a:r>
                    <a:fld id="{01D9F92C-5330-4F7E-9C04-2F51A67DDFA4}" type="PERCENTAGE">
                      <a:rPr lang="en-US" sz="1200" baseline="0"/>
                      <a:pPr>
                        <a:defRPr sz="1200">
                          <a:solidFill>
                            <a:sysClr val="windowText" lastClr="000000"/>
                          </a:solidFill>
                        </a:defRPr>
                      </a:pPr>
                      <a:t>[PERCENTAGE]</a:t>
                    </a:fld>
                    <a:endParaRPr lang="en-US" sz="1200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05013152062635"/>
                      <c:h val="7.61316237177476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94D-4202-9AEA-41A0D33DA3EA}"/>
                </c:ext>
              </c:extLst>
            </c:dLbl>
            <c:dLbl>
              <c:idx val="1"/>
              <c:layout>
                <c:manualLayout>
                  <c:x val="3.5886853139577325E-3"/>
                  <c:y val="1.30825077467294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C0D7176-96CB-44EA-BE44-3EC081C1F798}" type="VALUE">
                      <a:rPr lang="en-US" sz="1200"/>
                      <a:pPr>
                        <a:defRPr sz="1200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r>
                      <a:rPr lang="en-US" sz="1200"/>
                      <a:t> cubic</a:t>
                    </a:r>
                    <a:r>
                      <a:rPr lang="en-US" sz="1200" baseline="0"/>
                      <a:t> feet, </a:t>
                    </a:r>
                    <a:fld id="{92B51E28-F798-47B0-8E7B-F345277D444E}" type="PERCENTAGE">
                      <a:rPr lang="en-US" sz="1200" baseline="0"/>
                      <a:pPr>
                        <a:defRPr sz="1200">
                          <a:solidFill>
                            <a:sysClr val="windowText" lastClr="000000"/>
                          </a:solidFill>
                        </a:defRPr>
                      </a:pPr>
                      <a:t>[PERCENTAGE]</a:t>
                    </a:fld>
                    <a:endParaRPr lang="en-US" sz="1200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73066631368276"/>
                      <c:h val="7.407395371082016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94D-4202-9AEA-41A0D33DA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[1]TablesCharts!$C$88:$C$89</c:f>
              <c:strCache>
                <c:ptCount val="2"/>
                <c:pt idx="0">
                  <c:v>EnergySolutions</c:v>
                </c:pt>
                <c:pt idx="1">
                  <c:v>WCS</c:v>
                </c:pt>
              </c:strCache>
            </c:strRef>
          </c:cat>
          <c:val>
            <c:numRef>
              <c:f>'Charts &amp; Tables'!$D$83:$D$84</c:f>
              <c:numCache>
                <c:formatCode>#,##0.00</c:formatCode>
                <c:ptCount val="2"/>
                <c:pt idx="0" formatCode="#,##0">
                  <c:v>343600</c:v>
                </c:pt>
                <c:pt idx="1">
                  <c:v>584.70000000000005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4D-4202-9AEA-41A0D33DA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500756983433063"/>
          <c:y val="0.80351242253775468"/>
          <c:w val="0.31866078266192577"/>
          <c:h val="0.131633754445200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DAE-452A-9013-A79C158BEC7A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DAE-452A-9013-A79C158BEC7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DF1141E-E4C6-431E-BDF8-3EA99D866E5A}" type="VALUE">
                      <a:rPr lang="en-US"/>
                      <a:pPr/>
                      <a:t>[VALUE]</a:t>
                    </a:fld>
                    <a:r>
                      <a:rPr lang="en-US"/>
                      <a:t> Curies</a:t>
                    </a:r>
                    <a:r>
                      <a:rPr lang="en-US" baseline="0"/>
                      <a:t>, </a:t>
                    </a:r>
                    <a:fld id="{725403A1-9E84-4529-85D2-C7E99CE3B874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DAE-452A-9013-A79C158BEC7A}"/>
                </c:ext>
              </c:extLst>
            </c:dLbl>
            <c:dLbl>
              <c:idx val="1"/>
              <c:layout>
                <c:manualLayout>
                  <c:x val="-9.4828683453928309E-2"/>
                  <c:y val="-3.4639947296365749E-2"/>
                </c:manualLayout>
              </c:layout>
              <c:tx>
                <c:rich>
                  <a:bodyPr/>
                  <a:lstStyle/>
                  <a:p>
                    <a:fld id="{346E23BF-EA6D-4FA9-A21D-460DE70E4BFE}" type="VALUE">
                      <a:rPr lang="en-US"/>
                      <a:pPr/>
                      <a:t>[VALUE]</a:t>
                    </a:fld>
                    <a:r>
                      <a:rPr lang="en-US"/>
                      <a:t> Curies</a:t>
                    </a:r>
                    <a:r>
                      <a:rPr lang="en-US" baseline="0"/>
                      <a:t>, </a:t>
                    </a:r>
                    <a:fld id="{FD208BAF-E07C-4DFC-A056-17A0E2F35962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DAE-452A-9013-A79C158BEC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[1]TablesCharts!$C$68:$C$69</c:f>
              <c:strCache>
                <c:ptCount val="2"/>
                <c:pt idx="0">
                  <c:v>EnergySolutions</c:v>
                </c:pt>
                <c:pt idx="1">
                  <c:v>WCS</c:v>
                </c:pt>
              </c:strCache>
            </c:strRef>
          </c:cat>
          <c:val>
            <c:numRef>
              <c:f>'Charts &amp; Tables'!$D$62:$D$63</c:f>
              <c:numCache>
                <c:formatCode>#,##0</c:formatCode>
                <c:ptCount val="2"/>
                <c:pt idx="0">
                  <c:v>2138.91</c:v>
                </c:pt>
                <c:pt idx="1">
                  <c:v>40015.760000000002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AE-452A-9013-A79C158BE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760791860287193"/>
          <c:y val="0.9056058708619128"/>
          <c:w val="0.31894855150478357"/>
          <c:h val="6.20635116614791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8475" cy="465137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27"/>
            <a:ext cx="5607049" cy="4183063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6"/>
            <a:ext cx="3038475" cy="46513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6767B-8E2F-46AC-9A4C-B196B3257D3D}" type="datetime1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127-865F-4E90-A7EA-49D430F32F74}" type="datetime1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CE9C9-084A-42A5-8967-62877D0A2A56}" type="datetime1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BE91-1A69-4075-9A55-0C6AE36F9B1A}" type="datetime1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AEBF-AF61-40BC-8DC4-895601F1A1AA}" type="datetime1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8C331-06AB-476B-A1D1-5F6EF3DF94EE}" type="datetime1">
              <a:rPr lang="en-US" smtClean="0"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E003-A572-40FF-9794-EDAE9CB2982C}" type="datetime1">
              <a:rPr lang="en-US" smtClean="0"/>
              <a:t>9/12/2019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B79C-43E1-4795-9E88-02910708F947}" type="datetime1">
              <a:rPr lang="en-US" smtClean="0"/>
              <a:t>9/12/2019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0C766-B192-4E3C-A633-7825CBA1BDA4}" type="datetime1">
              <a:rPr lang="en-US" smtClean="0"/>
              <a:t>9/12/2019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695E-F3F8-47E0-A54B-87AAB74740D1}" type="datetime1">
              <a:rPr lang="en-US" smtClean="0"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3F0-9D82-4B04-B5D2-2838F4ECC300}" type="datetime1">
              <a:rPr lang="en-US" smtClean="0"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FCBE3-939B-4D67-BEE4-11A663F33A6A}" type="datetime1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133600"/>
            <a:ext cx="6477000" cy="37338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Appalachian Compact </a:t>
            </a:r>
          </a:p>
          <a:p>
            <a:r>
              <a:rPr lang="en-US" sz="4000" b="1" dirty="0">
                <a:solidFill>
                  <a:schemeClr val="tx1"/>
                </a:solidFill>
              </a:rPr>
              <a:t>LLRW Disposal Data</a:t>
            </a:r>
          </a:p>
          <a:p>
            <a:r>
              <a:rPr lang="en-US" b="1" dirty="0">
                <a:solidFill>
                  <a:schemeClr val="tx1"/>
                </a:solidFill>
              </a:rPr>
              <a:t>Calendar Year 2018</a:t>
            </a:r>
            <a:endParaRPr lang="en-US" sz="1800" b="1" dirty="0">
              <a:solidFill>
                <a:schemeClr val="tx1"/>
              </a:solidFill>
            </a:endParaRP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Appalachian Compact Commission Meeting</a:t>
            </a:r>
          </a:p>
          <a:p>
            <a:r>
              <a:rPr lang="en-US" sz="1800" dirty="0">
                <a:solidFill>
                  <a:schemeClr val="tx1"/>
                </a:solidFill>
              </a:rPr>
              <a:t> November 8, 2019</a:t>
            </a:r>
          </a:p>
        </p:txBody>
      </p:sp>
      <p:pic>
        <p:nvPicPr>
          <p:cNvPr id="4" name="Picture 3" descr="P:\BRP Director\Allard's pic folder\BRP_new-ppt-banner_svd_11Feb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9153525" cy="122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00037" y="6196343"/>
            <a:ext cx="853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Tom Wolf, Governor                                                                                       Patrick McDonnell, Secretary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6F9ABC8-6805-4637-89D3-9A4FC3B5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01143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4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in Curies from 2010 to 2018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D66198-A9E1-48AF-B359-F1B00F48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10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DEP-rgb">
            <a:extLst>
              <a:ext uri="{FF2B5EF4-FFF2-40B4-BE49-F238E27FC236}">
                <a16:creationId xmlns:a16="http://schemas.microsoft.com/office/drawing/2014/main" id="{B13D192E-8178-4352-A453-8F3B8F183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0A73CE7-A29D-4C57-93DC-74DCDC49FF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780294"/>
              </p:ext>
            </p:extLst>
          </p:nvPr>
        </p:nvGraphicFramePr>
        <p:xfrm>
          <a:off x="90486" y="741036"/>
          <a:ext cx="8963027" cy="6116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6353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647700"/>
            <a:ext cx="8229600" cy="3429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solidFill>
                  <a:schemeClr val="bg1"/>
                </a:solidFill>
                <a:ea typeface="Calibri"/>
                <a:cs typeface="Times New Roman"/>
              </a:rPr>
              <a:t>Appalachian Compact Percent Disposed LLRW Volume by Disposal Site - 2018</a:t>
            </a:r>
            <a:b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en-US" sz="1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A0333-3CC8-45AD-AC8A-7182676B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11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DEP-rgb">
            <a:extLst>
              <a:ext uri="{FF2B5EF4-FFF2-40B4-BE49-F238E27FC236}">
                <a16:creationId xmlns:a16="http://schemas.microsoft.com/office/drawing/2014/main" id="{C48BA5CB-B585-44C2-A11A-EF8902B55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1F894FDD-B33B-42A0-8ABE-A23163B1C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4748981"/>
              </p:ext>
            </p:extLst>
          </p:nvPr>
        </p:nvGraphicFramePr>
        <p:xfrm>
          <a:off x="234847" y="647700"/>
          <a:ext cx="8720138" cy="6036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33800" y="5742801"/>
            <a:ext cx="1524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040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647700"/>
            <a:ext cx="8229600" cy="3429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solidFill>
                  <a:schemeClr val="bg1"/>
                </a:solidFill>
                <a:ea typeface="Calibri"/>
                <a:cs typeface="Times New Roman"/>
              </a:rPr>
              <a:t>Appalachian Compact Percent Disposed LLRW Activity by Disposal Site - 2018</a:t>
            </a:r>
            <a:b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en-US" sz="1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08BF33-855A-4DC7-9B4D-E8823074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12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1" name="Picture 10" descr="DEP-rgb">
            <a:extLst>
              <a:ext uri="{FF2B5EF4-FFF2-40B4-BE49-F238E27FC236}">
                <a16:creationId xmlns:a16="http://schemas.microsoft.com/office/drawing/2014/main" id="{A8C6DB29-5B4D-442C-AAA1-C365D8BE7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1FB993B-122D-422C-9EC8-BAD58ABEB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958786"/>
              </p:ext>
            </p:extLst>
          </p:nvPr>
        </p:nvGraphicFramePr>
        <p:xfrm>
          <a:off x="219414" y="819150"/>
          <a:ext cx="8705172" cy="549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657600" y="5819001"/>
            <a:ext cx="137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763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D857B9-2AD0-4C69-9CF3-955962E1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13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0" name="Picture 9" descr="DEP-rgb">
            <a:extLst>
              <a:ext uri="{FF2B5EF4-FFF2-40B4-BE49-F238E27FC236}">
                <a16:creationId xmlns:a16="http://schemas.microsoft.com/office/drawing/2014/main" id="{8DC2EAFD-7D75-4633-9F4B-B50D40312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1EB0982-AB81-4F52-AD5B-C862AF0E996A}"/>
              </a:ext>
            </a:extLst>
          </p:cNvPr>
          <p:cNvSpPr txBox="1">
            <a:spLocks/>
          </p:cNvSpPr>
          <p:nvPr/>
        </p:nvSpPr>
        <p:spPr>
          <a:xfrm>
            <a:off x="457200" y="1981200"/>
            <a:ext cx="8229600" cy="37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cs typeface="Times New Roman" panose="02020603050405020304" pitchFamily="18" charset="0"/>
              </a:rPr>
              <a:t>Rich Janati</a:t>
            </a:r>
          </a:p>
          <a:p>
            <a:pPr marL="0" indent="0" algn="ctr">
              <a:buNone/>
            </a:pPr>
            <a:r>
              <a:rPr lang="en-US" b="1" dirty="0">
                <a:cs typeface="Times New Roman" panose="02020603050405020304" pitchFamily="18" charset="0"/>
              </a:rPr>
              <a:t>Chief, Division of Nuclear Safety</a:t>
            </a:r>
          </a:p>
          <a:p>
            <a:pPr marL="0" indent="0" algn="ctr">
              <a:buNone/>
            </a:pPr>
            <a:r>
              <a:rPr lang="en-US" b="1" dirty="0">
                <a:cs typeface="Times New Roman" panose="02020603050405020304" pitchFamily="18" charset="0"/>
              </a:rPr>
              <a:t>Administrator, Appalachian Compact Comm.</a:t>
            </a:r>
          </a:p>
          <a:p>
            <a:pPr marL="0" indent="0" algn="ctr">
              <a:buNone/>
            </a:pPr>
            <a:endParaRPr lang="en-US" b="1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cs typeface="Times New Roman" panose="02020603050405020304" pitchFamily="18" charset="0"/>
              </a:rPr>
              <a:t>Phone: 717-787-2163</a:t>
            </a:r>
          </a:p>
          <a:p>
            <a:pPr marL="0" indent="0" algn="ctr">
              <a:buNone/>
            </a:pPr>
            <a:r>
              <a:rPr lang="en-US" b="1" dirty="0">
                <a:cs typeface="Times New Roman" panose="02020603050405020304" pitchFamily="18" charset="0"/>
              </a:rPr>
              <a:t>rjanati@pa.gov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B680432-B1DA-48B1-86E2-37E0E698F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Thank you.</a:t>
            </a:r>
            <a:br>
              <a:rPr lang="en-US" dirty="0"/>
            </a:br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24825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P-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38200" y="5397787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Volume is in cubic feet.  This data is for LLRW disposal at </a:t>
            </a:r>
            <a:r>
              <a:rPr lang="en-US" sz="1600" b="1" dirty="0" err="1"/>
              <a:t>Energy</a:t>
            </a:r>
            <a:r>
              <a:rPr lang="en-US" sz="1600" b="1" i="1" dirty="0" err="1"/>
              <a:t>Solutions</a:t>
            </a:r>
            <a:r>
              <a:rPr lang="en-US" sz="1600" b="1" dirty="0"/>
              <a:t> in Clive, Utah, and Waste Control Specialists in Andrews, Texas, for the calendar year 2018. </a:t>
            </a:r>
          </a:p>
        </p:txBody>
      </p:sp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Volume by State and Facility Type - 2018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8435"/>
              </p:ext>
            </p:extLst>
          </p:nvPr>
        </p:nvGraphicFramePr>
        <p:xfrm>
          <a:off x="1142997" y="1676400"/>
          <a:ext cx="6858002" cy="3428999"/>
        </p:xfrm>
        <a:graphic>
          <a:graphicData uri="http://schemas.openxmlformats.org/drawingml/2006/table">
            <a:tbl>
              <a:tblPr firstRow="1" firstCol="1" bandRow="1"/>
              <a:tblGrid>
                <a:gridCol w="1701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3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MS Sans Serif"/>
                          <a:ea typeface="Times New Roman"/>
                        </a:rPr>
                        <a:t>Facility Type/State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WV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DE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MD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PA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Academic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13.0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0.70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28.92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42.62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Government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615.40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219,321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219,940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Industry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1,907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72,479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74,386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Medical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10.00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9.73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19.73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Utility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2,966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46,830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49,796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17.0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5,499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338,668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344,184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BE5CA-B2BE-454F-9FBB-AD7039B5B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01143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59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Volume by State and Facility Type - 2018 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B8052-AD7A-4B76-B85B-BDEAF7FAB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3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DEP-rgb">
            <a:extLst>
              <a:ext uri="{FF2B5EF4-FFF2-40B4-BE49-F238E27FC236}">
                <a16:creationId xmlns:a16="http://schemas.microsoft.com/office/drawing/2014/main" id="{3D7AE9A6-1EA0-498E-9742-05BF3777F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91" y="6120075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FBF1A15-59DC-4D1B-85E0-67035B8367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77200"/>
              </p:ext>
            </p:extLst>
          </p:nvPr>
        </p:nvGraphicFramePr>
        <p:xfrm>
          <a:off x="13229" y="807941"/>
          <a:ext cx="9117541" cy="5501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81002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P-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096000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38200" y="5397787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Activity is in curies.  This data is for LLRW disposal at </a:t>
            </a:r>
            <a:r>
              <a:rPr lang="en-US" sz="1600" b="1" dirty="0" err="1"/>
              <a:t>Energy</a:t>
            </a:r>
            <a:r>
              <a:rPr lang="en-US" sz="1600" b="1" i="1" dirty="0" err="1"/>
              <a:t>Solutions</a:t>
            </a:r>
            <a:r>
              <a:rPr lang="en-US" sz="1600" b="1" dirty="0"/>
              <a:t> in Clive, Utah, and Waste Control Specialists in Andrews, Texas, for the calendar year 2018. </a:t>
            </a:r>
          </a:p>
        </p:txBody>
      </p:sp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by State and Facility Type - 2018 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053723"/>
              </p:ext>
            </p:extLst>
          </p:nvPr>
        </p:nvGraphicFramePr>
        <p:xfrm>
          <a:off x="437192" y="1256439"/>
          <a:ext cx="8173408" cy="4027909"/>
        </p:xfrm>
        <a:graphic>
          <a:graphicData uri="http://schemas.openxmlformats.org/drawingml/2006/table">
            <a:tbl>
              <a:tblPr firstRow="1" firstCol="1" bandRow="1"/>
              <a:tblGrid>
                <a:gridCol w="2114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MS Sans Serif"/>
                          <a:ea typeface="Times New Roman"/>
                        </a:rPr>
                        <a:t>Facility Type/State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WV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DE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MD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PA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Academic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0.00045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Government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0.00119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49.06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0.42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49.48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3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Industry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0.12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42.04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42.16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64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Medical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0.16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Utility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76.12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41,986.72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42,063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125.31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42,029.35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42,155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8297E-B893-4CD1-AC23-3AA83E90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9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by State and Facility Type - 2018 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BA3CBB-D6B7-4F91-A7E4-2E9C8282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5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DEP-rgb">
            <a:extLst>
              <a:ext uri="{FF2B5EF4-FFF2-40B4-BE49-F238E27FC236}">
                <a16:creationId xmlns:a16="http://schemas.microsoft.com/office/drawing/2014/main" id="{53B14BBB-3663-4E2E-A2A0-30B0603E9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EB8081D-2A9A-4A97-B050-095A3C19D9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02284"/>
              </p:ext>
            </p:extLst>
          </p:nvPr>
        </p:nvGraphicFramePr>
        <p:xfrm>
          <a:off x="13229" y="741037"/>
          <a:ext cx="9117542" cy="5735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8047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Volume in Cubic Feet from 1998 to 2018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702499"/>
              </p:ext>
            </p:extLst>
          </p:nvPr>
        </p:nvGraphicFramePr>
        <p:xfrm>
          <a:off x="1046791" y="1226232"/>
          <a:ext cx="7162799" cy="4686053"/>
        </p:xfrm>
        <a:graphic>
          <a:graphicData uri="http://schemas.openxmlformats.org/drawingml/2006/table">
            <a:tbl>
              <a:tblPr firstRow="1" firstCol="1" bandRow="1"/>
              <a:tblGrid>
                <a:gridCol w="92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2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9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0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Year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WV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DE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MD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PA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173.8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7,604.6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42,686.0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50,512.4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80.6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8,406.8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143,043.7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151,689.8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53.4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27.6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9,766.8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421,398.1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431,245.9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10,759.9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534,429.4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545,309.6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183.3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366.4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6,752.8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55,371.4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62,673.9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73.5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3,703.1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74,901.0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78,829.4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34.8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13,177.8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55,136.0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68,397.4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74.2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107,956.4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91,292.6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199,325.6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38.0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59.2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48,131.8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57,627.7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105,856.7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42.7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21,015.6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78,454.5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99,561.5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414.8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6,702.5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113,483.2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120,732.7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2009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134.1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431.2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21,451.3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103,666.9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125,683.5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2010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29.4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22,957.6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76,519.4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99,517.7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2011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1,061.0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10,568.7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155,508.5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167,157.3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2012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75.2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12,364.3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122,380.2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134,840.7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2013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339.5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23,597.2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72,066.9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96,048.4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2014*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42.7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72,334.3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56,040.4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128,442.2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19.0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45.2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18,202.9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91,222.9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109,490.0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2016*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7,351.0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237,692.0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245,049.0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700582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2017*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34.13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6,588.0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489,265.90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495,888.71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61502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2018*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17.0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5,498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338,668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344,184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258685"/>
                  </a:ext>
                </a:extLst>
              </a:tr>
              <a:tr h="2518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Total 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1,188.98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3,500.63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442,891.40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3,410,856.70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6C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Grand Total</a:t>
                      </a:r>
                      <a:endParaRPr lang="en-US" sz="1400" dirty="0">
                        <a:solidFill>
                          <a:srgbClr val="006C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791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6C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3,860,436.41</a:t>
                      </a:r>
                      <a:endParaRPr lang="en-US" sz="1400" dirty="0">
                        <a:solidFill>
                          <a:srgbClr val="006C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43000" y="5912285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2009 to 2013 LLRW volume only includes disposal at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 in Clive, Utah.  ** 2014 to 2018 includes disposal at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 in Clive, Utah, and Waste Control Specialists in Andrews, Texas.  Years 1998 to 2008 include disposal at Barnwell, South Carolina, and Energy Solutions, Clive, Utah.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0129F4-6109-4069-9F5E-1D5B561C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0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Volume in Cubic Feet from 1998 to 2018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09615-A87B-4875-A327-6863D041C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7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DEP-rgb">
            <a:extLst>
              <a:ext uri="{FF2B5EF4-FFF2-40B4-BE49-F238E27FC236}">
                <a16:creationId xmlns:a16="http://schemas.microsoft.com/office/drawing/2014/main" id="{1800C556-A1AD-4ACA-AEDF-DA64D2EDF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D00DAE9-82DB-4DE2-AE62-1F6322D369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8274135"/>
              </p:ext>
            </p:extLst>
          </p:nvPr>
        </p:nvGraphicFramePr>
        <p:xfrm>
          <a:off x="176211" y="807940"/>
          <a:ext cx="8791577" cy="5745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5473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in Curies from 1998 to 2018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45016" y="5909035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2009 to 2013 LLRW activity only includes disposal at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 in Clive, Utah.  ** 2014 to 2018 includes disposal at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 in Clive, Utah, and Waste Control Specialists in Andrews, Texas.  Years 1998 to 2008 include disposal at Barnwell, South Carolina, and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, Clive, Utah.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310807"/>
              </p:ext>
            </p:extLst>
          </p:nvPr>
        </p:nvGraphicFramePr>
        <p:xfrm>
          <a:off x="1059316" y="1260575"/>
          <a:ext cx="7010401" cy="4648460"/>
        </p:xfrm>
        <a:graphic>
          <a:graphicData uri="http://schemas.openxmlformats.org/drawingml/2006/table">
            <a:tbl>
              <a:tblPr firstRow="1" firstCol="1" bandRow="1"/>
              <a:tblGrid>
                <a:gridCol w="909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65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Year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WV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DE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MD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PA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37.3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531.5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43,691.0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44,259.9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1,335.7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86,618.0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87,954.3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484.0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357,624.4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358,110.7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903.3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168,919.6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169,822.9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244.5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6,777.4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7,022.5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166.3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241,649.8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241,840.9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11,830.7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18,890.3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30,722.0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156.8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58,786.2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58,974.9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91,719.1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91,791.1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25,304.7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492,579.3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517,897.0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2,181.5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283,328.8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285,522.6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2009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1,001.4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1,006.6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2010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656.8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658.2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2011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492.6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495.5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2012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449.3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451.4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2013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45.3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458.5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519.5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2014 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260.7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1,212.8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1,473.5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 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0.007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27.8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4,147.3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4,175.2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2016**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0.35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0.014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209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2,020.93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2,230.29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189222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2017**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  <a:ea typeface="Times New Roman"/>
                        </a:rPr>
                        <a:t>0.00001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0.0017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178.52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1,714.26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1,892.78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605615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2018**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  <a:ea typeface="Times New Roman"/>
                        </a:rPr>
                        <a:t>0.01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125.31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42,029.35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42,155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456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42.61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140.82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44,026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1,904,767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6C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Grand Total</a:t>
                      </a:r>
                      <a:endParaRPr lang="en-US" sz="1400" dirty="0">
                        <a:solidFill>
                          <a:srgbClr val="006C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63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6C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1,948,977</a:t>
                      </a:r>
                      <a:endParaRPr lang="en-US" sz="1400" dirty="0">
                        <a:solidFill>
                          <a:srgbClr val="006C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77897-F2E1-4E36-9C23-36141CAD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56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in Curies from 1998 to 2018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D66198-A9E1-48AF-B359-F1B00F48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9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DEP-rgb">
            <a:extLst>
              <a:ext uri="{FF2B5EF4-FFF2-40B4-BE49-F238E27FC236}">
                <a16:creationId xmlns:a16="http://schemas.microsoft.com/office/drawing/2014/main" id="{B13D192E-8178-4352-A453-8F3B8F183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AE97283-5463-4E71-B0BD-A3059AF0F1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6611814"/>
              </p:ext>
            </p:extLst>
          </p:nvPr>
        </p:nvGraphicFramePr>
        <p:xfrm>
          <a:off x="90486" y="807939"/>
          <a:ext cx="8963027" cy="5745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9753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3405</TotalTime>
  <Words>799</Words>
  <Application>Microsoft Office PowerPoint</Application>
  <PresentationFormat>On-screen Show (4:3)</PresentationFormat>
  <Paragraphs>426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MS Sans Serif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Appalachian Compact Percent Disposed LLRW Volume by Disposal Site - 2018   </vt:lpstr>
      <vt:lpstr>Appalachian Compact Percent Disposed LLRW Activity by Disposal Site - 2018   </vt:lpstr>
      <vt:lpstr>Thank you.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Janati, Rich</cp:lastModifiedBy>
  <cp:revision>314</cp:revision>
  <cp:lastPrinted>2019-07-30T18:40:58Z</cp:lastPrinted>
  <dcterms:created xsi:type="dcterms:W3CDTF">2014-05-06T18:06:55Z</dcterms:created>
  <dcterms:modified xsi:type="dcterms:W3CDTF">2019-09-12T19:09:25Z</dcterms:modified>
</cp:coreProperties>
</file>