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64" r:id="rId2"/>
    <p:sldId id="265" r:id="rId3"/>
    <p:sldId id="257" r:id="rId4"/>
    <p:sldId id="267" r:id="rId5"/>
    <p:sldId id="269" r:id="rId6"/>
    <p:sldId id="270" r:id="rId7"/>
    <p:sldId id="268" r:id="rId8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674" autoAdjust="0"/>
    <p:restoredTop sz="94705" autoAdjust="0"/>
  </p:normalViewPr>
  <p:slideViewPr>
    <p:cSldViewPr>
      <p:cViewPr varScale="1">
        <p:scale>
          <a:sx n="85" d="100"/>
          <a:sy n="85" d="100"/>
        </p:scale>
        <p:origin x="-2021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3" d="100"/>
          <a:sy n="63" d="100"/>
        </p:scale>
        <p:origin x="-3134" y="-77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176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4343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0037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810000" y="6400800"/>
            <a:ext cx="2133600" cy="365125"/>
          </a:xfrm>
        </p:spPr>
        <p:txBody>
          <a:bodyPr/>
          <a:lstStyle>
            <a:lvl1pPr algn="ctr">
              <a:defRPr/>
            </a:lvl1pPr>
          </a:lstStyle>
          <a:p>
            <a:fld id="{E87B86B5-851B-4346-A7DA-D981274D673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8062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4539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3642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9134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7023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19800" y="6248400"/>
            <a:ext cx="28956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419600" y="6400800"/>
            <a:ext cx="381000" cy="273050"/>
          </a:xfrm>
        </p:spPr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590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02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127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9241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278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4846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2845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727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 idx="4294967295"/>
          </p:nvPr>
        </p:nvSpPr>
        <p:spPr>
          <a:xfrm>
            <a:off x="685800" y="1219200"/>
            <a:ext cx="77724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/>
              <a:t>Status Update on the </a:t>
            </a:r>
            <a:br>
              <a:rPr lang="en-US" sz="4000" b="1" dirty="0"/>
            </a:br>
            <a:r>
              <a:rPr lang="en-US" sz="4000" b="1" dirty="0"/>
              <a:t>NRC Proposed Rule to Amend </a:t>
            </a:r>
            <a:br>
              <a:rPr lang="en-US" sz="4000" b="1" dirty="0"/>
            </a:br>
            <a:r>
              <a:rPr lang="en-US" sz="4000" b="1" dirty="0"/>
              <a:t>10 CFR Part 61 </a:t>
            </a:r>
            <a:r>
              <a:rPr lang="en-US" sz="4000" dirty="0"/>
              <a:t/>
            </a:r>
            <a:br>
              <a:rPr lang="en-US" sz="4000" dirty="0"/>
            </a:br>
            <a:r>
              <a:rPr lang="en-US" sz="4000" b="1" dirty="0" smtClean="0"/>
              <a:t/>
            </a:r>
            <a:br>
              <a:rPr lang="en-US" sz="4000" b="1" dirty="0" smtClean="0"/>
            </a:br>
            <a:r>
              <a:rPr lang="en-US" sz="4000" b="1" dirty="0"/>
              <a:t/>
            </a:r>
            <a:br>
              <a:rPr lang="en-US" sz="4000" b="1" dirty="0"/>
            </a:b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4503477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ging bann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52400"/>
            <a:ext cx="83820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5562"/>
            <a:ext cx="8229600" cy="757238"/>
          </a:xfrm>
        </p:spPr>
        <p:txBody>
          <a:bodyPr/>
          <a:lstStyle/>
          <a:p>
            <a:r>
              <a:rPr lang="en-US" sz="3200" dirty="0" smtClean="0">
                <a:solidFill>
                  <a:schemeClr val="bg1"/>
                </a:solidFill>
              </a:rPr>
              <a:t>Part 61 Rulemaking:  Background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58240"/>
            <a:ext cx="8229600" cy="4967923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400" dirty="0" smtClean="0"/>
              <a:t>Part 61 was originally implemented in 1983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 smtClean="0"/>
              <a:t>Agreement States have been responsible for the regulation of commercial LLRW sites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 smtClean="0"/>
              <a:t>Need for change is driven by new or unanticipated waste streams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 smtClean="0"/>
              <a:t>Large quantity of depleted uranium (DOE’s use of commercial facilities)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 smtClean="0"/>
              <a:t>Blended waste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 smtClean="0"/>
              <a:t>Possible new waste streams associated with new technology or processes</a:t>
            </a:r>
          </a:p>
          <a:p>
            <a:pPr marL="346075" lvl="1" indent="-346075">
              <a:buFont typeface="Wingdings" panose="05000000000000000000" pitchFamily="2" charset="2"/>
              <a:buChar char="Ø"/>
            </a:pPr>
            <a:r>
              <a:rPr lang="en-US" sz="2400" dirty="0" smtClean="0"/>
              <a:t>Opportunity to integrate ICRP recommendations</a:t>
            </a:r>
          </a:p>
          <a:p>
            <a:pPr marL="0" lvl="1" indent="0" defTabSz="346075">
              <a:buNone/>
            </a:pPr>
            <a:r>
              <a:rPr lang="en-US" sz="2400" dirty="0" smtClean="0"/>
              <a:t>	</a:t>
            </a:r>
            <a:r>
              <a:rPr lang="en-US" sz="1800" dirty="0" smtClean="0"/>
              <a:t>*ICRP – International Commission on Radiological Protection</a:t>
            </a:r>
            <a:endParaRPr lang="en-US" sz="1800" dirty="0"/>
          </a:p>
          <a:p>
            <a:pPr marL="0" lvl="1" indent="0">
              <a:buNone/>
            </a:pPr>
            <a:endParaRPr lang="en-US" sz="2400" dirty="0" smtClean="0"/>
          </a:p>
          <a:p>
            <a:pPr lvl="1">
              <a:buFont typeface="Arial" panose="020B0604020202020204" pitchFamily="34" charset="0"/>
              <a:buChar char="•"/>
            </a:pPr>
            <a:endParaRPr lang="en-US" sz="2000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71404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1143000" y="1866697"/>
            <a:ext cx="8159676" cy="4381703"/>
          </a:xfrm>
        </p:spPr>
        <p:txBody>
          <a:bodyPr>
            <a:normAutofit/>
          </a:bodyPr>
          <a:lstStyle/>
          <a:p>
            <a:pPr marL="342900" lvl="0" indent="-342900" algn="l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</a:rPr>
              <a:t>Commission issued new SRM-13-0075 on </a:t>
            </a:r>
            <a:r>
              <a:rPr lang="en-US" sz="2400" dirty="0" smtClean="0">
                <a:solidFill>
                  <a:schemeClr val="tx1"/>
                </a:solidFill>
              </a:rPr>
              <a:t>Feb. </a:t>
            </a:r>
            <a:r>
              <a:rPr lang="en-US" sz="2400" dirty="0">
                <a:solidFill>
                  <a:schemeClr val="tx1"/>
                </a:solidFill>
              </a:rPr>
              <a:t>12, </a:t>
            </a:r>
            <a:r>
              <a:rPr lang="en-US" sz="2400" dirty="0" smtClean="0">
                <a:solidFill>
                  <a:schemeClr val="tx1"/>
                </a:solidFill>
              </a:rPr>
              <a:t>2014</a:t>
            </a:r>
          </a:p>
          <a:p>
            <a:pPr marL="342900" indent="-342900" algn="l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chemeClr val="tx1"/>
                </a:solidFill>
              </a:rPr>
              <a:t>Approved </a:t>
            </a:r>
            <a:r>
              <a:rPr lang="en-US" sz="2400" dirty="0">
                <a:solidFill>
                  <a:schemeClr val="tx1"/>
                </a:solidFill>
              </a:rPr>
              <a:t>publication of the proposed rule and draft guidance for public comment subject to several changes involving:</a:t>
            </a:r>
          </a:p>
          <a:p>
            <a:pPr marL="1028700" indent="-457200" algn="l" defTabSz="344488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	Period </a:t>
            </a:r>
            <a:r>
              <a:rPr lang="en-US" sz="2400" dirty="0">
                <a:solidFill>
                  <a:schemeClr val="tx1"/>
                </a:solidFill>
              </a:rPr>
              <a:t>of Performance </a:t>
            </a:r>
          </a:p>
          <a:p>
            <a:pPr marL="1028700" indent="-457200" algn="l" defTabSz="341313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Intruder </a:t>
            </a:r>
            <a:r>
              <a:rPr lang="en-US" sz="2400" dirty="0">
                <a:solidFill>
                  <a:schemeClr val="tx1"/>
                </a:solidFill>
              </a:rPr>
              <a:t>Assessment</a:t>
            </a:r>
          </a:p>
          <a:p>
            <a:pPr marL="1028700" indent="-457200" algn="l" defTabSz="341313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Agreement </a:t>
            </a:r>
            <a:r>
              <a:rPr lang="en-US" sz="2400" dirty="0">
                <a:solidFill>
                  <a:schemeClr val="tx1"/>
                </a:solidFill>
              </a:rPr>
              <a:t>State Compatibility</a:t>
            </a:r>
          </a:p>
          <a:p>
            <a:pPr marL="1028700" indent="-457200" algn="l" defTabSz="341313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Defense-in-Depth (DID)</a:t>
            </a:r>
            <a:endParaRPr lang="en-US" sz="2400" dirty="0">
              <a:solidFill>
                <a:schemeClr val="tx1"/>
              </a:solidFill>
            </a:endParaRPr>
          </a:p>
          <a:p>
            <a:pPr marL="1028700" indent="-457200" algn="l" defTabSz="341313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Outreach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33400" y="156737"/>
            <a:ext cx="81534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dirty="0" smtClean="0">
                <a:solidFill>
                  <a:schemeClr val="bg1"/>
                </a:solidFill>
              </a:rPr>
              <a:t>Part 61</a:t>
            </a:r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04800" y="838200"/>
            <a:ext cx="8305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/>
              <a:t>New Staff Requirements Memoranda (SRM) </a:t>
            </a:r>
            <a:endParaRPr lang="en-US" sz="2800" dirty="0" smtClean="0"/>
          </a:p>
          <a:p>
            <a:pPr algn="ctr"/>
            <a:r>
              <a:rPr lang="en-US" sz="2800" dirty="0" smtClean="0"/>
              <a:t>SECY-13-0075 </a:t>
            </a:r>
            <a:endParaRPr lang="en-US" sz="2800" dirty="0"/>
          </a:p>
        </p:txBody>
      </p:sp>
      <p:pic>
        <p:nvPicPr>
          <p:cNvPr id="7" name="Picture 6" descr="Aging bann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77130"/>
            <a:ext cx="8382000" cy="661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"/>
          <p:cNvSpPr>
            <a:spLocks noGrp="1"/>
          </p:cNvSpPr>
          <p:nvPr>
            <p:ph type="ctrTitle" idx="4294967295"/>
          </p:nvPr>
        </p:nvSpPr>
        <p:spPr>
          <a:xfrm>
            <a:off x="228600" y="0"/>
            <a:ext cx="8382000" cy="838200"/>
          </a:xfrm>
        </p:spPr>
        <p:txBody>
          <a:bodyPr>
            <a:no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Part </a:t>
            </a:r>
            <a:r>
              <a:rPr lang="en-US" sz="3600" dirty="0">
                <a:solidFill>
                  <a:schemeClr val="bg1"/>
                </a:solidFill>
              </a:rPr>
              <a:t>61 </a:t>
            </a:r>
            <a:r>
              <a:rPr lang="en-US" sz="3600" dirty="0" smtClean="0">
                <a:solidFill>
                  <a:schemeClr val="bg1"/>
                </a:solidFill>
              </a:rPr>
              <a:t>Rulemaking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8088034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43000"/>
            <a:ext cx="7848600" cy="48768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400" dirty="0" smtClean="0"/>
              <a:t>Three-tiered </a:t>
            </a:r>
            <a:r>
              <a:rPr lang="en-US" sz="2400" dirty="0"/>
              <a:t>approach is too </a:t>
            </a:r>
            <a:r>
              <a:rPr lang="en-US" sz="2400" dirty="0" smtClean="0"/>
              <a:t>complicated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 smtClean="0"/>
              <a:t>Recommended </a:t>
            </a:r>
            <a:r>
              <a:rPr lang="en-US" sz="2400" dirty="0"/>
              <a:t>moving to Compatibility Category C for many of the primary rule </a:t>
            </a:r>
            <a:r>
              <a:rPr lang="en-US" sz="2400" dirty="0" smtClean="0"/>
              <a:t>changes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 smtClean="0"/>
              <a:t>Proposed rule should not apply to sites that don’t plan to accept new unanalyzed waste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 smtClean="0"/>
              <a:t>Re-classification of depleted uranium should be done before the current rule is finalized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 err="1" smtClean="0"/>
              <a:t>Backfit</a:t>
            </a:r>
            <a:r>
              <a:rPr lang="en-US" sz="2400" dirty="0" smtClean="0"/>
              <a:t> analysis </a:t>
            </a:r>
            <a:r>
              <a:rPr lang="en-US" sz="2600" dirty="0" smtClean="0"/>
              <a:t>should be developed</a:t>
            </a:r>
          </a:p>
          <a:p>
            <a:pPr marL="0" indent="0">
              <a:buNone/>
            </a:pPr>
            <a:endParaRPr lang="en-US" sz="2600" dirty="0"/>
          </a:p>
          <a:p>
            <a:endParaRPr lang="en-US" sz="2600" dirty="0"/>
          </a:p>
          <a:p>
            <a:pPr marL="0" indent="0">
              <a:buNone/>
            </a:pPr>
            <a:endParaRPr lang="en-US" sz="2000" dirty="0"/>
          </a:p>
        </p:txBody>
      </p:sp>
      <p:pic>
        <p:nvPicPr>
          <p:cNvPr id="5" name="Picture 4" descr="Aging bann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52400"/>
            <a:ext cx="8382000" cy="661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8153400" cy="1143000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Part 61 Rulemaking – Significant Comments</a:t>
            </a:r>
            <a:r>
              <a:rPr lang="en-US" sz="2400" dirty="0"/>
              <a:t/>
            </a:r>
            <a:br>
              <a:rPr lang="en-US" sz="2400" dirty="0"/>
            </a:b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4920813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ging bann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52400"/>
            <a:ext cx="8382000" cy="661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34962"/>
          </a:xfrm>
        </p:spPr>
        <p:txBody>
          <a:bodyPr>
            <a:no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Part 61 Final Rule 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90600"/>
            <a:ext cx="8382000" cy="4953000"/>
          </a:xfrm>
        </p:spPr>
        <p:txBody>
          <a:bodyPr>
            <a:normAutofit lnSpcReduction="10000"/>
          </a:bodyPr>
          <a:lstStyle/>
          <a:p>
            <a:pPr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400" dirty="0" smtClean="0"/>
              <a:t>On October 3, 2016, NRC staff released SECY-16-0106, which seeks Commission approval to publish the final rule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400" dirty="0" smtClean="0"/>
              <a:t>Major provisions of the final rule:</a:t>
            </a:r>
          </a:p>
          <a:p>
            <a:pPr marL="742950"/>
            <a:r>
              <a:rPr lang="en-US" sz="2400" dirty="0" smtClean="0"/>
              <a:t>Specifies a compliance period of either 1,000 years or 10,000 years depending on the quantities of long-lived radionuclides</a:t>
            </a:r>
          </a:p>
          <a:p>
            <a:pPr marL="742950"/>
            <a:r>
              <a:rPr lang="en-US" sz="2400" dirty="0" smtClean="0"/>
              <a:t>Adds a new technical analysis for the protection of inadvertent intruders </a:t>
            </a:r>
          </a:p>
          <a:p>
            <a:pPr marL="742950"/>
            <a:r>
              <a:rPr lang="en-US" sz="2400" dirty="0" smtClean="0"/>
              <a:t>Adds a new post 10,000-year performance period analysis for sites that have significant quantity of long-lived LLRW</a:t>
            </a:r>
          </a:p>
          <a:p>
            <a:pPr marL="742950"/>
            <a:r>
              <a:rPr lang="en-US" sz="2400" dirty="0" smtClean="0"/>
              <a:t>Adds a new requirement to develop site-specific waste acceptance criteria (WAC) for the future acceptance of LLRW for disposal</a:t>
            </a:r>
          </a:p>
          <a:p>
            <a:pPr marL="0" indent="0">
              <a:buNone/>
            </a:pPr>
            <a:endParaRPr lang="en-US" sz="2400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63990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ging bann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52400"/>
            <a:ext cx="8382000" cy="661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76200"/>
            <a:ext cx="8610600" cy="737270"/>
          </a:xfrm>
        </p:spPr>
        <p:txBody>
          <a:bodyPr>
            <a:normAutofit/>
          </a:bodyPr>
          <a:lstStyle/>
          <a:p>
            <a:r>
              <a:rPr lang="en-US" sz="3100" dirty="0" smtClean="0">
                <a:solidFill>
                  <a:schemeClr val="bg1"/>
                </a:solidFill>
                <a:latin typeface="Calibri" panose="020F0502020204030204" pitchFamily="34" charset="0"/>
              </a:rPr>
              <a:t>Part </a:t>
            </a:r>
            <a:r>
              <a:rPr lang="en-US" sz="3100" dirty="0">
                <a:solidFill>
                  <a:schemeClr val="bg1"/>
                </a:solidFill>
                <a:latin typeface="Calibri" panose="020F0502020204030204" pitchFamily="34" charset="0"/>
              </a:rPr>
              <a:t>61 </a:t>
            </a:r>
            <a:r>
              <a:rPr lang="en-US" sz="3100" dirty="0" smtClean="0">
                <a:solidFill>
                  <a:schemeClr val="bg1"/>
                </a:solidFill>
                <a:latin typeface="Calibri" panose="020F0502020204030204" pitchFamily="34" charset="0"/>
              </a:rPr>
              <a:t>Final Rule   </a:t>
            </a:r>
            <a:r>
              <a:rPr lang="en-US" sz="3100" dirty="0" smtClean="0">
                <a:solidFill>
                  <a:schemeClr val="bg1"/>
                </a:solidFill>
              </a:rPr>
              <a:t> </a:t>
            </a:r>
            <a:endParaRPr lang="en-US" sz="31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914400"/>
            <a:ext cx="8153400" cy="4191000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endParaRPr lang="en-US" sz="1100" b="1" dirty="0" smtClean="0"/>
          </a:p>
          <a:p>
            <a:pPr marL="746125">
              <a:spcAft>
                <a:spcPts val="600"/>
              </a:spcAft>
            </a:pPr>
            <a:r>
              <a:rPr lang="en-US" sz="9800" dirty="0" smtClean="0"/>
              <a:t>Adds a new requirement to identify and describe the features of the design and site characteristics that provide defense-in-depth protections</a:t>
            </a:r>
          </a:p>
          <a:p>
            <a:pPr marL="746125">
              <a:spcAft>
                <a:spcPts val="1200"/>
              </a:spcAft>
            </a:pPr>
            <a:r>
              <a:rPr lang="en-US" sz="9800" dirty="0" smtClean="0"/>
              <a:t>Adds a new requirement to update the technical analysis at site closure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9800" dirty="0" smtClean="0"/>
              <a:t>Other changes include:</a:t>
            </a:r>
          </a:p>
          <a:p>
            <a:pPr marL="746125">
              <a:spcAft>
                <a:spcPts val="600"/>
              </a:spcAft>
            </a:pPr>
            <a:r>
              <a:rPr lang="en-US" sz="9800" dirty="0" smtClean="0"/>
              <a:t>Adding new definitions to section 61.2, “Definitions”</a:t>
            </a:r>
          </a:p>
          <a:p>
            <a:pPr marL="746125">
              <a:spcAft>
                <a:spcPts val="600"/>
              </a:spcAft>
            </a:pPr>
            <a:r>
              <a:rPr lang="en-US" sz="9800" dirty="0" smtClean="0"/>
              <a:t>Implementing changes to 10 CFR Part 20, Appendix G to conform to proposed WAC</a:t>
            </a:r>
          </a:p>
          <a:p>
            <a:pPr marL="746125"/>
            <a:r>
              <a:rPr lang="en-US" sz="9800" dirty="0" smtClean="0"/>
              <a:t>Updating the dose methodology used in 10 CFR Part 61</a:t>
            </a:r>
          </a:p>
          <a:p>
            <a:pPr marL="0" indent="0">
              <a:buNone/>
            </a:pPr>
            <a:endParaRPr lang="en-US" sz="9800" dirty="0" smtClean="0"/>
          </a:p>
          <a:p>
            <a:pPr marL="0" indent="0">
              <a:buNone/>
            </a:pPr>
            <a:endParaRPr lang="en-US" sz="9800" b="1" dirty="0" smtClean="0"/>
          </a:p>
          <a:p>
            <a:pPr marL="0" indent="0">
              <a:buNone/>
            </a:pP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669211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4221163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400" dirty="0" smtClean="0"/>
              <a:t>NRC Licensees </a:t>
            </a:r>
            <a:endParaRPr lang="en-US" sz="2400" dirty="0"/>
          </a:p>
          <a:p>
            <a:pPr marL="685800"/>
            <a:r>
              <a:rPr lang="en-US" sz="2400" dirty="0" smtClean="0"/>
              <a:t>The rule is effective one year after the final rule is published in the Federal Register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 smtClean="0"/>
              <a:t>Agreement States</a:t>
            </a:r>
            <a:endParaRPr lang="en-US" sz="2400" dirty="0"/>
          </a:p>
          <a:p>
            <a:pPr marL="685800"/>
            <a:r>
              <a:rPr lang="en-US" sz="2400" dirty="0" smtClean="0"/>
              <a:t>Sited States (SC, TX, UT, WA) - Compatibility with the new Part 61 would be required three years from the effective date of the final rule</a:t>
            </a:r>
          </a:p>
          <a:p>
            <a:pPr marL="685800" indent="-400050"/>
            <a:r>
              <a:rPr lang="en-US" sz="2400" dirty="0" smtClean="0"/>
              <a:t>Non-Sited States - Compatibility </a:t>
            </a:r>
            <a:r>
              <a:rPr lang="en-US" sz="2400" dirty="0"/>
              <a:t>with </a:t>
            </a:r>
            <a:r>
              <a:rPr lang="en-US" sz="2400" dirty="0" smtClean="0"/>
              <a:t>the new Part </a:t>
            </a:r>
            <a:r>
              <a:rPr lang="en-US" sz="2400" dirty="0"/>
              <a:t>61 would </a:t>
            </a:r>
            <a:r>
              <a:rPr lang="en-US" sz="2400" dirty="0" smtClean="0"/>
              <a:t>not </a:t>
            </a:r>
            <a:r>
              <a:rPr lang="en-US" sz="2400" dirty="0"/>
              <a:t>be </a:t>
            </a:r>
            <a:r>
              <a:rPr lang="en-US" sz="2400" dirty="0" smtClean="0"/>
              <a:t>required if there are no plans for the development of a LLRW disposal facility</a:t>
            </a:r>
            <a:endParaRPr lang="en-US" sz="2400" dirty="0"/>
          </a:p>
        </p:txBody>
      </p:sp>
      <p:pic>
        <p:nvPicPr>
          <p:cNvPr id="6" name="Picture 5" descr="Aging bann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52400"/>
            <a:ext cx="8382000" cy="661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228600" y="0"/>
            <a:ext cx="83820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smtClean="0">
                <a:solidFill>
                  <a:schemeClr val="bg1"/>
                </a:solidFill>
              </a:rPr>
              <a:t>Part 61 Final Rule - Implementation   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20135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673</TotalTime>
  <Words>422</Words>
  <Application>Microsoft Office PowerPoint</Application>
  <PresentationFormat>On-screen Show (4:3)</PresentationFormat>
  <Paragraphs>54</Paragraphs>
  <Slides>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Status Update on the  NRC Proposed Rule to Amend  10 CFR Part 61    </vt:lpstr>
      <vt:lpstr>Part 61 Rulemaking:  Background</vt:lpstr>
      <vt:lpstr>Part 61 Rulemaking</vt:lpstr>
      <vt:lpstr>Part 61 Rulemaking – Significant Comments </vt:lpstr>
      <vt:lpstr>Part 61 Final Rule </vt:lpstr>
      <vt:lpstr>Part 61 Final Rule    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Build</dc:creator>
  <cp:lastModifiedBy>Build</cp:lastModifiedBy>
  <cp:revision>93</cp:revision>
  <cp:lastPrinted>2016-10-18T15:32:25Z</cp:lastPrinted>
  <dcterms:created xsi:type="dcterms:W3CDTF">2014-05-06T18:06:55Z</dcterms:created>
  <dcterms:modified xsi:type="dcterms:W3CDTF">2016-10-18T15:57:21Z</dcterms:modified>
</cp:coreProperties>
</file>