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4" r:id="rId2"/>
    <p:sldId id="261" r:id="rId3"/>
    <p:sldId id="273" r:id="rId4"/>
    <p:sldId id="275" r:id="rId5"/>
    <p:sldId id="278" r:id="rId6"/>
    <p:sldId id="276" r:id="rId7"/>
    <p:sldId id="279" r:id="rId8"/>
    <p:sldId id="284" r:id="rId9"/>
    <p:sldId id="285" r:id="rId10"/>
    <p:sldId id="286" r:id="rId11"/>
    <p:sldId id="287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C00"/>
    <a:srgbClr val="B3F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0449" autoAdjust="0"/>
    <p:restoredTop sz="94585" autoAdjust="0"/>
  </p:normalViewPr>
  <p:slideViewPr>
    <p:cSldViewPr>
      <p:cViewPr varScale="1">
        <p:scale>
          <a:sx n="63" d="100"/>
          <a:sy n="63" d="100"/>
        </p:scale>
        <p:origin x="177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3134" y="-77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1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6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2C966-34FE-4F20-BC39-51759B280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2C966-34FE-4F20-BC39-51759B280030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00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173B5B1-2059-4466-BF5A-6D12F14DFEA2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9A187F8-F52F-4A15-9DC5-6563EB199806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6FB0F-69B5-4A0D-A73D-BD6408F71AE5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0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E6224-9A74-4411-9CFB-02AFEE061B40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D429-3226-4BE0-B409-0DE399841CCC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6BFE6-6A0D-4F3E-AE0C-426B9A5C88F2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93733-0FAE-43B3-BCAC-105D6B8DE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504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0360F-D289-40D3-8486-C1B41ED8D68E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ECC-8FA9-4C2E-9F7E-666A481381BD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0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C7DBD-C5BF-4CD1-B5EE-DE2176967C85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2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3D9E8-09D6-40EE-83F9-AC6F31EF6025}" type="datetime1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24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59771-9FF0-410A-9309-3AED490FEB3B}" type="datetime1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CD64C-C102-4D8E-AA71-ED4BF731B7F5}" type="datetime1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84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04800"/>
            <a:ext cx="5111750" cy="5853113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813D0-EB13-4EE2-8754-215882871CE1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28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A03A5-2A17-4507-BD45-D2DBFB0E1B80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F9715-8838-4BF9-9B3E-2FCDA146A2FB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86B5-851B-4346-A7DA-D981274D6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2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477000" cy="4114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Status of Low-Level Radioactive </a:t>
            </a:r>
          </a:p>
          <a:p>
            <a:r>
              <a:rPr lang="en-US" b="1" dirty="0">
                <a:solidFill>
                  <a:schemeClr val="tx1"/>
                </a:solidFill>
              </a:rPr>
              <a:t>Waste (LLRW) Compacts and Update </a:t>
            </a:r>
          </a:p>
          <a:p>
            <a:r>
              <a:rPr lang="en-US" b="1" dirty="0">
                <a:solidFill>
                  <a:schemeClr val="tx1"/>
                </a:solidFill>
              </a:rPr>
              <a:t>on Commercial LLRW Disposal </a:t>
            </a:r>
          </a:p>
          <a:p>
            <a:r>
              <a:rPr lang="en-US" b="1" dirty="0">
                <a:solidFill>
                  <a:schemeClr val="tx1"/>
                </a:solidFill>
              </a:rPr>
              <a:t>Facilities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44488" y="6019800"/>
            <a:ext cx="853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4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883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NRC Releases Results of Byproduct Material Financial Scoping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593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In April 2016, NRC released the results of Byproduct Material Financial Scoping Study and its recommendations (SECY-16-0046)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NRC reviewed current regulations and guidance, internal and external reports, and received feedback from the stakeholders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NRC recommends that financial assurance requirements in Part 30.35 be expanded to include byproduct material Category 1 and 2 sealed sources that are in the NSTS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NRC staff plans to develop a rulemaking plan SECY paper to the Commission to initiate rulemaking</a:t>
            </a:r>
          </a:p>
          <a:p>
            <a:pPr marL="0" indent="0">
              <a:buNone/>
              <a:tabLst>
                <a:tab pos="514350" algn="l"/>
              </a:tabLst>
            </a:pPr>
            <a:r>
              <a:rPr lang="en-US" sz="2000" dirty="0"/>
              <a:t>      NSTS – National Source Tracking System</a:t>
            </a:r>
          </a:p>
        </p:txBody>
      </p:sp>
    </p:spTree>
    <p:extLst>
      <p:ext uri="{BB962C8B-B14F-4D97-AF65-F5344CB8AC3E}">
        <p14:creationId xmlns:p14="http://schemas.microsoft.com/office/powerpoint/2010/main" val="35843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Category 1: greater than or equal to Category 1 threshold (e.g., for Co-60: 810 Ci) – irradiators, teletherapy machines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Category 2: less than the Category 1 threshold but equal to or greater than the Category 2 threshold - 1/100</a:t>
            </a:r>
            <a:r>
              <a:rPr lang="en-US" sz="2000" baseline="30000" dirty="0"/>
              <a:t>th</a:t>
            </a:r>
            <a:r>
              <a:rPr lang="en-US" sz="2000" dirty="0"/>
              <a:t> of Category 1 (e.g., for Co-60: 8.1 Ci) – industrial gamma radiography equipment, well logging gauges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Category 3: less than the Category 2 threshold but equal to or greater than the Category 3 threshold - 1/10</a:t>
            </a:r>
            <a:r>
              <a:rPr lang="en-US" sz="2000" baseline="30000" dirty="0"/>
              <a:t>th</a:t>
            </a:r>
            <a:r>
              <a:rPr lang="en-US" sz="2000" dirty="0"/>
              <a:t> of Category 2 (e.g., for Co-60: 0.81 Ci) – industrial gauges, industrial calibration sources 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dirty="0"/>
              <a:t>Category 4: less than the Category 3 threshold but equal or greater than the Category 4 threshold -1/100</a:t>
            </a:r>
            <a:r>
              <a:rPr lang="en-US" sz="2000" baseline="30000" dirty="0"/>
              <a:t>th</a:t>
            </a:r>
            <a:r>
              <a:rPr lang="en-US" sz="2000" dirty="0"/>
              <a:t> of Category 3 (e.g., for Co-60: 0.0081 Ci)  ‒ thickness gauges, bone densitometers</a:t>
            </a:r>
          </a:p>
          <a:p>
            <a:pPr>
              <a:spcBef>
                <a:spcPts val="0"/>
              </a:spcBef>
            </a:pPr>
            <a:r>
              <a:rPr lang="en-US" sz="2000" dirty="0"/>
              <a:t>Category 5: less than the Category 4 threshold down to *IAEA exempt quantities – x-ray fluorescence devices, static eliminators  </a:t>
            </a:r>
          </a:p>
          <a:p>
            <a:pPr>
              <a:spcBef>
                <a:spcPts val="0"/>
              </a:spcBef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*IAEA – International Atomic Energy Agency </a:t>
            </a:r>
          </a:p>
          <a:p>
            <a:endParaRPr lang="en-US" sz="1800" dirty="0"/>
          </a:p>
        </p:txBody>
      </p:sp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1203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Categories of Radioactive Sealed Sources</a:t>
            </a:r>
          </a:p>
        </p:txBody>
      </p:sp>
    </p:spTree>
    <p:extLst>
      <p:ext uri="{BB962C8B-B14F-4D97-AF65-F5344CB8AC3E}">
        <p14:creationId xmlns:p14="http://schemas.microsoft.com/office/powerpoint/2010/main" val="4165724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599"/>
          </a:xfrm>
        </p:spPr>
        <p:txBody>
          <a:bodyPr>
            <a:noAutofit/>
          </a:bodyPr>
          <a:lstStyle/>
          <a:p>
            <a:pPr marL="3657600" lvl="8" indent="0">
              <a:buNone/>
            </a:pPr>
            <a:endParaRPr lang="en-US" dirty="0"/>
          </a:p>
          <a:p>
            <a:pPr marL="3257550" lvl="8" indent="0">
              <a:buNone/>
            </a:pPr>
            <a:endParaRPr lang="en-US" dirty="0"/>
          </a:p>
          <a:p>
            <a:pPr marL="2971800" lvl="8">
              <a:buFont typeface="Wingdings" panose="05000000000000000000" pitchFamily="2" charset="2"/>
              <a:buChar char="Ø"/>
            </a:pPr>
            <a:endParaRPr lang="en-US" dirty="0"/>
          </a:p>
          <a:p>
            <a:pPr marL="3486150" lvl="8">
              <a:buFont typeface="Wingdings" panose="05000000000000000000" pitchFamily="2" charset="2"/>
              <a:buChar char="Ø"/>
            </a:pPr>
            <a:r>
              <a:rPr lang="en-US" dirty="0"/>
              <a:t>States Responsible</a:t>
            </a:r>
          </a:p>
          <a:p>
            <a:pPr marL="3486150" lvl="8">
              <a:buNone/>
            </a:pPr>
            <a:endParaRPr lang="en-US" dirty="0"/>
          </a:p>
          <a:p>
            <a:pPr marL="3486150" lvl="8">
              <a:buFont typeface="Wingdings" panose="05000000000000000000" pitchFamily="2" charset="2"/>
              <a:buChar char="Ø"/>
            </a:pPr>
            <a:r>
              <a:rPr lang="en-US" dirty="0"/>
              <a:t> Compacts Encouraged</a:t>
            </a:r>
          </a:p>
          <a:p>
            <a:pPr marL="3486150" lvl="8">
              <a:buFont typeface="Wingdings" panose="05000000000000000000" pitchFamily="2" charset="2"/>
              <a:buChar char="Ø"/>
            </a:pPr>
            <a:endParaRPr lang="en-US" dirty="0"/>
          </a:p>
          <a:p>
            <a:pPr marL="3486150" lvl="8">
              <a:buFont typeface="Wingdings" panose="05000000000000000000" pitchFamily="2" charset="2"/>
              <a:buChar char="Ø"/>
            </a:pPr>
            <a:r>
              <a:rPr lang="en-US" dirty="0"/>
              <a:t>Exclusion of Out-of-Compact Waste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1676400"/>
            <a:ext cx="2743200" cy="35052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Federal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Low-Level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Radioactive Waste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Policy Act</a:t>
            </a:r>
          </a:p>
        </p:txBody>
      </p:sp>
      <p:pic>
        <p:nvPicPr>
          <p:cNvPr id="7" name="Picture 6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610600" cy="1118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9625" y="31876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Background - Federal Legislation</a:t>
            </a:r>
          </a:p>
        </p:txBody>
      </p:sp>
    </p:spTree>
    <p:extLst>
      <p:ext uri="{BB962C8B-B14F-4D97-AF65-F5344CB8AC3E}">
        <p14:creationId xmlns:p14="http://schemas.microsoft.com/office/powerpoint/2010/main" val="265499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28600" y="228600"/>
            <a:ext cx="868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228600" y="152400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sz="3200" b="0"/>
          </a:p>
        </p:txBody>
      </p:sp>
      <p:pic>
        <p:nvPicPr>
          <p:cNvPr id="7" name="Picture 6" descr="C:\Users\cmlaatsch\Desktop\llw-compact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987049"/>
            <a:ext cx="8880475" cy="5152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4" y="177130"/>
            <a:ext cx="8837614" cy="889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3776" y="215277"/>
            <a:ext cx="8764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algn="ctr"/>
            <a:r>
              <a:rPr lang="en-US" sz="3200" dirty="0">
                <a:solidFill>
                  <a:schemeClr val="bg1"/>
                </a:solidFill>
              </a:rPr>
              <a:t>Status of LLRW Compacts</a:t>
            </a:r>
          </a:p>
        </p:txBody>
      </p:sp>
    </p:spTree>
    <p:extLst>
      <p:ext uri="{BB962C8B-B14F-4D97-AF65-F5344CB8AC3E}">
        <p14:creationId xmlns:p14="http://schemas.microsoft.com/office/powerpoint/2010/main" val="256574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610600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38100" y="533400"/>
            <a:ext cx="8991600" cy="533400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</a:pPr>
            <a:r>
              <a:rPr lang="en-US" altLang="en-US" sz="3200" dirty="0">
                <a:solidFill>
                  <a:schemeClr val="bg1"/>
                </a:solidFill>
                <a:cs typeface="Arial" charset="0"/>
              </a:rPr>
              <a:t>Status of Commercial LLRW Disposal Facilities </a:t>
            </a:r>
            <a:br>
              <a:rPr lang="en-US" altLang="en-US" sz="3200" dirty="0">
                <a:solidFill>
                  <a:schemeClr val="bg1"/>
                </a:solidFill>
                <a:cs typeface="Arial" charset="0"/>
              </a:rPr>
            </a:br>
            <a:endParaRPr lang="en-US" altLang="en-US" sz="3200" dirty="0">
              <a:solidFill>
                <a:schemeClr val="bg1"/>
              </a:solidFill>
            </a:endParaRPr>
          </a:p>
        </p:txBody>
      </p:sp>
      <p:sp>
        <p:nvSpPr>
          <p:cNvPr id="1536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6700" y="1143000"/>
            <a:ext cx="8572500" cy="5486400"/>
          </a:xfrm>
          <a:ln>
            <a:miter lim="800000"/>
            <a:headEnd/>
            <a:tailEnd/>
          </a:ln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Barnwell Disposal Facility in South Carolina (Regional Facility)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Atlantic Compact (CT, NJ, SC)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Closed to generators outside the Atlantic Compact as of July 1, 2008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Current projected closure date is 2038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Richland Facility in Washington (Regional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A, B and C wastes from the Northwest and Rocky Mountain Compacts (11 states in 2 compacts)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NARM waste from states throughout the nation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Current projected closure date is 2056</a:t>
            </a:r>
          </a:p>
          <a:p>
            <a:pPr marL="285750" lvl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000" b="1" dirty="0">
                <a:latin typeface="+mj-lt"/>
                <a:cs typeface="Arial" charset="0"/>
              </a:rPr>
              <a:t>Energy Solutions Facility in Utah (not a Regional Facility)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Accepts Class A waste from the entire nation except the Northwest and Rocky Mountain Compacts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Provides for disposal of bulk waste, containerized waste, large components, and mixed waste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latin typeface="+mj-lt"/>
                <a:cs typeface="Arial" charset="0"/>
              </a:rPr>
              <a:t>Transports large components such as steam generators for disposal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–"/>
              <a:defRPr/>
            </a:pPr>
            <a:endParaRPr lang="en-US" sz="2000" dirty="0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19118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369" y="1295400"/>
            <a:ext cx="7848600" cy="44196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(</a:t>
            </a:r>
            <a:r>
              <a:rPr lang="en-US" sz="2000" dirty="0" err="1"/>
              <a:t>EnergySolutions</a:t>
            </a:r>
            <a:r>
              <a:rPr lang="en-US" sz="2000" dirty="0"/>
              <a:t> Cont.)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Regulatory review for disposal of large quantities of depleted  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       uranium (DU) underway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 Utah granted license variance for disposal of Class A sealed sources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       </a:t>
            </a:r>
            <a:r>
              <a:rPr lang="en-US" sz="2000" i="1" dirty="0"/>
              <a:t>Received and managed 41,190 sealed sources between 2013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i="1" dirty="0"/>
              <a:t>       and 2015 under the CRCPD Source Collection and Threat Reduction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       </a:t>
            </a:r>
            <a:r>
              <a:rPr lang="en-US" sz="2000" i="1" dirty="0"/>
              <a:t>(SCATR) Program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 Approval for disposal of Class A sealed sources has been requested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dirty="0"/>
              <a:t>       and is part of the permanent license amendment 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 Current projected closure date is 2050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  <a:tabLst>
                <a:tab pos="457200" algn="l"/>
              </a:tabLst>
            </a:pPr>
            <a:r>
              <a:rPr lang="en-US" sz="2000" dirty="0"/>
              <a:t>      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Status of Commercial LLRW Disposal Facilities</a:t>
            </a:r>
          </a:p>
        </p:txBody>
      </p:sp>
    </p:spTree>
    <p:extLst>
      <p:ext uri="{BB962C8B-B14F-4D97-AF65-F5344CB8AC3E}">
        <p14:creationId xmlns:p14="http://schemas.microsoft.com/office/powerpoint/2010/main" val="163202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ging 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42875"/>
            <a:ext cx="8915400" cy="119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138112" y="1327016"/>
            <a:ext cx="8791575" cy="52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85800" indent="-4572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1028700" indent="-3937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3413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Aft>
                <a:spcPts val="900"/>
              </a:spcAft>
              <a:buFont typeface="Wingdings" pitchFamily="2" charset="2"/>
              <a:buChar char="Ø"/>
            </a:pPr>
            <a:r>
              <a:rPr lang="en-US" altLang="en-US" sz="2000" dirty="0">
                <a:latin typeface="+mj-lt"/>
                <a:cs typeface="Times New Roman" pitchFamily="18" charset="0"/>
              </a:rPr>
              <a:t>WCS Disposal Facility in Texas (Regional Facility)</a:t>
            </a:r>
          </a:p>
          <a:p>
            <a:pPr marL="1143000" indent="-342900" eaLnBrk="1" hangingPunct="1">
              <a:spcAft>
                <a:spcPts val="600"/>
              </a:spcAft>
              <a:buFont typeface="Calibri" panose="020F0502020204030204" pitchFamily="34" charset="0"/>
              <a:buChar char="―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Two facilities:  one license</a:t>
            </a:r>
          </a:p>
          <a:p>
            <a:pPr marL="1539875" lvl="1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Compact facility (initially licensed for 2.3 Mft³ and 3.9 </a:t>
            </a:r>
            <a:r>
              <a:rPr lang="en-US" altLang="en-US" sz="2000" b="0" dirty="0" err="1">
                <a:latin typeface="+mj-lt"/>
                <a:cs typeface="Times New Roman" pitchFamily="18" charset="0"/>
              </a:rPr>
              <a:t>MCi</a:t>
            </a:r>
            <a:r>
              <a:rPr lang="en-US" altLang="en-US" sz="2000" b="0" dirty="0">
                <a:latin typeface="+mj-lt"/>
                <a:cs typeface="Times New Roman" pitchFamily="18" charset="0"/>
              </a:rPr>
              <a:t>)</a:t>
            </a:r>
          </a:p>
          <a:p>
            <a:pPr marL="1539875" lvl="1" indent="-342900" eaLnBrk="1" hangingPunct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Federal facility for DOE waste (26 Mft³ and 5.6 </a:t>
            </a:r>
            <a:r>
              <a:rPr lang="en-US" altLang="en-US" sz="2000" b="0" dirty="0" err="1">
                <a:latin typeface="+mj-lt"/>
                <a:cs typeface="Times New Roman" pitchFamily="18" charset="0"/>
              </a:rPr>
              <a:t>MCi</a:t>
            </a:r>
            <a:r>
              <a:rPr lang="en-US" altLang="en-US" sz="2000" b="0" dirty="0">
                <a:latin typeface="+mj-lt"/>
                <a:cs typeface="Times New Roman" pitchFamily="18" charset="0"/>
              </a:rPr>
              <a:t>)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Accepts commercial LLRW (Class A, B and C) and federal LLRW and mixed waste </a:t>
            </a:r>
          </a:p>
          <a:p>
            <a:pPr eaLnBrk="1" hangingPunct="1">
              <a:spcAft>
                <a:spcPts val="10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Annual limit on radioactivity of out-of-compact waste is 275,000 Ci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No annual limit on volume of out-of-compact waste 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Volume expansion from 2.3 Mft³ to 9 Mft³ granted by TCEQ 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Disposal of Depleted Uranium (DU) and Greater-Than-Class C (GTCC) waste is being considered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Current projected closure date is 2045</a:t>
            </a:r>
          </a:p>
          <a:p>
            <a:pPr marL="228600" indent="0" eaLnBrk="1" hangingPunct="1">
              <a:spcAft>
                <a:spcPts val="1000"/>
              </a:spcAft>
            </a:pPr>
            <a:r>
              <a:rPr lang="en-US" altLang="en-US" sz="2000" b="0" dirty="0">
                <a:latin typeface="+mj-lt"/>
                <a:cs typeface="Times New Roman" pitchFamily="18" charset="0"/>
              </a:rPr>
              <a:t>TCEQ – Texas Commission on Environmental Quality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47650" y="289537"/>
            <a:ext cx="8572500" cy="5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en-US" altLang="en-US" sz="3200" b="0" dirty="0">
                <a:solidFill>
                  <a:schemeClr val="bg1"/>
                </a:solidFill>
                <a:latin typeface="+mj-lt"/>
              </a:rPr>
              <a:t>Status of Commercial LLRW Disposal Facilities</a:t>
            </a:r>
          </a:p>
        </p:txBody>
      </p:sp>
    </p:spTree>
    <p:extLst>
      <p:ext uri="{BB962C8B-B14F-4D97-AF65-F5344CB8AC3E}">
        <p14:creationId xmlns:p14="http://schemas.microsoft.com/office/powerpoint/2010/main" val="203820990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7130"/>
            <a:ext cx="8720138" cy="96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7924800" cy="4114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DOE issued Final EIS for Disposal of Greater-Than-Class C (GTCC) low-level radioactive waste (DOE/EIS-0375)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SHINE Medical Technologies receives construction permit from NRC for a medical isotope production facility in Janesville, WI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NRC releases results of Byproduct Material Financial Scoping Study including recommendations for next step (SECY-16-0046)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NRC releases final 10 CFR Part 61 rule for Commission approval (SECY-16-0106)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15206"/>
            <a:ext cx="8946776" cy="83819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Recent Developments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1600" y="40646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047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0975"/>
            <a:ext cx="8077200" cy="48736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DOE Issues Final EIS on GTCC Waste Disposal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In February 2016, DOE issued the final EIS for GTCC LLRW and GTCC-like waste (DOE/EIS-0375D)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Currently, there is no disposal capability for GTCC waste </a:t>
            </a:r>
          </a:p>
          <a:p>
            <a:pPr marL="0" indent="0" defTabSz="342900">
              <a:spcAft>
                <a:spcPts val="1200"/>
              </a:spcAft>
              <a:buNone/>
            </a:pPr>
            <a:r>
              <a:rPr lang="en-US" sz="2000" dirty="0"/>
              <a:t>	(420,000 </a:t>
            </a:r>
            <a:r>
              <a:rPr lang="en-US" sz="2000" dirty="0" err="1"/>
              <a:t>ft</a:t>
            </a:r>
            <a:r>
              <a:rPr lang="en-US" sz="2000" dirty="0"/>
              <a:t>ᶟ, 160 </a:t>
            </a:r>
            <a:r>
              <a:rPr lang="en-US" sz="2000" dirty="0" err="1"/>
              <a:t>MCi</a:t>
            </a:r>
            <a:r>
              <a:rPr lang="en-US" sz="2000" dirty="0"/>
              <a:t>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DOE reviewed five alternative options for disposal of GTCC waste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The preferred alternative is disposal at WIPP and/or land disposal at generic commercial facilities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DOE will submit a report to the Congress on disposal alternatives and await action by Congress before it issues a Record of Decision</a:t>
            </a:r>
          </a:p>
        </p:txBody>
      </p:sp>
    </p:spTree>
    <p:extLst>
      <p:ext uri="{BB962C8B-B14F-4D97-AF65-F5344CB8AC3E}">
        <p14:creationId xmlns:p14="http://schemas.microsoft.com/office/powerpoint/2010/main" val="134797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ging bann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8382000" cy="661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347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SHINE Receives Construction Permit from NRC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458200" cy="51816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In February 2016, NRC issued a construction permit to SHINE Medical Technologies for a facility (57,000 ft²) in Janesville, WI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The facility will produce molybdenum-99 (Mo-99) through fission of low-enriched uranium (&lt;20%)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Mo-99 has not been produced for medical use in the U.S. for more than two decades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SHINE applied for the permit in 2013 and NRC completed it technical review in October 2015 under 10 CFR Part 50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Construction is expected to begin in early 2017 and SHINE expects to begin commercial sales from the facility in early 2019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PEC, Inc. has informed NRC of its intention to begin the licensing process for an Mo-99 production facility in Utah</a:t>
            </a:r>
          </a:p>
        </p:txBody>
      </p:sp>
    </p:spTree>
    <p:extLst>
      <p:ext uri="{BB962C8B-B14F-4D97-AF65-F5344CB8AC3E}">
        <p14:creationId xmlns:p14="http://schemas.microsoft.com/office/powerpoint/2010/main" val="1380263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3182</TotalTime>
  <Words>982</Words>
  <Application>Microsoft Office PowerPoint</Application>
  <PresentationFormat>On-screen Show (4:3)</PresentationFormat>
  <Paragraphs>93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Status of Commercial LLRW Disposal Facilities  </vt:lpstr>
      <vt:lpstr>Status of Commercial LLRW Disposal Facilities</vt:lpstr>
      <vt:lpstr>PowerPoint Presentation</vt:lpstr>
      <vt:lpstr>Recent Developments</vt:lpstr>
      <vt:lpstr>DOE Issues Final EIS on GTCC Waste Disposal</vt:lpstr>
      <vt:lpstr>SHINE Receives Construction Permit from NRC</vt:lpstr>
      <vt:lpstr>NRC Releases Results of Byproduct Material Financial Scoping Study</vt:lpstr>
      <vt:lpstr>Categories of Radioactive Sealed 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Build</dc:creator>
  <cp:lastModifiedBy>Bah, Hafsah</cp:lastModifiedBy>
  <cp:revision>211</cp:revision>
  <cp:lastPrinted>2016-10-13T16:21:32Z</cp:lastPrinted>
  <dcterms:created xsi:type="dcterms:W3CDTF">2014-05-06T18:06:55Z</dcterms:created>
  <dcterms:modified xsi:type="dcterms:W3CDTF">2026-07-20T15:23:10Z</dcterms:modified>
</cp:coreProperties>
</file>