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xls" ContentType="application/vnd.ms-exce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2" autoAdjust="0"/>
    <p:restoredTop sz="94705" autoAdjust="0"/>
  </p:normalViewPr>
  <p:slideViewPr>
    <p:cSldViewPr>
      <p:cViewPr varScale="1">
        <p:scale>
          <a:sx n="64" d="100"/>
          <a:sy n="64" d="100"/>
        </p:scale>
        <p:origin x="-1661" y="-67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-3134" y="-7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332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8688" y="696913"/>
            <a:ext cx="26130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6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502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DC72F-3B85-4330-9396-744A9498BF3C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BCE33-8FE3-4E89-86C0-085A9C509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491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DC72F-3B85-4330-9396-744A9498BF3C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BCE33-8FE3-4E89-86C0-085A9C509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8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DC72F-3B85-4330-9396-744A9498BF3C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BCE33-8FE3-4E89-86C0-085A9C509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62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DC72F-3B85-4330-9396-744A9498BF3C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BCE33-8FE3-4E89-86C0-085A9C509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870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DC72F-3B85-4330-9396-744A9498BF3C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BCE33-8FE3-4E89-86C0-085A9C509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16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DC72F-3B85-4330-9396-744A9498BF3C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BCE33-8FE3-4E89-86C0-085A9C509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14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DC72F-3B85-4330-9396-744A9498BF3C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BCE33-8FE3-4E89-86C0-085A9C509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157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DC72F-3B85-4330-9396-744A9498BF3C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BCE33-8FE3-4E89-86C0-085A9C509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47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DC72F-3B85-4330-9396-744A9498BF3C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BCE33-8FE3-4E89-86C0-085A9C509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69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DC72F-3B85-4330-9396-744A9498BF3C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BCE33-8FE3-4E89-86C0-085A9C509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506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DC72F-3B85-4330-9396-744A9498BF3C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BCE33-8FE3-4E89-86C0-085A9C509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397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DC72F-3B85-4330-9396-744A9498BF3C}" type="datetimeFigureOut">
              <a:rPr lang="en-US" smtClean="0"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BCE33-8FE3-4E89-86C0-085A9C509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18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Microsoft_Excel_97-2003_Worksheet1.xls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png"/><Relationship Id="rId4" Type="http://schemas.openxmlformats.org/officeDocument/2006/relationships/oleObject" Target="../embeddings/Microsoft_Excel_97-2003_Worksheet2.xls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514601"/>
            <a:ext cx="5829300" cy="23622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                                                 </a:t>
            </a:r>
            <a:r>
              <a:rPr lang="en-US" sz="4000" b="1" dirty="0" smtClean="0"/>
              <a:t>Low-Level </a:t>
            </a:r>
            <a:r>
              <a:rPr lang="en-US" sz="4000" b="1" dirty="0"/>
              <a:t>Radioactive Waste </a:t>
            </a:r>
            <a:r>
              <a:rPr lang="en-US" sz="4000" b="1" dirty="0" smtClean="0"/>
              <a:t>Generation</a:t>
            </a:r>
            <a:r>
              <a:rPr lang="en-US" sz="4000" b="1" dirty="0"/>
              <a:t> Information for Appalachian Compact</a:t>
            </a:r>
            <a:r>
              <a:rPr lang="en-US" sz="4000" b="1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                                                                                  </a:t>
            </a:r>
            <a:r>
              <a:rPr lang="en-US"/>
              <a:t/>
            </a:r>
            <a:br>
              <a:rPr lang="en-US"/>
            </a:br>
            <a:endParaRPr lang="en-US" sz="4000" b="1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10" b="30682"/>
          <a:stretch>
            <a:fillRect/>
          </a:stretch>
        </p:blipFill>
        <p:spPr bwMode="auto">
          <a:xfrm>
            <a:off x="-616744" y="76200"/>
            <a:ext cx="80914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097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882247"/>
              </p:ext>
            </p:extLst>
          </p:nvPr>
        </p:nvGraphicFramePr>
        <p:xfrm>
          <a:off x="304800" y="900331"/>
          <a:ext cx="6248400" cy="213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0235"/>
                <a:gridCol w="790937"/>
                <a:gridCol w="790937"/>
                <a:gridCol w="980761"/>
                <a:gridCol w="870031"/>
                <a:gridCol w="1265499"/>
              </a:tblGrid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Facility Type/State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WV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DE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MD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PA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Total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</a:tr>
              <a:tr h="304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Academic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0.8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3.7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1.4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1.5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7.4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</a:tr>
              <a:tr h="304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Government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0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0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17,932.8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381.0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18,313.8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</a:tr>
              <a:tr h="304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Industry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44.0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335.8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425.5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7,701.1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8,462.3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</a:tr>
              <a:tr h="304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Medical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0 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0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40.2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15.7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55.9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</a:tr>
              <a:tr h="304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Utility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0 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0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5,197.4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63,967.6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69,209.0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</a:tr>
              <a:tr h="304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Total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44.8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339.5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23,597.2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72,066.9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96,048.4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</a:tr>
            </a:tbl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3400" y="290155"/>
            <a:ext cx="5867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Times New Roman" pitchFamily="18" charset="0"/>
              </a:rPr>
              <a:t>Appalachian Compact 2013 Disposed LLRW Volume by State and Facility Type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1218184"/>
              </p:ext>
            </p:extLst>
          </p:nvPr>
        </p:nvGraphicFramePr>
        <p:xfrm>
          <a:off x="228600" y="3833337"/>
          <a:ext cx="6400799" cy="523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Chart" r:id="rId4" imgW="5749026" imgH="5358848" progId="Excel.Chart.8">
                  <p:embed/>
                </p:oleObj>
              </mc:Choice>
              <mc:Fallback>
                <p:oleObj name="Chart" r:id="rId4" imgW="5749026" imgH="5358848" progId="Excel.Chart.8">
                  <p:embed/>
                  <p:pic>
                    <p:nvPicPr>
                      <p:cNvPr id="0" name="Chart 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833337"/>
                        <a:ext cx="6400799" cy="52344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47813" y="1195441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3200400"/>
            <a:ext cx="58674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This information is from the Pennsylvania Department of Environmental Protection and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EnergySolutions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as of August 2014; volume is in cubic feet</a:t>
            </a:r>
            <a:r>
              <a:rPr kumimoji="0" lang="en-US" sz="1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10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ft</a:t>
            </a:r>
            <a:r>
              <a:rPr kumimoji="0" lang="en-US" sz="1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ᶟ).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Data contains LLRW burial at the </a:t>
            </a:r>
            <a:r>
              <a:rPr kumimoji="0" lang="en-US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EnergySolutions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facility in Clive, Utah.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52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261559"/>
              </p:ext>
            </p:extLst>
          </p:nvPr>
        </p:nvGraphicFramePr>
        <p:xfrm>
          <a:off x="380998" y="609600"/>
          <a:ext cx="6172203" cy="213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6878"/>
                <a:gridCol w="897123"/>
                <a:gridCol w="735641"/>
                <a:gridCol w="986835"/>
                <a:gridCol w="1004777"/>
                <a:gridCol w="950949"/>
              </a:tblGrid>
              <a:tr h="304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Facility Type/State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WV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DE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MD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PA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Total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304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Academic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0.005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0.005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0.005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0.005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0.02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304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Government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0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0 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0.98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0.04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1.02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304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Industry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0.005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45.26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7.07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5.04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57.38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304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Medical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0 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 0 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0.06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0.03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0.09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304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Utility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0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0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7.60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453.43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461.03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304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Total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0.01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45.27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15.72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458.55</a:t>
                      </a:r>
                      <a:endParaRPr lang="en-US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519.54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</a:tbl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20700" y="152400"/>
            <a:ext cx="573650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Times New Roman" pitchFamily="18" charset="0"/>
              </a:rPr>
              <a:t>Appalachian Compact 2013 Disposed LLRW Activity by State and Facility Type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9392923"/>
              </p:ext>
            </p:extLst>
          </p:nvPr>
        </p:nvGraphicFramePr>
        <p:xfrm>
          <a:off x="533400" y="3429000"/>
          <a:ext cx="5791200" cy="5334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Chart" r:id="rId4" imgW="5950212" imgH="5047925" progId="Excel.Chart.8">
                  <p:embed/>
                </p:oleObj>
              </mc:Choice>
              <mc:Fallback>
                <p:oleObj name="Chart" r:id="rId4" imgW="5950212" imgH="5047925" progId="Excel.Chart.8">
                  <p:embed/>
                  <p:pic>
                    <p:nvPicPr>
                      <p:cNvPr id="0" name="Chart 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429000"/>
                        <a:ext cx="5791200" cy="53340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52400" y="2910057"/>
            <a:ext cx="670560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9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This information is from the Pennsylvania Department of Environmental Protection and </a:t>
            </a:r>
            <a:r>
              <a:rPr kumimoji="0" lang="en-US" sz="9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EnergySolutions</a:t>
            </a:r>
            <a:r>
              <a:rPr kumimoji="0" lang="en-US" sz="9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as of August 2014; activity is in curies (Ci).  </a:t>
            </a:r>
            <a:r>
              <a:rPr lang="en-US" sz="95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9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ata contains LLRW burial at the </a:t>
            </a:r>
            <a:r>
              <a:rPr kumimoji="0" lang="en-US" sz="9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EnergySolutions</a:t>
            </a:r>
            <a:r>
              <a:rPr kumimoji="0" lang="en-US" sz="9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facility in Clive, Utah.</a:t>
            </a:r>
            <a:endParaRPr kumimoji="0" lang="en-US" sz="9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48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571585"/>
              </p:ext>
            </p:extLst>
          </p:nvPr>
        </p:nvGraphicFramePr>
        <p:xfrm>
          <a:off x="685800" y="457200"/>
          <a:ext cx="5562599" cy="3505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1634"/>
                <a:gridCol w="736669"/>
                <a:gridCol w="1022316"/>
                <a:gridCol w="887009"/>
                <a:gridCol w="1187690"/>
                <a:gridCol w="1007281"/>
              </a:tblGrid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Year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WV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DE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MD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Total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81.8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374.8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8,421.10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51,441.60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60,319.3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57.8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4,428.70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35,199.60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39,690.3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34.8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127.2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3,391.10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24,203.10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27,756.2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23.9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3,096.50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14,486.20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17,608.4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173.8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7,604.60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42,686.00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50,512.4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158.7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80.6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8,406.80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143,043.70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151,689.8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53.4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27.6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9,766.80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421,398.10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431,245.9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44.1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76.2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10,759.90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534,429.40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545,309.6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183.3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366.4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6,752.80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55,371.40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62,673.9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151.8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73.5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3,703.10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74,901.00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78,829.4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34.8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48.8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13,177.80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55,136.00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68,397.4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74.2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107,956.40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91,292.60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199,325.6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59.2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48,131.80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57,627.70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105,856.7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48.69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42.7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21,015.60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78,454.50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99,561.5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132.15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414.8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6,702.50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113,483.20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120,732.7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 2009 *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134.08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431.2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21,451.30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103,666.90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125,683.5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 2010 *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29.4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22,957.60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76,519.40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99,517.7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 2011 *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1,061.00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10,568.70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155,508.50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167,157.3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 2012 *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75.2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12,364.30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122,380.20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134,840.7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 2013 *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44.8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339.5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23,597.2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72,066.9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96,048.4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Total 1994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1,248.2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3,957.8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354,254.6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2,323,296.0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grand total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to 2013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2,682,756.6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38200" y="71735"/>
            <a:ext cx="5105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Appalachian Compact D</a:t>
            </a:r>
            <a:r>
              <a:rPr kumimoji="0" lang="en-US" sz="12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isposed LLRW Volume from 1994 to 2013</a:t>
            </a:r>
            <a:endParaRPr kumimoji="0" lang="en-US" sz="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en-US" sz="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Chart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72001"/>
            <a:ext cx="5730875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3971091"/>
            <a:ext cx="64770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850" b="1" i="0" u="none" strike="noStrike" cap="none" normalizeH="0" baseline="0" dirty="0" smtClean="0" bmk="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This information is from the Pennsylvania Department of Environmental Protection and </a:t>
            </a:r>
            <a:r>
              <a:rPr kumimoji="0" lang="en-US" sz="850" b="1" i="0" u="none" strike="noStrike" cap="none" normalizeH="0" baseline="0" dirty="0" err="1" smtClean="0" bmk="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EnergySolutions</a:t>
            </a:r>
            <a:r>
              <a:rPr kumimoji="0" lang="en-US" sz="850" b="1" i="0" u="none" strike="noStrike" cap="none" normalizeH="0" baseline="0" dirty="0" smtClean="0" bmk="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as </a:t>
            </a:r>
            <a:r>
              <a:rPr kumimoji="0" lang="en-US" sz="85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of August 2014.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85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* The volume of LLRW reported includes burial at the </a:t>
            </a:r>
            <a:r>
              <a:rPr kumimoji="0" lang="en-US" sz="85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EnergySolutions</a:t>
            </a:r>
            <a:r>
              <a:rPr kumimoji="0" lang="en-US" sz="85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facility in Clive, Utah.  Data for prior years include burial at the Barnwell facility in South Carolina and the </a:t>
            </a:r>
            <a:r>
              <a:rPr kumimoji="0" lang="en-US" sz="85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EnergySolutions</a:t>
            </a:r>
            <a:r>
              <a:rPr kumimoji="0" lang="en-US" sz="85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facility.</a:t>
            </a:r>
            <a:endParaRPr kumimoji="0" lang="en-US" sz="85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07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135436"/>
              </p:ext>
            </p:extLst>
          </p:nvPr>
        </p:nvGraphicFramePr>
        <p:xfrm>
          <a:off x="838200" y="533400"/>
          <a:ext cx="4940301" cy="3505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0904"/>
                <a:gridCol w="654256"/>
                <a:gridCol w="907947"/>
                <a:gridCol w="787778"/>
                <a:gridCol w="1054821"/>
                <a:gridCol w="894595"/>
              </a:tblGrid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Year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WV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DE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MD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Total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69.3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1,439.70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93,729.60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95,239.00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1995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346.2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5,691.90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6,042.70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349.1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71,900.50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72,255.40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198.5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8,017.90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8,217.70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37.3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531.5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43,691.00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44,259.90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1,335.70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86,618.00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87,954.30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484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357,624.40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358,110.70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903.3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168,919.60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169,822.90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244.5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6,777.40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7,022.50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24.7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166.3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241,649.80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241,840.90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11,830.70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18,890.30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30,722.00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31.3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156.8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58,786.20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58,974.90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91,719.10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91,791.10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25,304.70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492,579.30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517,897.00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2,181.50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283,328.80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285,522.60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 2009 *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1,001.40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1,006.60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 2010 *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656.8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658.2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 2011 *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492.6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495.5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 2012 *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0.007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449.3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451.4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 2013 *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45.3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458.5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519.5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Total 1994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47.5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217.0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45,558.3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2,032,982.4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grand total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152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to 2013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2,078,804.8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38200" y="180200"/>
            <a:ext cx="495475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Appalachian Compact Disposed LLRW Activity from 1994 to 2013</a:t>
            </a:r>
            <a:endParaRPr kumimoji="0" 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648200"/>
            <a:ext cx="5905500" cy="433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4112897"/>
            <a:ext cx="64008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8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This information is from the Pennsylvania Department of Environmental Protection and </a:t>
            </a:r>
            <a:r>
              <a:rPr kumimoji="0" lang="en-US" sz="8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EnergySolutions</a:t>
            </a:r>
            <a:r>
              <a:rPr kumimoji="0" lang="en-US" sz="8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as of August 2014</a:t>
            </a:r>
            <a:r>
              <a:rPr kumimoji="0" lang="en-US" sz="85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85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*The activity of LLRW reported includes burial at the </a:t>
            </a:r>
            <a:r>
              <a:rPr kumimoji="0" lang="en-US" sz="85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EnergySolutions</a:t>
            </a:r>
            <a:r>
              <a:rPr kumimoji="0" lang="en-US" sz="85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facility in Clive, Utah.  Data for prior years include burial at the Barnwell facility in South Carolina and the </a:t>
            </a:r>
            <a:r>
              <a:rPr kumimoji="0" lang="en-US" sz="85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EnergySolutions</a:t>
            </a:r>
            <a:r>
              <a:rPr kumimoji="0" lang="en-US" sz="85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facility.</a:t>
            </a:r>
            <a:endParaRPr kumimoji="0" lang="en-US" sz="85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42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596</Words>
  <Application>Microsoft Office PowerPoint</Application>
  <PresentationFormat>On-screen Show (4:3)</PresentationFormat>
  <Paragraphs>373</Paragraphs>
  <Slides>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Chart</vt:lpstr>
      <vt:lpstr>                                                 Low-Level Radioactive Waste Generation Information for Appalachian Compact                                                                                    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Low-Level Radioactive Waste Generation</dc:title>
  <dc:creator>Build</dc:creator>
  <cp:lastModifiedBy>Build</cp:lastModifiedBy>
  <cp:revision>17</cp:revision>
  <cp:lastPrinted>2014-09-15T13:46:14Z</cp:lastPrinted>
  <dcterms:created xsi:type="dcterms:W3CDTF">2014-08-27T11:57:00Z</dcterms:created>
  <dcterms:modified xsi:type="dcterms:W3CDTF">2014-10-06T14:04:34Z</dcterms:modified>
</cp:coreProperties>
</file>