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0" r:id="rId1"/>
  </p:sldMasterIdLst>
  <p:notesMasterIdLst>
    <p:notesMasterId r:id="rId23"/>
  </p:notesMasterIdLst>
  <p:sldIdLst>
    <p:sldId id="265" r:id="rId2"/>
    <p:sldId id="271" r:id="rId3"/>
    <p:sldId id="289" r:id="rId4"/>
    <p:sldId id="278" r:id="rId5"/>
    <p:sldId id="285" r:id="rId6"/>
    <p:sldId id="272" r:id="rId7"/>
    <p:sldId id="282" r:id="rId8"/>
    <p:sldId id="273" r:id="rId9"/>
    <p:sldId id="268" r:id="rId10"/>
    <p:sldId id="269" r:id="rId11"/>
    <p:sldId id="270" r:id="rId12"/>
    <p:sldId id="286" r:id="rId13"/>
    <p:sldId id="274" r:id="rId14"/>
    <p:sldId id="287" r:id="rId15"/>
    <p:sldId id="288" r:id="rId16"/>
    <p:sldId id="284" r:id="rId17"/>
    <p:sldId id="277" r:id="rId18"/>
    <p:sldId id="280" r:id="rId19"/>
    <p:sldId id="276" r:id="rId20"/>
    <p:sldId id="283" r:id="rId21"/>
    <p:sldId id="267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34" autoAdjust="0"/>
    <p:restoredTop sz="94660"/>
  </p:normalViewPr>
  <p:slideViewPr>
    <p:cSldViewPr>
      <p:cViewPr varScale="1">
        <p:scale>
          <a:sx n="111" d="100"/>
          <a:sy n="111" d="100"/>
        </p:scale>
        <p:origin x="10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1B3509-E6BC-40B7-9928-6B96445FA2C0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2D63511-BAAC-4486-B63E-E27B838C3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77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28663" indent="-2794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20775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70038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17713" indent="-223838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4749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321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3893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46513" indent="-2238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A084B3B-8008-4089-8DD7-4C647BA44254}" type="slidenum">
              <a:rPr lang="en-US" altLang="en-US" smtClean="0"/>
              <a:pPr eaLnBrk="1" hangingPunct="1">
                <a:spcBef>
                  <a:spcPct val="0"/>
                </a:spcBef>
              </a:pPr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DEF36F-3ABE-4812-8866-1D5A3B8C05D6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D9333-4AC4-4FA3-87A1-D36D647053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1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E00298-DC14-466E-B998-4CD4C1EEB5B3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BC642-D9C6-49A8-B731-A80B98514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1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9CF0-A329-4315-AF0C-D488C0219A1C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6BDC23-B219-42B2-BCC0-1063727BA1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6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7FBE0-6EA5-4300-850C-43C76010E0A8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77054-B852-45A7-B03D-F62414887C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231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2B9576-2D0A-4EF2-AD07-E698962C9F5B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6E4888-C205-481C-917F-F330A73240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472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22291-0E2F-4BAD-8073-49DC4541C159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E7BA3-F347-438A-B243-5807319F4C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6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481E8-CE39-4433-94E9-89E8D970FCB7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DDB6-B563-4C74-95F0-2D46DCCF80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53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E325F-9B0B-42C6-AD01-CC156FA7EE80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3B47A-3F25-4A64-AD06-8B4AEF3661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15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4C4EF-D0F2-4606-9DBA-467AA4349F6A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4478A-AF41-4E98-998B-510134FC0D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0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677DB-CBE2-4942-A434-49C0BB7B88B6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384FC-224A-40A9-983E-989B59E8D8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232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4036F-D474-465D-8B0F-CFF2C29B864A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1E54CF-8357-4A45-83D9-77ACD94FC7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80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A1ECF75-CF74-4DF7-901B-3D9A63E0917C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87C66FD-66D3-43D9-89A5-38D6874246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28600" y="1752600"/>
            <a:ext cx="8915400" cy="1828800"/>
          </a:xfrm>
        </p:spPr>
        <p:txBody>
          <a:bodyPr/>
          <a:lstStyle/>
          <a:p>
            <a:pPr eaLnBrk="1" hangingPunct="1"/>
            <a:r>
              <a:rPr lang="en-US" altLang="en-US" b="1" dirty="0" err="1"/>
              <a:t>Remining</a:t>
            </a:r>
            <a:r>
              <a:rPr lang="en-US" altLang="en-US" b="1" dirty="0"/>
              <a:t> Financial Guarantees</a:t>
            </a: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143000" y="3886200"/>
            <a:ext cx="7162800" cy="2514600"/>
          </a:xfrm>
        </p:spPr>
        <p:txBody>
          <a:bodyPr/>
          <a:lstStyle/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  <a:p>
            <a:pPr eaLnBrk="1" hangingPunct="1"/>
            <a:r>
              <a:rPr lang="en-US" altLang="en-US" dirty="0">
                <a:solidFill>
                  <a:schemeClr val="tx1"/>
                </a:solidFill>
              </a:rPr>
              <a:t>MRAB Meeting</a:t>
            </a:r>
          </a:p>
          <a:p>
            <a:pPr eaLnBrk="1" hangingPunct="1"/>
            <a:r>
              <a:rPr lang="en-US" altLang="en-US">
                <a:solidFill>
                  <a:schemeClr val="tx1"/>
                </a:solidFill>
              </a:rPr>
              <a:t>October 20, </a:t>
            </a:r>
            <a:r>
              <a:rPr lang="en-US" altLang="en-US" dirty="0">
                <a:solidFill>
                  <a:schemeClr val="tx1"/>
                </a:solidFill>
              </a:rPr>
              <a:t>2016</a:t>
            </a:r>
          </a:p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  <a:p>
            <a:pPr eaLnBrk="1" hangingPunct="1"/>
            <a:endParaRPr lang="en-US" altLang="en-US" dirty="0">
              <a:solidFill>
                <a:schemeClr val="tx1"/>
              </a:solidFill>
            </a:endParaRPr>
          </a:p>
        </p:txBody>
      </p:sp>
      <p:pic>
        <p:nvPicPr>
          <p:cNvPr id="2052" name="Picture 7" descr="Heade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Total Active Financial Guarantees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Total Active Financial Guarantees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124200"/>
            <a:ext cx="7086600" cy="1752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$9,734,323 in Outstanding Guarantees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25% Trigger = $2,433,580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6215340"/>
            <a:ext cx="1905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As of June 1, 2016</a:t>
            </a:r>
          </a:p>
        </p:txBody>
      </p:sp>
    </p:spTree>
    <p:extLst>
      <p:ext uri="{BB962C8B-B14F-4D97-AF65-F5344CB8AC3E}">
        <p14:creationId xmlns:p14="http://schemas.microsoft.com/office/powerpoint/2010/main" val="20391876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Remining Financial Assurance Fund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Remining Financial Assurance Fund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438400"/>
            <a:ext cx="7924800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Balance as of 6/1/2016 = $4,960,926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$1,700,000 Designated to assure RFG’s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$1,100,000 Designated for Bond Credits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$2,160,926 in reserve to cover reclamation.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02476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25% Trigger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25% Trigger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86000"/>
            <a:ext cx="6629400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Set to take into consideration the health of the program.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Probability of the number of claims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Cost of Claims</a:t>
            </a:r>
          </a:p>
        </p:txBody>
      </p:sp>
    </p:spTree>
    <p:extLst>
      <p:ext uri="{BB962C8B-B14F-4D97-AF65-F5344CB8AC3E}">
        <p14:creationId xmlns:p14="http://schemas.microsoft.com/office/powerpoint/2010/main" val="411208170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Program Triggers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Program Triggers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5933" y="1752600"/>
            <a:ext cx="8612135" cy="2236788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25% or greater of the total outstanding financial guarantees are declared forfeit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25% = $2,433,580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Total Forfeiture Obligations = $678,431</a:t>
            </a:r>
          </a:p>
          <a:p>
            <a:pPr algn="l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(28% of the trigger)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Total with Potential Forfeitures = $1,088,431</a:t>
            </a:r>
          </a:p>
          <a:p>
            <a:pPr algn="l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400" dirty="0">
                <a:solidFill>
                  <a:schemeClr val="tx1"/>
                </a:solidFill>
              </a:rPr>
              <a:t>(45% of the trigger)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$2,160,926 in reserve to cover reclamation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(50% of Reserve)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406502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25% Trigger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25% Trigger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310606"/>
            <a:ext cx="8262938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23 Financial Guarantees Forfeited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Total Obligated from RFAF = $805,056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</a:rPr>
              <a:t>(Includes the amount already spent)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Average Cost per FG = $35,000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Potential Obligation = $1,088,431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Average Cost for 17 FG’s = $64,000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762649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Program Triggers&#10;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Program Triggers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310606"/>
            <a:ext cx="7255669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Average Cost for FG’s = $64,000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Remaining Reserve = $1,072,495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Potential to cover 16 FG’s forfeited with remaining reserve.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17074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Second Trigger 86.284(e)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Second Trigger 86.284(e)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2678907"/>
            <a:ext cx="8150330" cy="1500187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The financial guarantees program may be suspended upon notice in the Pennsylvania Bulletin when the </a:t>
            </a:r>
            <a:r>
              <a:rPr lang="en-US" u="sng" dirty="0">
                <a:solidFill>
                  <a:schemeClr val="tx1"/>
                </a:solidFill>
              </a:rPr>
              <a:t>number of participating permits declared forfeit is equal to that number of permits calculated by multiplying the historical rate of forfeiture plus a margin of safety times the number of permits participating in the program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5214888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Program Trigger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Program Trigger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552700"/>
            <a:ext cx="7086600" cy="1752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462 permits have or have had FG’s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Historical Rate = 8%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Margin of Safety = 2%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Number of Permits = 462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10% of Permits = 46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6172200"/>
            <a:ext cx="1905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As of June 1, 2016</a:t>
            </a:r>
          </a:p>
        </p:txBody>
      </p:sp>
    </p:spTree>
    <p:extLst>
      <p:ext uri="{BB962C8B-B14F-4D97-AF65-F5344CB8AC3E}">
        <p14:creationId xmlns:p14="http://schemas.microsoft.com/office/powerpoint/2010/main" val="1766136627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Permits Declared Forfeit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Permits Declared Forfeit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310606"/>
            <a:ext cx="5348340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Forfeiture to Date = 16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Anticipated Forfeitures = 5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(S &amp; K Energy, Inc., Allegheny Enterprise, Inc.)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Total 21 possible permits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46% of the trigger</a:t>
            </a:r>
          </a:p>
        </p:txBody>
      </p:sp>
    </p:spTree>
    <p:extLst>
      <p:ext uri="{BB962C8B-B14F-4D97-AF65-F5344CB8AC3E}">
        <p14:creationId xmlns:p14="http://schemas.microsoft.com/office/powerpoint/2010/main" val="2961205185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Conclusions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Conclusions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7200" y="2743200"/>
            <a:ext cx="7696200" cy="13716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The program can meet it’s current obligations using the reserve in the fund.</a:t>
            </a:r>
          </a:p>
        </p:txBody>
      </p:sp>
    </p:spTree>
    <p:extLst>
      <p:ext uri="{BB962C8B-B14F-4D97-AF65-F5344CB8AC3E}">
        <p14:creationId xmlns:p14="http://schemas.microsoft.com/office/powerpoint/2010/main" val="278899894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Purpose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Purpose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310606"/>
            <a:ext cx="8534401" cy="1880394"/>
          </a:xfrm>
        </p:spPr>
        <p:txBody>
          <a:bodyPr/>
          <a:lstStyle/>
          <a:p>
            <a:pPr algn="l"/>
            <a:r>
              <a:rPr lang="en-US">
                <a:solidFill>
                  <a:schemeClr val="tx1"/>
                </a:solidFill>
              </a:rPr>
              <a:t>Brief the MRAB on the history of bond forfeitures, anticipated forfeitures and their impact on the Remining Financial Assurance Fund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940166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Conclusions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Conclusions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33400" y="2552700"/>
            <a:ext cx="7391400" cy="17526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tx1"/>
                </a:solidFill>
              </a:rPr>
              <a:t>Will continue to review the program status as additional possible forfeitures arise.</a:t>
            </a:r>
          </a:p>
        </p:txBody>
      </p:sp>
    </p:spTree>
    <p:extLst>
      <p:ext uri="{BB962C8B-B14F-4D97-AF65-F5344CB8AC3E}">
        <p14:creationId xmlns:p14="http://schemas.microsoft.com/office/powerpoint/2010/main" val="383078780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266700" y="2076450"/>
            <a:ext cx="8610600" cy="3757613"/>
          </a:xfrm>
        </p:spPr>
        <p:txBody>
          <a:bodyPr/>
          <a:lstStyle/>
          <a:p>
            <a:pPr eaLnBrk="1" hangingPunct="1"/>
            <a:r>
              <a:rPr lang="en-US" altLang="en-US" b="1" dirty="0"/>
              <a:t>Bureau of Mining Programs</a:t>
            </a:r>
            <a:br>
              <a:rPr lang="en-US" altLang="en-US" b="1" dirty="0"/>
            </a:br>
            <a:r>
              <a:rPr lang="en-US" altLang="en-US" b="1" dirty="0"/>
              <a:t>717-787-5103</a:t>
            </a:r>
          </a:p>
        </p:txBody>
      </p:sp>
      <p:pic>
        <p:nvPicPr>
          <p:cNvPr id="7171" name="Picture 7" descr="Header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Forfeitures to Date&#10;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Forfeitures to Date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310606"/>
            <a:ext cx="7010400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16 Permits Forfeited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With 23 Financial Guarantees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Cost $296,576 on Forfeitures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$508,480 in obligations on 5 Permits</a:t>
            </a:r>
          </a:p>
        </p:txBody>
      </p:sp>
    </p:spTree>
    <p:extLst>
      <p:ext uri="{BB962C8B-B14F-4D97-AF65-F5344CB8AC3E}">
        <p14:creationId xmlns:p14="http://schemas.microsoft.com/office/powerpoint/2010/main" val="233227327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Forfeiture Status&#10;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Forfeiture Status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6629400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No reclamation required – 3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Surety reclamation no FG’s used – 2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3</a:t>
            </a:r>
            <a:r>
              <a:rPr lang="en-US" baseline="30000" dirty="0">
                <a:solidFill>
                  <a:schemeClr val="tx1"/>
                </a:solidFill>
              </a:rPr>
              <a:t>rd</a:t>
            </a:r>
            <a:r>
              <a:rPr lang="en-US" dirty="0">
                <a:solidFill>
                  <a:schemeClr val="tx1"/>
                </a:solidFill>
              </a:rPr>
              <a:t> Party Reclamation – 3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Reclaimed used FG’s – 3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Require Reclamation with FG’s– 3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Surety FG’s Split (Reclaiming) – 2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306885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Reclaimed Sites Using FG’s&#10;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Reclaimed Sites Using FG’s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438400"/>
            <a:ext cx="5791200" cy="1752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Amount from RFAF - $126,625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Amount from Other Funds - $169,951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Total = $296,576</a:t>
            </a:r>
          </a:p>
        </p:txBody>
      </p:sp>
    </p:spTree>
    <p:extLst>
      <p:ext uri="{BB962C8B-B14F-4D97-AF65-F5344CB8AC3E}">
        <p14:creationId xmlns:p14="http://schemas.microsoft.com/office/powerpoint/2010/main" val="201060561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Outstanding Obligations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Outstanding Obligations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552700"/>
            <a:ext cx="8382000" cy="1752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Allegheny Milestone Inc. $80,000 Reclamation in process.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RJ Coal Co. $47,759 Reclamation in process.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CMT Energy, Inc. $91,100 Planning phase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Sky Haven Coal – 2 permits $289,621  CO&amp;A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0328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Outstanding Obligations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Outstanding Obligations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24" y="2209800"/>
            <a:ext cx="6629400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Other Funds = $169,951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Committed Funds = $508,480 on 6 Financial Guarantees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Total of $678,431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0" y="5257800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52578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Doesn’t include the amount already paid from the RFAF fund on 2 permits.</a:t>
            </a:r>
          </a:p>
        </p:txBody>
      </p:sp>
    </p:spTree>
    <p:extLst>
      <p:ext uri="{BB962C8B-B14F-4D97-AF65-F5344CB8AC3E}">
        <p14:creationId xmlns:p14="http://schemas.microsoft.com/office/powerpoint/2010/main" val="349577981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Anticipated Forfeitures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Anticipated Forfeitures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8734" y="2310606"/>
            <a:ext cx="8456665" cy="2236788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 &amp; K Energy, </a:t>
            </a:r>
            <a:r>
              <a:rPr lang="en-US" dirty="0" err="1">
                <a:solidFill>
                  <a:schemeClr val="tx1"/>
                </a:solidFill>
              </a:rPr>
              <a:t>Inc</a:t>
            </a:r>
            <a:r>
              <a:rPr lang="en-US" dirty="0">
                <a:solidFill>
                  <a:schemeClr val="tx1"/>
                </a:solidFill>
              </a:rPr>
              <a:t> – 3 permits $220,000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Allegheny Enterprise, Inc. – 2 permits $190,000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Total Potential Forfeitures = $410,000</a:t>
            </a:r>
          </a:p>
        </p:txBody>
      </p:sp>
    </p:spTree>
    <p:extLst>
      <p:ext uri="{BB962C8B-B14F-4D97-AF65-F5344CB8AC3E}">
        <p14:creationId xmlns:p14="http://schemas.microsoft.com/office/powerpoint/2010/main" val="49869422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1" descr="FIRST TRIGGER 86.284(d)"/>
          <p:cNvGrpSpPr>
            <a:grpSpLocks/>
          </p:cNvGrpSpPr>
          <p:nvPr/>
        </p:nvGrpSpPr>
        <p:grpSpPr bwMode="auto">
          <a:xfrm>
            <a:off x="288925" y="355600"/>
            <a:ext cx="8382000" cy="1168400"/>
            <a:chOff x="288977" y="355144"/>
            <a:chExt cx="8382000" cy="661312"/>
          </a:xfrm>
        </p:grpSpPr>
        <p:pic>
          <p:nvPicPr>
            <p:cNvPr id="3131" name="Picture 5" descr="Aging banne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977" y="355144"/>
              <a:ext cx="8382000" cy="661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132" name="Rectangle 2"/>
            <p:cNvSpPr txBox="1">
              <a:spLocks noChangeArrowheads="1"/>
            </p:cNvSpPr>
            <p:nvPr/>
          </p:nvSpPr>
          <p:spPr bwMode="auto">
            <a:xfrm>
              <a:off x="533452" y="457199"/>
              <a:ext cx="807413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4000" dirty="0">
                  <a:solidFill>
                    <a:schemeClr val="bg1"/>
                  </a:solidFill>
                </a:rPr>
                <a:t>FIRST TRIGGER 86.284(d)</a:t>
              </a:r>
            </a:p>
          </p:txBody>
        </p:sp>
      </p:grpSp>
      <p:pic>
        <p:nvPicPr>
          <p:cNvPr id="3075" name="Picture 7" descr="DEP-rgb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122988"/>
            <a:ext cx="2624138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2678907"/>
            <a:ext cx="7772400" cy="1500187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The financial guarantees program will be discontinued immediately and notice published in the Pennsylvania Bulletin, if </a:t>
            </a:r>
            <a:r>
              <a:rPr lang="en-US" u="sng" dirty="0">
                <a:solidFill>
                  <a:schemeClr val="tx1"/>
                </a:solidFill>
              </a:rPr>
              <a:t>25% or greater of the total outstanding financial guarantees</a:t>
            </a:r>
            <a:r>
              <a:rPr lang="en-US" dirty="0">
                <a:solidFill>
                  <a:schemeClr val="tx1"/>
                </a:solidFill>
              </a:rPr>
              <a:t> are declared forfeit.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636</Words>
  <Application>Microsoft Office PowerPoint</Application>
  <PresentationFormat>On-screen Show (4:3)</PresentationFormat>
  <Paragraphs>112</Paragraphs>
  <Slides>21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Remining Financial Guarantees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Bureau of Mining Programs 717-787-5103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2016-06-02T12:40:31Z</dcterms:created>
  <dcterms:modified xsi:type="dcterms:W3CDTF">2018-08-03T14:52:37Z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