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78" r:id="rId4"/>
    <p:sldId id="284" r:id="rId5"/>
    <p:sldId id="285" r:id="rId6"/>
    <p:sldId id="267" r:id="rId7"/>
    <p:sldId id="273" r:id="rId8"/>
    <p:sldId id="270" r:id="rId9"/>
    <p:sldId id="269" r:id="rId10"/>
    <p:sldId id="277" r:id="rId11"/>
    <p:sldId id="283" r:id="rId12"/>
    <p:sldId id="281" r:id="rId13"/>
    <p:sldId id="258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>
      <p:cViewPr varScale="1">
        <p:scale>
          <a:sx n="86" d="100"/>
          <a:sy n="86" d="100"/>
        </p:scale>
        <p:origin x="12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D40C04-8AAF-4B19-8C6F-93A9D48085C3}" type="datetimeFigureOut">
              <a:rPr lang="en-US"/>
              <a:pPr>
                <a:defRPr/>
              </a:pPr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F2CA65-340A-43ED-AB34-D60F806AB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39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E684-B0F3-4EAB-B9BE-064633511A14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89820-40E9-4577-8074-69F214E4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F96C-A970-48BB-8E4A-460C1ED2DD57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3892-05F4-48F3-9B30-3CB72D2F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3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F1D9-0CBC-4E77-A822-1C06E42DA271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5FB4-BF4B-4876-ACB3-EE3BE8370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567F-92F5-45C4-ACA1-3FF0DD7F858C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84FE-CA2F-40B9-BD02-9F6EF034A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F1CC-3E0A-46F7-A2B3-6E119D8D9A22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6956-AFD8-41DB-9B83-7F697A60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E819-EBBE-481D-9905-71DF6BF860DB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625A-BFB1-4995-989F-DD9FAA83A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D1E4-B0AA-4407-BD60-B10876B1D14C}" type="datetime1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71AC-6B8E-44B9-B661-7F48644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C02B-C148-4B91-9E1C-BCC7A374CBBE}" type="datetime1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C8B3-5AF4-49AF-AB16-5C51D5C8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5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CF49-1C2B-4750-98A8-05E799765590}" type="datetime1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11F2-1F74-42F6-91EE-E26AAFB6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A5D7-15A4-48F0-B3A3-E03CD843155A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BC40-508A-497C-B67F-C524320D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A813-3B3E-4B9B-B9DA-FDAEC8B61A14}" type="datetime1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404B-3BA4-4BA0-8D54-B84B0F24B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CE6387-5DA6-4F06-91B1-06A0646DE044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5F851-C3ED-431E-B8FA-85BA37843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callist@p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01613" y="1512093"/>
            <a:ext cx="8915400" cy="1470025"/>
          </a:xfrm>
        </p:spPr>
        <p:txBody>
          <a:bodyPr/>
          <a:lstStyle/>
          <a:p>
            <a:r>
              <a:rPr lang="en-US" altLang="en-US" b="1" dirty="0"/>
              <a:t>Manganese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44613" y="2819400"/>
            <a:ext cx="6629400" cy="2885282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Development of Water Quality Criteria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for Human Health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Water Resources Advisory Committee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July 25, 2019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6172200"/>
            <a:ext cx="228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/>
              <a:t>Tom Wolf, Governor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5638800" y="6176513"/>
            <a:ext cx="320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Patrick McDonnell, Secretary</a:t>
            </a:r>
          </a:p>
        </p:txBody>
      </p:sp>
      <p:pic>
        <p:nvPicPr>
          <p:cNvPr id="2054" name="Picture 2" descr="C:\Users\amusa\AppData\Local\Microsoft\Windows\Temporary Internet Files\Content.Outlook\KM4QU5ZJ\Clean_wate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4400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18F2B3-41E0-4164-85D5-93E1E83BCE73}"/>
              </a:ext>
            </a:extLst>
          </p:cNvPr>
          <p:cNvSpPr/>
          <p:nvPr/>
        </p:nvSpPr>
        <p:spPr>
          <a:xfrm>
            <a:off x="517525" y="1315866"/>
            <a:ext cx="7924800" cy="4626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Reference Dose = RfD = NOAEL / Uncertainty Factor (UF) or (MF)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RfD published in IRIS = 0.14 mg/kg-day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RfD published in IRIS assumes UF = 1 and MF = 1; however the NOAEL values were all obtained from dietary studies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EPA recommends that an assessment of water exposure should include a MF = 3</a:t>
            </a:r>
          </a:p>
          <a:p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RfD</a:t>
            </a:r>
            <a:r>
              <a:rPr lang="en-US" sz="24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= (0.14 mg/kg-day) / 3 =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0.05 mg/kg-day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22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078B3BB-CCE6-4301-BD9C-5C5201F17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25" y="992399"/>
            <a:ext cx="7772400" cy="944024"/>
          </a:xfrm>
        </p:spPr>
        <p:txBody>
          <a:bodyPr/>
          <a:lstStyle/>
          <a:p>
            <a:r>
              <a:rPr lang="en-US" sz="3600" dirty="0"/>
              <a:t>Justification for a modifying factor of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E87116-0D3A-480F-8E8D-79C940CA1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8799"/>
            <a:ext cx="7239000" cy="4206875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Increased uptake of Mn from water when fasting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Possible health concern associated with lifetime consumption of drinking water with Mn = 2 mg/L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Concern for infants fed formula with a much higher concentration of Mn than human milk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Evidence pertaining to neonates 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absorb more Mn from </a:t>
            </a:r>
            <a:r>
              <a:rPr lang="en-US" sz="2400">
                <a:solidFill>
                  <a:schemeClr val="tx1"/>
                </a:solidFill>
              </a:rPr>
              <a:t>the gastrointestinal </a:t>
            </a:r>
            <a:r>
              <a:rPr lang="en-US" sz="2400" dirty="0">
                <a:solidFill>
                  <a:schemeClr val="tx1"/>
                </a:solidFill>
              </a:rPr>
              <a:t>tract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are less able to excrete absorbed Mn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the absorbed Mn more easily passes the blood brain barrier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540650-E00B-44F0-BF0E-276632AA37DD}"/>
              </a:ext>
            </a:extLst>
          </p:cNvPr>
          <p:cNvSpPr/>
          <p:nvPr/>
        </p:nvSpPr>
        <p:spPr>
          <a:xfrm>
            <a:off x="757330" y="1253182"/>
            <a:ext cx="7620000" cy="420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AWQC</a:t>
            </a:r>
            <a:r>
              <a:rPr lang="en-US" sz="2800" b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2800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RfD</a:t>
            </a:r>
            <a:r>
              <a:rPr lang="en-US" sz="2800" b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x RSC x (BW </a:t>
            </a:r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[DWI + (FI x BAF)])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AWQC</a:t>
            </a:r>
            <a:r>
              <a:rPr lang="en-US" sz="2200" b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2200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Ambient Water Quality Criteria for Manganese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RfD</a:t>
            </a:r>
            <a:r>
              <a:rPr lang="en-US" sz="2200" b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(Reference Dose – Water) = 0.05 mg/kg-day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RSC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(Relative Source Contribution) = 0.2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BW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(Body Weight) = 80 kg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DWI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(Drinking Water Intake) = 2.4 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FI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(Fish Intake) = 0.022 kg/day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BAF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(Bioaccumulation Factor) = 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AWQC</a:t>
            </a:r>
            <a:r>
              <a:rPr lang="en-US" sz="22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22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= 0.05 mg/kg-day x 0.2 x (80 </a:t>
            </a:r>
            <a:r>
              <a:rPr lang="en-US" sz="2200" dirty="0">
                <a:ea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[2.4 + (0.022 kg/day x 1)])</a:t>
            </a:r>
          </a:p>
          <a:p>
            <a:r>
              <a:rPr 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AWQC</a:t>
            </a:r>
            <a:r>
              <a:rPr lang="en-US" sz="2800" b="1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2800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= 0.3 mg/L = 300 </a:t>
            </a:r>
            <a:r>
              <a:rPr lang="el-GR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g/L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848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66700" y="2076450"/>
            <a:ext cx="8610600" cy="3757613"/>
          </a:xfrm>
        </p:spPr>
        <p:txBody>
          <a:bodyPr/>
          <a:lstStyle/>
          <a:p>
            <a:r>
              <a:rPr lang="en-US" altLang="en-US" b="1" dirty="0"/>
              <a:t>Questions?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sz="2800" dirty="0"/>
              <a:t>Rodney McAllister</a:t>
            </a:r>
            <a:br>
              <a:rPr lang="en-US" altLang="en-US" sz="2800" dirty="0"/>
            </a:br>
            <a:r>
              <a:rPr lang="en-US" altLang="en-US" sz="2800" dirty="0"/>
              <a:t>Bureau of Clean Water</a:t>
            </a:r>
            <a:br>
              <a:rPr lang="en-US" altLang="en-US" sz="2800" dirty="0"/>
            </a:br>
            <a:r>
              <a:rPr lang="en-US" altLang="en-US" sz="2800" dirty="0">
                <a:hlinkClick r:id="rId2"/>
              </a:rPr>
              <a:t>romcallist@pa.gov</a:t>
            </a:r>
            <a:br>
              <a:rPr lang="en-US" altLang="en-US" sz="2800" dirty="0"/>
            </a:br>
            <a:r>
              <a:rPr lang="en-US" altLang="en-US" sz="2800" dirty="0"/>
              <a:t>717-783-2952</a:t>
            </a:r>
            <a:br>
              <a:rPr lang="en-US" altLang="en-US" b="1" dirty="0"/>
            </a:br>
            <a:endParaRPr lang="en-US" altLang="en-US" b="1" dirty="0"/>
          </a:p>
        </p:txBody>
      </p:sp>
      <p:pic>
        <p:nvPicPr>
          <p:cNvPr id="4" name="Picture 2" descr="C:\Users\amusa\AppData\Local\Microsoft\Windows\Temporary Internet Files\Content.Outlook\KM4QU5ZJ\Clean_wate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7CF58-4051-4CCA-BDCC-18F6EF2153DA}"/>
              </a:ext>
            </a:extLst>
          </p:cNvPr>
          <p:cNvSpPr txBox="1"/>
          <p:nvPr/>
        </p:nvSpPr>
        <p:spPr>
          <a:xfrm>
            <a:off x="1143000" y="18288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Act 40 </a:t>
            </a:r>
            <a:r>
              <a:rPr lang="en-US" sz="3600" dirty="0"/>
              <a:t>– October 30, 2017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Advanced Notice of Proposed Rulemaking </a:t>
            </a:r>
            <a:r>
              <a:rPr lang="en-US" sz="3600" dirty="0"/>
              <a:t>– January 27, 2018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Science Presentation </a:t>
            </a:r>
            <a:r>
              <a:rPr lang="en-US" sz="3600" dirty="0"/>
              <a:t>to WRAC – May 23, 2019</a:t>
            </a:r>
          </a:p>
        </p:txBody>
      </p:sp>
    </p:spTree>
    <p:extLst>
      <p:ext uri="{BB962C8B-B14F-4D97-AF65-F5344CB8AC3E}">
        <p14:creationId xmlns:p14="http://schemas.microsoft.com/office/powerpoint/2010/main" val="192146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586E3-7F94-4310-B301-1DA13799F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81" y="1137672"/>
            <a:ext cx="7118819" cy="4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3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A17E16-6DAD-40EC-ADFB-13FCC0E1741C}"/>
              </a:ext>
            </a:extLst>
          </p:cNvPr>
          <p:cNvSpPr/>
          <p:nvPr/>
        </p:nvSpPr>
        <p:spPr>
          <a:xfrm>
            <a:off x="517525" y="1315866"/>
            <a:ext cx="7924800" cy="553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/>
              <a:t>Impacts to Public Drinking Water Suppliers – facilities are able to remove Mn from source waters containing up to 1 mg/L to achieve the SMCL = 0.05 mg/L;  </a:t>
            </a:r>
            <a:r>
              <a:rPr lang="en-US" sz="2400" b="1" dirty="0"/>
              <a:t>BUT</a:t>
            </a:r>
            <a:r>
              <a:rPr lang="en-US" sz="2400" dirty="0"/>
              <a:t> modifications will be necessary.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Sequestration is an option for low Mn concentrations in source water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Oxidation with chlorine </a:t>
            </a:r>
            <a:r>
              <a:rPr lang="en-US" sz="2400" dirty="0">
                <a:sym typeface="Wingdings" panose="05000000000000000000" pitchFamily="2" charset="2"/>
              </a:rPr>
              <a:t> by-product issues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Oxidation with KMnO4  also problematic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HABs are an additional complication – avoid lysing cells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Removal &amp; disposal of Mn by DW Suppliers = $$$</a:t>
            </a:r>
            <a:endParaRPr lang="en-US" sz="24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54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74BD0-9C78-49CA-B3DD-EB3D5CE77B53}"/>
              </a:ext>
            </a:extLst>
          </p:cNvPr>
          <p:cNvSpPr/>
          <p:nvPr/>
        </p:nvSpPr>
        <p:spPr>
          <a:xfrm>
            <a:off x="1584325" y="2212778"/>
            <a:ext cx="5791200" cy="243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/>
              <a:t>The proposed rule will include a request for comment on the adoption of a toxic substance criterion for manganese.</a:t>
            </a:r>
          </a:p>
        </p:txBody>
      </p:sp>
    </p:spTree>
    <p:extLst>
      <p:ext uri="{BB962C8B-B14F-4D97-AF65-F5344CB8AC3E}">
        <p14:creationId xmlns:p14="http://schemas.microsoft.com/office/powerpoint/2010/main" val="256522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533400" y="2285999"/>
            <a:ext cx="8153400" cy="350622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/>
              <a:t>Chapter 93. Water Quality Standards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/>
              <a:t>§ 93.6. </a:t>
            </a:r>
            <a:r>
              <a:rPr lang="en-US" sz="2000" i="1" dirty="0"/>
              <a:t>General water quality criteria.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/>
              <a:t>§ 93.8a</a:t>
            </a:r>
            <a:r>
              <a:rPr lang="en-US" sz="2000" i="1" dirty="0"/>
              <a:t>. Toxic substances.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/>
              <a:t>§ 93.8c.  </a:t>
            </a:r>
            <a:r>
              <a:rPr lang="en-US" sz="2000" i="1" dirty="0"/>
              <a:t>Human health and aquatic life criteria for toxic substances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dirty="0"/>
              <a:t>Chapter 16. Water Quality Toxics Management Strategy – Statement of Policy</a:t>
            </a:r>
          </a:p>
          <a:p>
            <a:pPr lvl="1">
              <a:defRPr/>
            </a:pPr>
            <a:r>
              <a:rPr lang="en-US" sz="2000" dirty="0"/>
              <a:t>Threshold vs. Non-Threshold toxic effects</a:t>
            </a:r>
          </a:p>
          <a:p>
            <a:pPr lvl="1">
              <a:defRPr/>
            </a:pPr>
            <a:r>
              <a:rPr lang="en-US" sz="2000" dirty="0"/>
              <a:t>§ 16.32. </a:t>
            </a:r>
            <a:r>
              <a:rPr lang="en-US" sz="2000" i="1" dirty="0"/>
              <a:t>Threshold level toxic effects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r>
              <a:rPr lang="en-US" sz="2000" dirty="0"/>
              <a:t>	</a:t>
            </a:r>
          </a:p>
        </p:txBody>
      </p:sp>
      <p:pic>
        <p:nvPicPr>
          <p:cNvPr id="5123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5125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85A01-B630-4BE1-87FB-506E722A7515}"/>
              </a:ext>
            </a:extLst>
          </p:cNvPr>
          <p:cNvSpPr txBox="1"/>
          <p:nvPr/>
        </p:nvSpPr>
        <p:spPr>
          <a:xfrm>
            <a:off x="914400" y="1065776"/>
            <a:ext cx="699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Development of Water Quality Criteria for Human Health Protection for Toxic Substances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69127-C8DB-4691-A874-81DC1B87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560763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r>
              <a:rPr lang="en-US" sz="2000" dirty="0"/>
              <a:t>	</a:t>
            </a:r>
          </a:p>
        </p:txBody>
      </p:sp>
      <p:pic>
        <p:nvPicPr>
          <p:cNvPr id="5123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5125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1885A01-B630-4BE1-87FB-506E722A7515}"/>
              </a:ext>
            </a:extLst>
          </p:cNvPr>
          <p:cNvSpPr txBox="1"/>
          <p:nvPr/>
        </p:nvSpPr>
        <p:spPr>
          <a:xfrm>
            <a:off x="1075134" y="1075936"/>
            <a:ext cx="699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Development of Water Quality Criteria for Human Health Protection for Toxic Substances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36BFA-FEBE-4931-991E-F283628AEC8E}"/>
              </a:ext>
            </a:extLst>
          </p:cNvPr>
          <p:cNvSpPr/>
          <p:nvPr/>
        </p:nvSpPr>
        <p:spPr>
          <a:xfrm>
            <a:off x="421005" y="2190968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2000" dirty="0"/>
              <a:t>§ 16.32. </a:t>
            </a:r>
            <a:r>
              <a:rPr lang="en-US" sz="2000" i="1" dirty="0"/>
              <a:t>Threshold level toxic effects</a:t>
            </a:r>
          </a:p>
          <a:p>
            <a:pPr lvl="1">
              <a:defRPr/>
            </a:pPr>
            <a:endParaRPr lang="en-US" sz="2000" i="1" dirty="0"/>
          </a:p>
          <a:p>
            <a:pPr lvl="1">
              <a:defRPr/>
            </a:pPr>
            <a:r>
              <a:rPr lang="en-US" sz="2000" dirty="0"/>
              <a:t>§ 16.32(d) The sources the Department uses to obtain relevant risk assessment values for protection for threshold level toxic effects to human health are as follows:</a:t>
            </a:r>
          </a:p>
          <a:p>
            <a:pPr marL="914400" lvl="1" indent="-457200">
              <a:buAutoNum type="arabicParenBoth"/>
              <a:defRPr/>
            </a:pPr>
            <a:r>
              <a:rPr lang="en-US" sz="2000" b="1" dirty="0">
                <a:solidFill>
                  <a:srgbClr val="FF0000"/>
                </a:solidFill>
              </a:rPr>
              <a:t>Verified references doses, listed in the EPA agency-wide supported data system known as IRIS and other EPA approved data sources referred through IRIS. </a:t>
            </a:r>
          </a:p>
          <a:p>
            <a:pPr marL="914400" lvl="1" indent="-457200">
              <a:buAutoNum type="arabicParenBoth"/>
              <a:defRPr/>
            </a:pPr>
            <a:r>
              <a:rPr lang="en-US" sz="2000" dirty="0"/>
              <a:t>Maximum contaminant level goals.</a:t>
            </a:r>
          </a:p>
          <a:p>
            <a:pPr marL="914400" lvl="1" indent="-457200">
              <a:buAutoNum type="arabicParenBoth"/>
              <a:defRPr/>
            </a:pPr>
            <a:r>
              <a:rPr lang="en-US" sz="2000" dirty="0"/>
              <a:t>The EPA’s CWA 304(a) health criteria under 40 CFR 131.56.</a:t>
            </a:r>
          </a:p>
          <a:p>
            <a:pPr marL="914400" lvl="1" indent="-457200">
              <a:buAutoNum type="arabicParenBoth"/>
              <a:defRPr/>
            </a:pPr>
            <a:r>
              <a:rPr lang="en-US" sz="2000" dirty="0"/>
              <a:t>Teratology and other data that have been peer-reviewed.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B5AF3-5A41-4CE1-BEE5-7346543D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1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19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b="1" dirty="0"/>
          </a:p>
        </p:txBody>
      </p:sp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7D729A2-5C4C-4D53-8CE6-4DD538388093}"/>
              </a:ext>
            </a:extLst>
          </p:cNvPr>
          <p:cNvSpPr txBox="1"/>
          <p:nvPr/>
        </p:nvSpPr>
        <p:spPr>
          <a:xfrm>
            <a:off x="1075134" y="1075936"/>
            <a:ext cx="699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Development of Water Quality Criteria for Human Health Protection for Toxic Substances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2FA6B-B6A5-4370-B029-D4D51CEB5439}"/>
              </a:ext>
            </a:extLst>
          </p:cNvPr>
          <p:cNvSpPr txBox="1"/>
          <p:nvPr/>
        </p:nvSpPr>
        <p:spPr>
          <a:xfrm>
            <a:off x="983059" y="2133600"/>
            <a:ext cx="69937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Literature review included: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animal toxicity studies (rats, mice, non-human primates)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epidemiological studies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epigenetic studies (human and animal)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information on human dietary needs, exposure routes and sources,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Many of the reference studies evaluated manganese exposure as it relates to developmental neurotoxicity. The studies and data generally support the continued need for an IRIS reference dose.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A46617-254F-4E72-8649-A902A3D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199" y="2111625"/>
            <a:ext cx="8229600" cy="28194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b="1" dirty="0"/>
          </a:p>
        </p:txBody>
      </p:sp>
      <p:pic>
        <p:nvPicPr>
          <p:cNvPr id="7171" name="Picture 7" descr="DEP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Manganese : Criteria Development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6BF74B-26EB-4537-9EA3-7362F5ABBD00}"/>
              </a:ext>
            </a:extLst>
          </p:cNvPr>
          <p:cNvSpPr txBox="1"/>
          <p:nvPr/>
        </p:nvSpPr>
        <p:spPr>
          <a:xfrm>
            <a:off x="655636" y="2590800"/>
            <a:ext cx="7832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Summary of EPA IRIS human health assessment information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Oral reference dose information is available.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was last revised in 1995.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critical effect identified = Central Nervous System (CNS)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NOAEL (No Observed Adverse Effect Level) is based on dietary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Modifying factor (MF)of 3 recommended for exposures from water or soil.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F07A7-CC6B-4DCA-920A-8A73568A191A}"/>
              </a:ext>
            </a:extLst>
          </p:cNvPr>
          <p:cNvSpPr txBox="1"/>
          <p:nvPr/>
        </p:nvSpPr>
        <p:spPr>
          <a:xfrm>
            <a:off x="1075134" y="1075936"/>
            <a:ext cx="6993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Development of Water Quality Criteria for Human Health Protection for Toxic Substances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4C865-3509-4696-94FF-82DE9D39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B84FE-CA2F-40B9-BD02-9F6EF034A7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6445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of CLEAN WATER PowerPoint®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 of CLEAN WATER PowerPoint® TEMPLATE 05 23 2016</Template>
  <TotalTime>2459</TotalTime>
  <Words>802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BUREAU of CLEAN WATER PowerPoint® TEMPLATE</vt:lpstr>
      <vt:lpstr>Manganese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Justification for a modifying factor of 3</vt:lpstr>
      <vt:lpstr>PowerPoint Presentation</vt:lpstr>
      <vt:lpstr>Questions?  Rodney McAllister Bureau of Clean Water romcallist@pa.gov 717-783-2952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Manganese</dc:title>
  <dc:creator>Schlauderaff, Kristen</dc:creator>
  <cp:lastModifiedBy>McAllister, Rodney</cp:lastModifiedBy>
  <cp:revision>95</cp:revision>
  <cp:lastPrinted>2019-07-11T13:24:39Z</cp:lastPrinted>
  <dcterms:created xsi:type="dcterms:W3CDTF">2019-04-23T16:51:23Z</dcterms:created>
  <dcterms:modified xsi:type="dcterms:W3CDTF">2019-07-24T20:44:23Z</dcterms:modified>
</cp:coreProperties>
</file>