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75" r:id="rId4"/>
    <p:sldId id="276" r:id="rId5"/>
    <p:sldId id="263" r:id="rId6"/>
    <p:sldId id="277" r:id="rId7"/>
    <p:sldId id="270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7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5C6405-9A09-4EEC-998C-7F500334D1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9D85C-7AC4-4334-9E09-5FC49DA568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D9BA1D-84E8-4302-AE84-29579D76C9B5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FC8127-8FCB-4B1F-AE79-1CEFDA08B7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42DD34-B6EA-44F9-88ED-A016F0198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233BD-B31F-4ABF-AD97-6777AF96C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36826-46FA-437D-A245-50F0FA2E3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D751A-DF9F-4187-B772-49C101A80B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92A7E4A-8DE0-43DA-98D5-3BFB3E9BB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53FA0E6-D49A-4756-BF8C-E0872F5B6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87AB7C2-FD7B-41D6-AE66-34D5BBD5D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9CEBFD-EC3A-4320-97C9-26D99A532B0E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938F2A4-DE18-4C3A-A04C-4211D4082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EAE4A48-8F89-4E81-9EA3-79895BA55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217A78F-CC67-453D-9A9F-2754B93C1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97FC18-E2D9-4B3E-81C0-E75BCEC9C6BB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AB7A012-9E74-4480-89D7-464787866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3A6FF7C-338E-4225-AB85-244118009A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34242E9-7A2C-41B7-ACEB-F3AF97998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C5FA8-AF2B-46B7-AFC7-529991B0C3D9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8649691-C1D2-4B29-9156-08119D3E00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50B64A6-FBBA-4594-88B6-5A24CCD2A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15C95A2-51C8-4D74-A2B8-7CEB1904B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969F0-7CFD-4770-A562-1D9795CB33D3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BD6A1A6-11E8-4AFF-8C44-E807A817E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7701526-9F81-4EFC-AE15-7BBD87641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70051DB-ED61-4C04-A79B-75054F4FF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1AC09-F7C9-4351-930F-9B9AD79BB834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7A11-F69B-4FFB-A552-5B6D7FB9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3850-227F-4BFE-A554-3E2FC9F0D284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E9357-2D0E-43C7-B448-42D59C75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8C1E-6F16-4447-B248-E048A3F6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D0000-0911-463A-AD0D-532B9F49B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49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60842-C5CF-4B10-896F-1063D854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6429-C983-4924-BA8D-E94D54683E9D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26E04-C611-4DD4-818C-01E499D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19A9B-6B3D-49D4-9919-72685DC5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371A8-95CD-424E-AAF9-4541294FD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31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06C6-714F-4781-8366-048E505C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B049-0781-4577-8F0F-BE88F5ED84CC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EEE60-120F-41F0-B14A-5AA5D903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FB7FB-5640-46A2-89AE-63EE8D21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CC9B-1032-4BF5-ABBE-86540941C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4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5817-718E-411A-820D-5C4A9ADB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5880-2679-4A79-9E69-0616C9CFB5F3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1AF2-C56E-47AB-AD9C-6042963A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EC0F-F162-4B73-82E2-0F50E759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5A5CC-D7DA-42BD-B1F4-422C27340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9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6D8F-4FD9-4865-9DE9-2AE303FB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4F88-3CF0-4719-9D87-5CA88A18491E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F2E9-B802-4216-A633-B7FB3353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B358-32C7-4426-A4BF-50561692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D29B-4C13-46A9-8755-1EC6D1B3F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FF7514-21BC-49A8-890D-1961FFD6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4BF1-AF92-4E7F-AC4E-E8F68E31343D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21E6DE-AAB0-49CE-87F4-750E31D6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035683-8F3F-45BD-92C0-282E2092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25CD5-81A6-4C96-8BFE-8784E67FA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77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3ADBF6-DB71-48F1-9B26-D5FEF762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3B22-42D3-4FAE-9D0D-7D9D57505686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4652A1-E90F-4D26-A1F7-C0D6F5BE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9489F4-9FDD-4CFE-AF39-5A13EE52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6DEE5-D6A9-4DE3-8E6E-44996C31A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7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D33480-DBB6-4C88-A6B9-5F23A923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34CD-3C3A-4D4B-AF98-4E5F1AC3CD66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D7F80F-8767-4C0B-9B9F-8BE9F2B0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D4FD90-2D95-412C-BC6A-2F1946F1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31FD-9E8A-420E-9E20-C0A99EF91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9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AFE8DF-7214-4C55-8ABE-34050680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4CE2-5622-45FA-B30E-5A73CAB0CBCE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FEFB76-EDFE-450D-9CAF-4606CF4A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593975-4576-4F91-873A-874B7D9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2FF0-B32F-4677-A368-E0BE7B550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6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485F78-0662-4CAE-9864-77A252DD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0178-DA8C-47B9-887E-550753AB8495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31F839-F469-497E-BDCB-35B96E8D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4AA9FC-56EE-4098-AC46-58181E95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45AAA-486C-486D-BC04-340C0D467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7264C6-DAD8-470F-8D29-244DDFDA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ADC7-CBF0-4006-98BD-925833A5E561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D8EB2-1647-4D2A-ACD9-D9276FC7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FD1951-4FC6-4678-B182-6117517B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3BD44-9D3F-411C-B6FF-F3C12AF4D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0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E94CB5-921D-4528-B78D-6EB13F8C6D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FC9FBC-4A3F-4C4B-B49A-F6FFC14181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694E9-031F-4797-AE0C-38470F017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CE1D3-F0FD-4091-A452-A1D587C777A9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E4656-3818-443C-92C5-E7B2BE1D8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5308-8749-4604-A5FD-6F9619FB5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77C8479-E036-4627-9F37-89A80590F7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9336140-B3DB-401C-9FBE-6AA6359B4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915400" cy="1828800"/>
          </a:xfrm>
        </p:spPr>
        <p:txBody>
          <a:bodyPr/>
          <a:lstStyle/>
          <a:p>
            <a:pPr eaLnBrk="1" hangingPunct="1"/>
            <a:r>
              <a:rPr lang="en-US" altLang="en-US" b="1"/>
              <a:t>2017 Bond Rate Guidelines for the Calculation of Land Reclamation Bonds on Coal Mining Operations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594F8C44-C508-4934-8466-18DECDA69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162800" cy="25146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MRAB Meeting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October 20, 2016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052" name="Picture 7" descr="Header">
            <a:extLst>
              <a:ext uri="{FF2B5EF4-FFF2-40B4-BE49-F238E27FC236}">
                <a16:creationId xmlns:a16="http://schemas.microsoft.com/office/drawing/2014/main" id="{C6683F19-F1B4-4D1A-9441-F94A848F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 descr="2016 AML Reclamation Grading Costs&#10;">
            <a:extLst>
              <a:ext uri="{FF2B5EF4-FFF2-40B4-BE49-F238E27FC236}">
                <a16:creationId xmlns:a16="http://schemas.microsoft.com/office/drawing/2014/main" id="{E9700B2E-B0F0-49C3-BAE0-424F1F8D9174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1168400"/>
            <a:chOff x="288977" y="355144"/>
            <a:chExt cx="8382000" cy="661312"/>
          </a:xfrm>
        </p:grpSpPr>
        <p:pic>
          <p:nvPicPr>
            <p:cNvPr id="3077" name="Picture 5" descr="Aging banner">
              <a:extLst>
                <a:ext uri="{FF2B5EF4-FFF2-40B4-BE49-F238E27FC236}">
                  <a16:creationId xmlns:a16="http://schemas.microsoft.com/office/drawing/2014/main" id="{378804F6-953A-4C5E-A207-573339FE7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 descr="2016 AML Reclamation Grading Costs&#10;">
              <a:extLst>
                <a:ext uri="{FF2B5EF4-FFF2-40B4-BE49-F238E27FC236}">
                  <a16:creationId xmlns:a16="http://schemas.microsoft.com/office/drawing/2014/main" id="{D5BEC51B-1EE2-4892-BF7A-B4EC37465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52" y="457199"/>
              <a:ext cx="807413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2016 AML Reclamation Grading Costs</a:t>
              </a:r>
            </a:p>
          </p:txBody>
        </p:sp>
      </p:grpSp>
      <p:pic>
        <p:nvPicPr>
          <p:cNvPr id="3075" name="Picture 7" descr="DEP-rgb">
            <a:extLst>
              <a:ext uri="{FF2B5EF4-FFF2-40B4-BE49-F238E27FC236}">
                <a16:creationId xmlns:a16="http://schemas.microsoft.com/office/drawing/2014/main" id="{D1D90B43-CCF9-4537-B9BB-23F25F34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2298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id="{B178B4F5-BAA2-405E-8DE0-BB11A760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600200"/>
            <a:ext cx="838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3 reclamation projects with 667,269 total cubic yards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Cost per cubic yard ranged from $0.66 to $1.25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3 low bid averages at $0.84, $0.90, and $0.98 for a weighted average of $.91</a:t>
            </a:r>
            <a:br>
              <a:rPr lang="en-US" altLang="en-US" sz="2800"/>
            </a:b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Current 2014 – 2016 weighted average at $0.94 for 500 ft. or less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 descr="2016 AML Reclamation Grading Costs">
            <a:extLst>
              <a:ext uri="{FF2B5EF4-FFF2-40B4-BE49-F238E27FC236}">
                <a16:creationId xmlns:a16="http://schemas.microsoft.com/office/drawing/2014/main" id="{BBB33BE2-BD54-49FA-9301-CD4F237F45DA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582613"/>
            <a:ext cx="8382000" cy="2008187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04B12331-D910-4B15-A4B1-7CB0EB392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 descr="2016 AML Reclamation Revegetation Costs">
              <a:extLst>
                <a:ext uri="{FF2B5EF4-FFF2-40B4-BE49-F238E27FC236}">
                  <a16:creationId xmlns:a16="http://schemas.microsoft.com/office/drawing/2014/main" id="{107C81F6-AD3A-438D-ACED-FDEE8142A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25" y="389020"/>
              <a:ext cx="8074130" cy="55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2016 AML Reclamation Revegetation Costs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C5084E01-E46F-4154-9622-B35E5892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2298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0EBC7752-9CBD-4CAC-BE14-3A6DBC806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667000"/>
            <a:ext cx="838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6 reclamation projects with 226 acres revegetation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Cost per acre of the 3 lowest bids ranged from $808.63 to $2,838.65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Weighted average of 3 lowest bids was $2,297.59</a:t>
            </a:r>
            <a:br>
              <a:rPr lang="en-US" altLang="en-US" sz="2800"/>
            </a:br>
            <a:endParaRPr lang="en-US" altLang="en-US" sz="28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 descr="2016 AML Reclamation Mulch, Seed Bed Preparation and Seed Costs&#10;">
            <a:extLst>
              <a:ext uri="{FF2B5EF4-FFF2-40B4-BE49-F238E27FC236}">
                <a16:creationId xmlns:a16="http://schemas.microsoft.com/office/drawing/2014/main" id="{97F7DDAD-510E-4C1E-9E91-2EC9D8CCCF40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582613"/>
            <a:ext cx="8382000" cy="2008187"/>
            <a:chOff x="288977" y="355144"/>
            <a:chExt cx="8382000" cy="661312"/>
          </a:xfrm>
        </p:grpSpPr>
        <p:pic>
          <p:nvPicPr>
            <p:cNvPr id="5125" name="Picture 5" descr="Aging banner">
              <a:extLst>
                <a:ext uri="{FF2B5EF4-FFF2-40B4-BE49-F238E27FC236}">
                  <a16:creationId xmlns:a16="http://schemas.microsoft.com/office/drawing/2014/main" id="{CE4B32B4-4E7B-4A62-94C4-DA3E38EC8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2" descr="Header" title="Header">
              <a:extLst>
                <a:ext uri="{FF2B5EF4-FFF2-40B4-BE49-F238E27FC236}">
                  <a16:creationId xmlns:a16="http://schemas.microsoft.com/office/drawing/2014/main" id="{520A9015-3451-474A-9843-44C60282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25" y="389020"/>
              <a:ext cx="8074130" cy="55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2016 AML Reclamation Mulch, Seed Bed Preparation and Seed Costs</a:t>
              </a:r>
            </a:p>
          </p:txBody>
        </p:sp>
      </p:grpSp>
      <p:pic>
        <p:nvPicPr>
          <p:cNvPr id="5123" name="Picture 7" descr="DEP-rgb">
            <a:extLst>
              <a:ext uri="{FF2B5EF4-FFF2-40B4-BE49-F238E27FC236}">
                <a16:creationId xmlns:a16="http://schemas.microsoft.com/office/drawing/2014/main" id="{A0AB3580-153A-4595-8263-487B1F66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2298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FCA90A47-C9D2-4B44-AA00-AE87ACB1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667000"/>
            <a:ext cx="838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Mulch cost per acre of 3 lowest bids was $889.04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3 year weighted average of Mulch cost is $867.19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Seed Bed Prep cost per acre of 3 lowest bids at $310.07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3 year weighted average of Seed Bed Prep is $270.69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Seed cost per acre of 3 lowest bids at $217.68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3 year weighted average of Seed is $274.83</a:t>
            </a:r>
            <a:br>
              <a:rPr lang="en-US" altLang="en-US" sz="2800"/>
            </a:br>
            <a:endParaRPr lang="en-US" altLang="en-US" sz="28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 descr="2014-2016 Bond Rate Data&#10;2017 Projected with Current Data">
            <a:extLst>
              <a:ext uri="{FF2B5EF4-FFF2-40B4-BE49-F238E27FC236}">
                <a16:creationId xmlns:a16="http://schemas.microsoft.com/office/drawing/2014/main" id="{D66FB291-DEF0-4222-87D7-BB3D99FF7112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1854200"/>
            <a:chOff x="288977" y="355144"/>
            <a:chExt cx="8382000" cy="661312"/>
          </a:xfrm>
        </p:grpSpPr>
        <p:pic>
          <p:nvPicPr>
            <p:cNvPr id="6150" name="Picture 5" descr="Aging banner">
              <a:extLst>
                <a:ext uri="{FF2B5EF4-FFF2-40B4-BE49-F238E27FC236}">
                  <a16:creationId xmlns:a16="http://schemas.microsoft.com/office/drawing/2014/main" id="{73EDF9D2-9F10-4565-AF04-A3F2CDCAD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Rectangle 2">
              <a:extLst>
                <a:ext uri="{FF2B5EF4-FFF2-40B4-BE49-F238E27FC236}">
                  <a16:creationId xmlns:a16="http://schemas.microsoft.com/office/drawing/2014/main" id="{FB3830DA-650F-4923-B7F6-99754B58E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52" y="418557"/>
              <a:ext cx="807413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2014-2016 Bond Rate Data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2017 Projected with Current Data</a:t>
              </a:r>
            </a:p>
          </p:txBody>
        </p:sp>
      </p:grpSp>
      <p:pic>
        <p:nvPicPr>
          <p:cNvPr id="6147" name="Picture 7" descr="DEP-rgb">
            <a:extLst>
              <a:ext uri="{FF2B5EF4-FFF2-40B4-BE49-F238E27FC236}">
                <a16:creationId xmlns:a16="http://schemas.microsoft.com/office/drawing/2014/main" id="{38E063D6-19AD-42CD-A317-5B426354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2298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2014-2016 Bond Rate Data&#10;2017 Projected with Current Data">
            <a:extLst>
              <a:ext uri="{FF2B5EF4-FFF2-40B4-BE49-F238E27FC236}">
                <a16:creationId xmlns:a16="http://schemas.microsoft.com/office/drawing/2014/main" id="{BF5F7707-1BB7-4A69-B555-AC13185D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9938" y="2390775"/>
            <a:ext cx="2138854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>
            <a:extLst>
              <a:ext uri="{FF2B5EF4-FFF2-40B4-BE49-F238E27FC236}">
                <a16:creationId xmlns:a16="http://schemas.microsoft.com/office/drawing/2014/main" id="{BB4D9D92-775B-4CA6-8050-4357015B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9663"/>
            <a:ext cx="8839200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AB8BDBD7-027C-49AB-8CCB-4D2CF33335C1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1854200"/>
            <a:chOff x="288977" y="355144"/>
            <a:chExt cx="8382000" cy="661312"/>
          </a:xfrm>
        </p:grpSpPr>
        <p:pic>
          <p:nvPicPr>
            <p:cNvPr id="7173" name="Picture 5" descr="Aging banner">
              <a:extLst>
                <a:ext uri="{FF2B5EF4-FFF2-40B4-BE49-F238E27FC236}">
                  <a16:creationId xmlns:a16="http://schemas.microsoft.com/office/drawing/2014/main" id="{0FFF1A68-8DE0-4D56-8C19-FC7E98FD0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>
              <a:extLst>
                <a:ext uri="{FF2B5EF4-FFF2-40B4-BE49-F238E27FC236}">
                  <a16:creationId xmlns:a16="http://schemas.microsoft.com/office/drawing/2014/main" id="{B66AFCD2-18EC-4702-83BB-B60F9C6E9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52" y="418557"/>
              <a:ext cx="807413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2014-2016 Bond Rate Data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2017 Projected with Current Data</a:t>
              </a:r>
            </a:p>
          </p:txBody>
        </p:sp>
      </p:grpSp>
      <p:pic>
        <p:nvPicPr>
          <p:cNvPr id="7171" name="Picture 7" descr="DEP-rgb">
            <a:extLst>
              <a:ext uri="{FF2B5EF4-FFF2-40B4-BE49-F238E27FC236}">
                <a16:creationId xmlns:a16="http://schemas.microsoft.com/office/drawing/2014/main" id="{0F9B0355-FC8A-4561-88A8-C34EFFBC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2298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>
            <a:extLst>
              <a:ext uri="{FF2B5EF4-FFF2-40B4-BE49-F238E27FC236}">
                <a16:creationId xmlns:a16="http://schemas.microsoft.com/office/drawing/2014/main" id="{6A2C6F95-0B44-4A23-B8DA-DF94A0CD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362200"/>
            <a:ext cx="86264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553C8B1-F8E3-4AFC-B53D-3A09A9BC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076450"/>
            <a:ext cx="8610600" cy="3757613"/>
          </a:xfrm>
        </p:spPr>
        <p:txBody>
          <a:bodyPr/>
          <a:lstStyle/>
          <a:p>
            <a:pPr eaLnBrk="1" hangingPunct="1"/>
            <a:r>
              <a:rPr lang="en-US" altLang="en-US" b="1"/>
              <a:t>Bruce Carl</a:t>
            </a:r>
            <a:br>
              <a:rPr lang="en-US" altLang="en-US" b="1"/>
            </a:br>
            <a:r>
              <a:rPr lang="en-US" altLang="en-US" b="1"/>
              <a:t>Bureau of Mining Programs</a:t>
            </a:r>
            <a:br>
              <a:rPr lang="en-US" altLang="en-US" b="1"/>
            </a:br>
            <a:r>
              <a:rPr lang="en-US" altLang="en-US" b="1"/>
              <a:t>717-783-3516</a:t>
            </a:r>
            <a:br>
              <a:rPr lang="en-US" altLang="en-US" b="1"/>
            </a:br>
            <a:r>
              <a:rPr lang="en-US" altLang="en-US" b="1"/>
              <a:t>brcarl@pa.gov</a:t>
            </a: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3EA58CF9-39CF-404E-9D97-3EC3388D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(4:3)</PresentationFormat>
  <Paragraphs>36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2017 Bond Rate Guidelines for the Calculation of Land Reclamation Bonds on Coal Mining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Bruce Carl Bureau of Mining Programs 717-783-3516 brcarl@pa.gov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2016-09-08T17:41:47Z</dcterms:created>
  <dcterms:modified xsi:type="dcterms:W3CDTF">2018-08-02T18:27:11Z</dcterms:modified>
</cp:coreProperties>
</file>