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9" r:id="rId4"/>
    <p:sldId id="265" r:id="rId5"/>
    <p:sldId id="266" r:id="rId6"/>
    <p:sldId id="267" r:id="rId7"/>
    <p:sldId id="268" r:id="rId8"/>
    <p:sldId id="26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476124-83F2-4E1D-BB19-5B9A8D0A256C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1FCAAA-D165-4056-99C7-CA6A44BC8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3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5BCDFD-4783-4E4A-A4D0-E677CF45105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700D48-664C-4AD7-800E-AB35F166D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10ED2A-C53D-413E-BF10-C4AD66C2B48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60C0-0944-49F4-94B1-8CCFCDFB8CE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60C0-0944-49F4-94B1-8CCFCDFB8CE6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60C0-0944-49F4-94B1-8CCFCDFB8CE6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60C0-0944-49F4-94B1-8CCFCDFB8CE6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60C0-0944-49F4-94B1-8CCFCDFB8CE6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60C0-0944-49F4-94B1-8CCFCDFB8CE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AA865-B50F-4742-B2FD-A8ECC2C47011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45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8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8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8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8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2473-3751-4857-912A-A80BD9291C47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31979-5CC1-4341-AD76-4422B3DB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1125" y="1752600"/>
            <a:ext cx="8915400" cy="4267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Coal Mining Program</a:t>
            </a:r>
            <a:br>
              <a:rPr lang="en-US" altLang="en-US" b="1" dirty="0" smtClean="0"/>
            </a:br>
            <a:r>
              <a:rPr lang="en-US" altLang="en-US" b="1" dirty="0" smtClean="0"/>
              <a:t>Fees</a:t>
            </a:r>
            <a:br>
              <a:rPr lang="en-US" altLang="en-US" b="1" dirty="0" smtClean="0"/>
            </a:br>
            <a:r>
              <a:rPr lang="en-US" altLang="en-US" b="1" dirty="0" smtClean="0"/>
              <a:t>Background Information</a:t>
            </a: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endParaRPr lang="en-US" altLang="en-US" sz="3200" b="1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7162800" cy="1600200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400" b="1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1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219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Workload Hours</a:t>
            </a:r>
          </a:p>
          <a:p>
            <a:pPr lvl="1"/>
            <a:r>
              <a:rPr lang="en-US" dirty="0" smtClean="0"/>
              <a:t>Wage Rate (2009-low end)</a:t>
            </a:r>
          </a:p>
          <a:p>
            <a:pPr lvl="1"/>
            <a:r>
              <a:rPr lang="en-US" dirty="0" smtClean="0"/>
              <a:t>Benefits (41%)</a:t>
            </a:r>
          </a:p>
          <a:p>
            <a:pPr lvl="1"/>
            <a:r>
              <a:rPr lang="en-US" dirty="0" smtClean="0"/>
              <a:t>Overhead (30%)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Goal to generate $400,000 per year</a:t>
            </a:r>
          </a:p>
          <a:p>
            <a:pPr lvl="1"/>
            <a:r>
              <a:rPr lang="en-US" dirty="0" smtClean="0"/>
              <a:t>Only some applications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3077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dirty="0" smtClean="0">
                  <a:solidFill>
                    <a:schemeClr val="bg1"/>
                  </a:solidFill>
                </a:rPr>
                <a:t>2012 Fee Schedule</a:t>
              </a:r>
              <a:endParaRPr lang="en-US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36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219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Projected costs are distributed by Object Class and functional area under option 1 of Section 5-200-40 B. of the Federal Assistance Manual, breaking out the functional areas by the indicated percentages.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Permitting			22.15%</a:t>
            </a:r>
            <a:endParaRPr lang="en-US" dirty="0" smtClean="0"/>
          </a:p>
          <a:p>
            <a:pPr lvl="0"/>
            <a:r>
              <a:rPr lang="en-US" b="1" dirty="0" smtClean="0"/>
              <a:t>Inspection &amp; Enforcement	42.20%</a:t>
            </a:r>
            <a:endParaRPr lang="en-US" dirty="0" smtClean="0"/>
          </a:p>
          <a:p>
            <a:pPr lvl="0"/>
            <a:r>
              <a:rPr lang="en-US" b="1" dirty="0" smtClean="0"/>
              <a:t>Lands Unsuitable		</a:t>
            </a:r>
            <a:r>
              <a:rPr lang="en-US" dirty="0" smtClean="0"/>
              <a:t>  </a:t>
            </a:r>
            <a:r>
              <a:rPr lang="en-US" b="1" dirty="0" smtClean="0"/>
              <a:t>0.50%</a:t>
            </a:r>
            <a:endParaRPr lang="en-US" dirty="0" smtClean="0"/>
          </a:p>
          <a:p>
            <a:pPr lvl="0"/>
            <a:r>
              <a:rPr lang="en-US" b="1" dirty="0" smtClean="0"/>
              <a:t>Administration/Support	35.10%</a:t>
            </a:r>
            <a:endParaRPr lang="en-US" dirty="0" smtClean="0"/>
          </a:p>
          <a:p>
            <a:pPr lvl="0"/>
            <a:r>
              <a:rPr lang="en-US" b="1" dirty="0" smtClean="0"/>
              <a:t>SOAP				</a:t>
            </a:r>
            <a:r>
              <a:rPr lang="en-US" dirty="0" smtClean="0"/>
              <a:t>  </a:t>
            </a:r>
            <a:r>
              <a:rPr lang="en-US" b="1" dirty="0" smtClean="0"/>
              <a:t>0.05%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3077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Cost Distribution</a:t>
              </a:r>
              <a:endParaRPr lang="en-US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68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600200"/>
            <a:ext cx="8229600" cy="3498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rate for indirect charges is determined by the Governor’s Budget Office, Office of Budget and is </a:t>
            </a:r>
            <a:r>
              <a:rPr lang="en-US" b="1" dirty="0" smtClean="0"/>
              <a:t>25.23%</a:t>
            </a:r>
            <a:r>
              <a:rPr lang="en-US" dirty="0" smtClean="0"/>
              <a:t> in FFY 2015. 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3077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/>
            <p:cNvSpPr txBox="1">
              <a:spLocks noChangeArrowheads="1"/>
            </p:cNvSpPr>
            <p:nvPr/>
          </p:nvSpPr>
          <p:spPr bwMode="auto">
            <a:xfrm>
              <a:off x="758228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b="1" u="sng" dirty="0">
                  <a:solidFill>
                    <a:schemeClr val="bg1"/>
                  </a:solidFill>
                </a:rPr>
                <a:t>Indirect Charges</a:t>
              </a:r>
              <a:endParaRPr lang="en-US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91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600200"/>
            <a:ext cx="8229600" cy="3498850"/>
          </a:xfrm>
        </p:spPr>
        <p:txBody>
          <a:bodyPr/>
          <a:lstStyle/>
          <a:p>
            <a:r>
              <a:rPr lang="en-US" dirty="0" smtClean="0"/>
              <a:t>The benefit rate calculated by the Bureau of Fiscal Management in October 2014 for the Department’s 2015 budget submission was </a:t>
            </a:r>
            <a:r>
              <a:rPr lang="en-US" b="1" dirty="0" smtClean="0"/>
              <a:t>69.8%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3077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/>
            <p:cNvSpPr txBox="1">
              <a:spLocks noChangeArrowheads="1"/>
            </p:cNvSpPr>
            <p:nvPr/>
          </p:nvSpPr>
          <p:spPr bwMode="auto">
            <a:xfrm>
              <a:off x="758228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Benefit Rate</a:t>
              </a:r>
              <a:endParaRPr lang="en-US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80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600200"/>
            <a:ext cx="8229600" cy="3498850"/>
          </a:xfrm>
        </p:spPr>
        <p:txBody>
          <a:bodyPr/>
          <a:lstStyle/>
          <a:p>
            <a:r>
              <a:rPr lang="en-US" dirty="0" smtClean="0"/>
              <a:t>Pay Group 7 (Inspectors)		$23.36-$35.52</a:t>
            </a:r>
          </a:p>
          <a:p>
            <a:r>
              <a:rPr lang="en-US" dirty="0" smtClean="0"/>
              <a:t>Pay Group 8 (</a:t>
            </a:r>
            <a:r>
              <a:rPr lang="en-US" dirty="0" err="1" smtClean="0"/>
              <a:t>Hydros</a:t>
            </a:r>
            <a:r>
              <a:rPr lang="en-US" dirty="0" smtClean="0"/>
              <a:t>)		$26.68-$40.52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3077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/>
            <p:cNvSpPr txBox="1">
              <a:spLocks noChangeArrowheads="1"/>
            </p:cNvSpPr>
            <p:nvPr/>
          </p:nvSpPr>
          <p:spPr bwMode="auto">
            <a:xfrm>
              <a:off x="758228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Wage Rates-July 2014</a:t>
              </a:r>
              <a:endParaRPr lang="en-US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0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600200"/>
            <a:ext cx="8229600" cy="34988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Status		Hours</a:t>
            </a:r>
          </a:p>
          <a:p>
            <a:pPr marL="0" indent="0">
              <a:buNone/>
            </a:pPr>
            <a:r>
              <a:rPr lang="en-US" dirty="0" smtClean="0"/>
              <a:t>Active		52 (4 completes/8 partials)</a:t>
            </a:r>
          </a:p>
          <a:p>
            <a:pPr marL="0" indent="0">
              <a:buNone/>
            </a:pPr>
            <a:r>
              <a:rPr lang="en-US" dirty="0" smtClean="0"/>
              <a:t>Inactive		20 (4 completes)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 hours per complete/4 hours per partial</a:t>
            </a:r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3077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2"/>
            <p:cNvSpPr txBox="1">
              <a:spLocks noChangeArrowheads="1"/>
            </p:cNvSpPr>
            <p:nvPr/>
          </p:nvSpPr>
          <p:spPr bwMode="auto">
            <a:xfrm>
              <a:off x="758228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000" dirty="0">
                  <a:solidFill>
                    <a:schemeClr val="bg1"/>
                  </a:solidFill>
                </a:rPr>
                <a:t>Workload Analysis-Inspections</a:t>
              </a:r>
              <a:endParaRPr lang="en-US" alt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5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66700" y="2057400"/>
            <a:ext cx="8610600" cy="37576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Bureau </a:t>
            </a:r>
            <a:r>
              <a:rPr lang="en-US" sz="3600" b="1" dirty="0"/>
              <a:t>of </a:t>
            </a:r>
            <a:r>
              <a:rPr lang="en-US" sz="3600" b="1" dirty="0" smtClean="0"/>
              <a:t>Mining Programs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600" b="1" dirty="0"/>
              <a:t> </a:t>
            </a:r>
            <a:br>
              <a:rPr lang="en-US" sz="1600" b="1" dirty="0"/>
            </a:br>
            <a:endParaRPr lang="en-US" altLang="en-US" sz="3600" b="1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6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146</Words>
  <Application>Microsoft Office PowerPoint</Application>
  <PresentationFormat>On-screen Show (4:3)</PresentationFormat>
  <Paragraphs>44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Coal Mining Program Fees Background Information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Bureau of Mining Programs   </vt:lpstr>
    </vt:vector>
  </TitlesOfParts>
  <Company>Commonwealth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Build-User</dc:creator>
  <cp:lastModifiedBy>Build</cp:lastModifiedBy>
  <cp:revision>5</cp:revision>
  <cp:lastPrinted>2015-06-02T11:26:48Z</cp:lastPrinted>
  <dcterms:created xsi:type="dcterms:W3CDTF">2015-04-28T12:24:11Z</dcterms:created>
  <dcterms:modified xsi:type="dcterms:W3CDTF">2015-06-05T15:52:48Z</dcterms:modified>
</cp:coreProperties>
</file>