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726" r:id="rId2"/>
    <p:sldMasterId id="2147483750" r:id="rId3"/>
    <p:sldMasterId id="2147483822" r:id="rId4"/>
    <p:sldMasterId id="2147483894" r:id="rId5"/>
    <p:sldMasterId id="2147483906" r:id="rId6"/>
    <p:sldMasterId id="2147483930" r:id="rId7"/>
  </p:sldMasterIdLst>
  <p:notesMasterIdLst>
    <p:notesMasterId r:id="rId18"/>
  </p:notesMasterIdLst>
  <p:handoutMasterIdLst>
    <p:handoutMasterId r:id="rId19"/>
  </p:handoutMasterIdLst>
  <p:sldIdLst>
    <p:sldId id="626" r:id="rId8"/>
    <p:sldId id="548" r:id="rId9"/>
    <p:sldId id="628" r:id="rId10"/>
    <p:sldId id="623" r:id="rId11"/>
    <p:sldId id="654" r:id="rId12"/>
    <p:sldId id="665" r:id="rId13"/>
    <p:sldId id="667" r:id="rId14"/>
    <p:sldId id="642" r:id="rId15"/>
    <p:sldId id="645" r:id="rId16"/>
    <p:sldId id="644" r:id="rId1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500"/>
    <a:srgbClr val="FFBBC0"/>
    <a:srgbClr val="D799FF"/>
    <a:srgbClr val="7A81FF"/>
    <a:srgbClr val="00CC99"/>
    <a:srgbClr val="C2FFF0"/>
    <a:srgbClr val="FF7719"/>
    <a:srgbClr val="FAF89E"/>
    <a:srgbClr val="A20001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51" autoAdjust="0"/>
    <p:restoredTop sz="85395" autoAdjust="0"/>
  </p:normalViewPr>
  <p:slideViewPr>
    <p:cSldViewPr>
      <p:cViewPr varScale="1">
        <p:scale>
          <a:sx n="111" d="100"/>
          <a:sy n="111" d="100"/>
        </p:scale>
        <p:origin x="175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2FAF92-19BA-9149-BC5C-F9415F18C297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7000F28A-8A85-BE4B-89BE-CC0286FC158E}">
      <dgm:prSet phldrT="[Text]"/>
      <dgm:spPr>
        <a:solidFill>
          <a:srgbClr val="BA0500"/>
        </a:solidFill>
      </dgm:spPr>
      <dgm:t>
        <a:bodyPr/>
        <a:lstStyle/>
        <a:p>
          <a:r>
            <a:rPr lang="en-US" dirty="0"/>
            <a:t>Regulatory Reform</a:t>
          </a:r>
        </a:p>
      </dgm:t>
    </dgm:pt>
    <dgm:pt modelId="{836D625E-43CF-2842-805C-3F8D303129B9}" type="parTrans" cxnId="{9FD4FC07-9FA0-E64C-B953-B2DEBC8C5308}">
      <dgm:prSet/>
      <dgm:spPr/>
      <dgm:t>
        <a:bodyPr/>
        <a:lstStyle/>
        <a:p>
          <a:endParaRPr lang="en-US"/>
        </a:p>
      </dgm:t>
    </dgm:pt>
    <dgm:pt modelId="{E23B150A-24A9-F643-B521-6C3DB9CDDB64}" type="sibTrans" cxnId="{9FD4FC07-9FA0-E64C-B953-B2DEBC8C5308}">
      <dgm:prSet/>
      <dgm:spPr/>
      <dgm:t>
        <a:bodyPr/>
        <a:lstStyle/>
        <a:p>
          <a:endParaRPr lang="en-US"/>
        </a:p>
      </dgm:t>
    </dgm:pt>
    <dgm:pt modelId="{0F4C5220-F639-B441-B9A2-B9509CDDDE51}">
      <dgm:prSet phldrT="[Text]"/>
      <dgm:spPr>
        <a:solidFill>
          <a:srgbClr val="BA0500"/>
        </a:solidFill>
      </dgm:spPr>
      <dgm:t>
        <a:bodyPr/>
        <a:lstStyle/>
        <a:p>
          <a:r>
            <a:rPr lang="en-US" dirty="0"/>
            <a:t>Consumer Empowerment</a:t>
          </a:r>
        </a:p>
      </dgm:t>
    </dgm:pt>
    <dgm:pt modelId="{04559B86-CFE8-4940-9BD3-D01362E22821}" type="parTrans" cxnId="{0D367227-1716-3A48-81B0-1BC5615DEF41}">
      <dgm:prSet/>
      <dgm:spPr/>
      <dgm:t>
        <a:bodyPr/>
        <a:lstStyle/>
        <a:p>
          <a:endParaRPr lang="en-US"/>
        </a:p>
      </dgm:t>
    </dgm:pt>
    <dgm:pt modelId="{07953948-7DB7-144A-8068-8C51627E8480}" type="sibTrans" cxnId="{0D367227-1716-3A48-81B0-1BC5615DEF41}">
      <dgm:prSet/>
      <dgm:spPr/>
      <dgm:t>
        <a:bodyPr/>
        <a:lstStyle/>
        <a:p>
          <a:endParaRPr lang="en-US"/>
        </a:p>
      </dgm:t>
    </dgm:pt>
    <dgm:pt modelId="{E3764B68-D1FB-6346-AD92-07BAE864BD0C}">
      <dgm:prSet/>
      <dgm:spPr>
        <a:solidFill>
          <a:srgbClr val="BA0500"/>
        </a:solidFill>
      </dgm:spPr>
      <dgm:t>
        <a:bodyPr/>
        <a:lstStyle/>
        <a:p>
          <a:r>
            <a:rPr lang="en-US" dirty="0"/>
            <a:t>Quality Workforce</a:t>
          </a:r>
        </a:p>
      </dgm:t>
    </dgm:pt>
    <dgm:pt modelId="{96DE0A0C-0D37-354D-8FFD-9B24545BE793}" type="parTrans" cxnId="{3738746A-E0C6-3143-BC38-3255B0BB0973}">
      <dgm:prSet/>
      <dgm:spPr/>
      <dgm:t>
        <a:bodyPr/>
        <a:lstStyle/>
        <a:p>
          <a:endParaRPr lang="en-US"/>
        </a:p>
      </dgm:t>
    </dgm:pt>
    <dgm:pt modelId="{851153B5-16A1-4049-B60D-6F611EA4DC74}" type="sibTrans" cxnId="{3738746A-E0C6-3143-BC38-3255B0BB0973}">
      <dgm:prSet/>
      <dgm:spPr/>
      <dgm:t>
        <a:bodyPr/>
        <a:lstStyle/>
        <a:p>
          <a:endParaRPr lang="en-US"/>
        </a:p>
      </dgm:t>
    </dgm:pt>
    <dgm:pt modelId="{C5A28442-A792-B643-B1C8-977F84E19141}" type="pres">
      <dgm:prSet presAssocID="{DB2FAF92-19BA-9149-BC5C-F9415F18C297}" presName="linearFlow" presStyleCnt="0">
        <dgm:presLayoutVars>
          <dgm:dir/>
          <dgm:resizeHandles val="exact"/>
        </dgm:presLayoutVars>
      </dgm:prSet>
      <dgm:spPr/>
    </dgm:pt>
    <dgm:pt modelId="{2701BCCB-5023-DD42-B8F3-264D98935488}" type="pres">
      <dgm:prSet presAssocID="{7000F28A-8A85-BE4B-89BE-CC0286FC158E}" presName="composite" presStyleCnt="0"/>
      <dgm:spPr/>
    </dgm:pt>
    <dgm:pt modelId="{73ED5606-17A2-CE46-B1CE-FB869622EF6F}" type="pres">
      <dgm:prSet presAssocID="{7000F28A-8A85-BE4B-89BE-CC0286FC158E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C243CC8-CB95-2948-9D05-69300AF8861C}" type="pres">
      <dgm:prSet presAssocID="{7000F28A-8A85-BE4B-89BE-CC0286FC158E}" presName="txShp" presStyleLbl="node1" presStyleIdx="0" presStyleCnt="3">
        <dgm:presLayoutVars>
          <dgm:bulletEnabled val="1"/>
        </dgm:presLayoutVars>
      </dgm:prSet>
      <dgm:spPr/>
    </dgm:pt>
    <dgm:pt modelId="{92962222-7CEC-F240-8B95-CEC594638795}" type="pres">
      <dgm:prSet presAssocID="{E23B150A-24A9-F643-B521-6C3DB9CDDB64}" presName="spacing" presStyleCnt="0"/>
      <dgm:spPr/>
    </dgm:pt>
    <dgm:pt modelId="{56DCB7B6-CC97-8A42-9C7C-F1704F9CF9B8}" type="pres">
      <dgm:prSet presAssocID="{E3764B68-D1FB-6346-AD92-07BAE864BD0C}" presName="composite" presStyleCnt="0"/>
      <dgm:spPr/>
    </dgm:pt>
    <dgm:pt modelId="{D04BBD61-D4B4-B442-8494-9F4EACB8DD9D}" type="pres">
      <dgm:prSet presAssocID="{E3764B68-D1FB-6346-AD92-07BAE864BD0C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E9134808-B0A9-4247-AD38-F8E7E39D360E}" type="pres">
      <dgm:prSet presAssocID="{E3764B68-D1FB-6346-AD92-07BAE864BD0C}" presName="txShp" presStyleLbl="node1" presStyleIdx="1" presStyleCnt="3">
        <dgm:presLayoutVars>
          <dgm:bulletEnabled val="1"/>
        </dgm:presLayoutVars>
      </dgm:prSet>
      <dgm:spPr/>
    </dgm:pt>
    <dgm:pt modelId="{DF065081-E4D8-C94D-A5F4-D94DBD539983}" type="pres">
      <dgm:prSet presAssocID="{851153B5-16A1-4049-B60D-6F611EA4DC74}" presName="spacing" presStyleCnt="0"/>
      <dgm:spPr/>
    </dgm:pt>
    <dgm:pt modelId="{4B30C2EE-C8FD-CE42-BB84-4EFE5053ED06}" type="pres">
      <dgm:prSet presAssocID="{0F4C5220-F639-B441-B9A2-B9509CDDDE51}" presName="composite" presStyleCnt="0"/>
      <dgm:spPr/>
    </dgm:pt>
    <dgm:pt modelId="{B1E6A213-8860-8B47-9D09-0730B14E784B}" type="pres">
      <dgm:prSet presAssocID="{0F4C5220-F639-B441-B9A2-B9509CDDDE51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B5EE5F36-7AE6-1743-BED7-AA475FD53F30}" type="pres">
      <dgm:prSet presAssocID="{0F4C5220-F639-B441-B9A2-B9509CDDDE51}" presName="txShp" presStyleLbl="node1" presStyleIdx="2" presStyleCnt="3">
        <dgm:presLayoutVars>
          <dgm:bulletEnabled val="1"/>
        </dgm:presLayoutVars>
      </dgm:prSet>
      <dgm:spPr/>
    </dgm:pt>
  </dgm:ptLst>
  <dgm:cxnLst>
    <dgm:cxn modelId="{9FD4FC07-9FA0-E64C-B953-B2DEBC8C5308}" srcId="{DB2FAF92-19BA-9149-BC5C-F9415F18C297}" destId="{7000F28A-8A85-BE4B-89BE-CC0286FC158E}" srcOrd="0" destOrd="0" parTransId="{836D625E-43CF-2842-805C-3F8D303129B9}" sibTransId="{E23B150A-24A9-F643-B521-6C3DB9CDDB64}"/>
    <dgm:cxn modelId="{0D367227-1716-3A48-81B0-1BC5615DEF41}" srcId="{DB2FAF92-19BA-9149-BC5C-F9415F18C297}" destId="{0F4C5220-F639-B441-B9A2-B9509CDDDE51}" srcOrd="2" destOrd="0" parTransId="{04559B86-CFE8-4940-9BD3-D01362E22821}" sibTransId="{07953948-7DB7-144A-8068-8C51627E8480}"/>
    <dgm:cxn modelId="{69412A69-1A41-B24E-9B3D-7D940A048F34}" type="presOf" srcId="{E3764B68-D1FB-6346-AD92-07BAE864BD0C}" destId="{E9134808-B0A9-4247-AD38-F8E7E39D360E}" srcOrd="0" destOrd="0" presId="urn:microsoft.com/office/officeart/2005/8/layout/vList3"/>
    <dgm:cxn modelId="{3738746A-E0C6-3143-BC38-3255B0BB0973}" srcId="{DB2FAF92-19BA-9149-BC5C-F9415F18C297}" destId="{E3764B68-D1FB-6346-AD92-07BAE864BD0C}" srcOrd="1" destOrd="0" parTransId="{96DE0A0C-0D37-354D-8FFD-9B24545BE793}" sibTransId="{851153B5-16A1-4049-B60D-6F611EA4DC74}"/>
    <dgm:cxn modelId="{99035073-2E20-9D4A-B9B7-CD422039D500}" type="presOf" srcId="{DB2FAF92-19BA-9149-BC5C-F9415F18C297}" destId="{C5A28442-A792-B643-B1C8-977F84E19141}" srcOrd="0" destOrd="0" presId="urn:microsoft.com/office/officeart/2005/8/layout/vList3"/>
    <dgm:cxn modelId="{A064C195-31FF-EB4C-B61D-139E364A12B5}" type="presOf" srcId="{7000F28A-8A85-BE4B-89BE-CC0286FC158E}" destId="{BC243CC8-CB95-2948-9D05-69300AF8861C}" srcOrd="0" destOrd="0" presId="urn:microsoft.com/office/officeart/2005/8/layout/vList3"/>
    <dgm:cxn modelId="{AB0450DC-4215-E74B-B3D6-03BE8D137CFE}" type="presOf" srcId="{0F4C5220-F639-B441-B9A2-B9509CDDDE51}" destId="{B5EE5F36-7AE6-1743-BED7-AA475FD53F30}" srcOrd="0" destOrd="0" presId="urn:microsoft.com/office/officeart/2005/8/layout/vList3"/>
    <dgm:cxn modelId="{C0688BF5-0331-DF4F-98BE-804F242F8760}" type="presParOf" srcId="{C5A28442-A792-B643-B1C8-977F84E19141}" destId="{2701BCCB-5023-DD42-B8F3-264D98935488}" srcOrd="0" destOrd="0" presId="urn:microsoft.com/office/officeart/2005/8/layout/vList3"/>
    <dgm:cxn modelId="{2D072A17-5856-D54A-AFB0-EBA1BE12EE5D}" type="presParOf" srcId="{2701BCCB-5023-DD42-B8F3-264D98935488}" destId="{73ED5606-17A2-CE46-B1CE-FB869622EF6F}" srcOrd="0" destOrd="0" presId="urn:microsoft.com/office/officeart/2005/8/layout/vList3"/>
    <dgm:cxn modelId="{3D73FCF9-ED43-AC4A-BF58-2CAE4B5EE760}" type="presParOf" srcId="{2701BCCB-5023-DD42-B8F3-264D98935488}" destId="{BC243CC8-CB95-2948-9D05-69300AF8861C}" srcOrd="1" destOrd="0" presId="urn:microsoft.com/office/officeart/2005/8/layout/vList3"/>
    <dgm:cxn modelId="{5E75AA3A-2752-E749-AB3D-E093F4648E34}" type="presParOf" srcId="{C5A28442-A792-B643-B1C8-977F84E19141}" destId="{92962222-7CEC-F240-8B95-CEC594638795}" srcOrd="1" destOrd="0" presId="urn:microsoft.com/office/officeart/2005/8/layout/vList3"/>
    <dgm:cxn modelId="{E3376B9F-3B8E-774D-BC16-EA82ABFB20D3}" type="presParOf" srcId="{C5A28442-A792-B643-B1C8-977F84E19141}" destId="{56DCB7B6-CC97-8A42-9C7C-F1704F9CF9B8}" srcOrd="2" destOrd="0" presId="urn:microsoft.com/office/officeart/2005/8/layout/vList3"/>
    <dgm:cxn modelId="{61DF5729-098F-F445-8BBC-53C36CBF1F46}" type="presParOf" srcId="{56DCB7B6-CC97-8A42-9C7C-F1704F9CF9B8}" destId="{D04BBD61-D4B4-B442-8494-9F4EACB8DD9D}" srcOrd="0" destOrd="0" presId="urn:microsoft.com/office/officeart/2005/8/layout/vList3"/>
    <dgm:cxn modelId="{81658EF7-9835-994A-B4AC-3B0DF7DE1E36}" type="presParOf" srcId="{56DCB7B6-CC97-8A42-9C7C-F1704F9CF9B8}" destId="{E9134808-B0A9-4247-AD38-F8E7E39D360E}" srcOrd="1" destOrd="0" presId="urn:microsoft.com/office/officeart/2005/8/layout/vList3"/>
    <dgm:cxn modelId="{A032BC5A-6100-5C46-811E-EAD16D88C276}" type="presParOf" srcId="{C5A28442-A792-B643-B1C8-977F84E19141}" destId="{DF065081-E4D8-C94D-A5F4-D94DBD539983}" srcOrd="3" destOrd="0" presId="urn:microsoft.com/office/officeart/2005/8/layout/vList3"/>
    <dgm:cxn modelId="{2957A748-74A5-5D4C-9163-873FAC884A3D}" type="presParOf" srcId="{C5A28442-A792-B643-B1C8-977F84E19141}" destId="{4B30C2EE-C8FD-CE42-BB84-4EFE5053ED06}" srcOrd="4" destOrd="0" presId="urn:microsoft.com/office/officeart/2005/8/layout/vList3"/>
    <dgm:cxn modelId="{D6675588-8A17-7640-9C2E-04A7D6DCEF32}" type="presParOf" srcId="{4B30C2EE-C8FD-CE42-BB84-4EFE5053ED06}" destId="{B1E6A213-8860-8B47-9D09-0730B14E784B}" srcOrd="0" destOrd="0" presId="urn:microsoft.com/office/officeart/2005/8/layout/vList3"/>
    <dgm:cxn modelId="{1EF3B725-95BA-BF49-9F30-23875F31C621}" type="presParOf" srcId="{4B30C2EE-C8FD-CE42-BB84-4EFE5053ED06}" destId="{B5EE5F36-7AE6-1743-BED7-AA475FD53F3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43CC8-CB95-2948-9D05-69300AF8861C}">
      <dsp:nvSpPr>
        <dsp:cNvPr id="0" name=""/>
        <dsp:cNvSpPr/>
      </dsp:nvSpPr>
      <dsp:spPr>
        <a:xfrm rot="10800000">
          <a:off x="1560048" y="846"/>
          <a:ext cx="5016627" cy="1185846"/>
        </a:xfrm>
        <a:prstGeom prst="homePlate">
          <a:avLst/>
        </a:prstGeom>
        <a:solidFill>
          <a:srgbClr val="BA05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2925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Regulatory Reform</a:t>
          </a:r>
        </a:p>
      </dsp:txBody>
      <dsp:txXfrm rot="10800000">
        <a:off x="1856509" y="846"/>
        <a:ext cx="4720166" cy="1185846"/>
      </dsp:txXfrm>
    </dsp:sp>
    <dsp:sp modelId="{73ED5606-17A2-CE46-B1CE-FB869622EF6F}">
      <dsp:nvSpPr>
        <dsp:cNvPr id="0" name=""/>
        <dsp:cNvSpPr/>
      </dsp:nvSpPr>
      <dsp:spPr>
        <a:xfrm>
          <a:off x="967124" y="846"/>
          <a:ext cx="1185846" cy="118584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134808-B0A9-4247-AD38-F8E7E39D360E}">
      <dsp:nvSpPr>
        <dsp:cNvPr id="0" name=""/>
        <dsp:cNvSpPr/>
      </dsp:nvSpPr>
      <dsp:spPr>
        <a:xfrm rot="10800000">
          <a:off x="1560048" y="1540676"/>
          <a:ext cx="5016627" cy="1185846"/>
        </a:xfrm>
        <a:prstGeom prst="homePlate">
          <a:avLst/>
        </a:prstGeom>
        <a:solidFill>
          <a:srgbClr val="BA05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2925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Quality Workforce</a:t>
          </a:r>
        </a:p>
      </dsp:txBody>
      <dsp:txXfrm rot="10800000">
        <a:off x="1856509" y="1540676"/>
        <a:ext cx="4720166" cy="1185846"/>
      </dsp:txXfrm>
    </dsp:sp>
    <dsp:sp modelId="{D04BBD61-D4B4-B442-8494-9F4EACB8DD9D}">
      <dsp:nvSpPr>
        <dsp:cNvPr id="0" name=""/>
        <dsp:cNvSpPr/>
      </dsp:nvSpPr>
      <dsp:spPr>
        <a:xfrm>
          <a:off x="967124" y="1540676"/>
          <a:ext cx="1185846" cy="118584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EE5F36-7AE6-1743-BED7-AA475FD53F30}">
      <dsp:nvSpPr>
        <dsp:cNvPr id="0" name=""/>
        <dsp:cNvSpPr/>
      </dsp:nvSpPr>
      <dsp:spPr>
        <a:xfrm rot="10800000">
          <a:off x="1560048" y="3080507"/>
          <a:ext cx="5016627" cy="1185846"/>
        </a:xfrm>
        <a:prstGeom prst="homePlate">
          <a:avLst/>
        </a:prstGeom>
        <a:solidFill>
          <a:srgbClr val="BA05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2925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Consumer Empowerment</a:t>
          </a:r>
        </a:p>
      </dsp:txBody>
      <dsp:txXfrm rot="10800000">
        <a:off x="1856509" y="3080507"/>
        <a:ext cx="4720166" cy="1185846"/>
      </dsp:txXfrm>
    </dsp:sp>
    <dsp:sp modelId="{B1E6A213-8860-8B47-9D09-0730B14E784B}">
      <dsp:nvSpPr>
        <dsp:cNvPr id="0" name=""/>
        <dsp:cNvSpPr/>
      </dsp:nvSpPr>
      <dsp:spPr>
        <a:xfrm>
          <a:off x="967124" y="3080507"/>
          <a:ext cx="1185846" cy="118584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fld id="{D24719B8-7BEB-0149-BDC1-4E0B2420EA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428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FCA980ED-9ACA-1645-9F6D-00D644597699}" type="datetime1">
              <a:rPr lang="en-US" altLang="en-US"/>
              <a:pPr/>
              <a:t>12/5/2017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AF776C8F-E4BA-044B-BAE9-3A4871D92E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60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9D21-BE83-C84C-A974-3053682DAA57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79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9D21-BE83-C84C-A974-3053682DAA57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3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76C8F-E4BA-044B-BAE9-3A4871D92EAC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82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76C8F-E4BA-044B-BAE9-3A4871D92EAC}" type="slidenum">
              <a:rPr lang="en-US" altLang="en-US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17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x-none" baseline="0" dirty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254A5A4-A53F-294E-B909-2EE0E0DAC576}" type="slidenum">
              <a:rPr lang="en-US" altLang="en-US" sz="1200">
                <a:latin typeface="Arial" charset="0"/>
              </a:rPr>
              <a:pPr/>
              <a:t>4</a:t>
            </a:fld>
            <a:endParaRPr lang="en-US" alt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172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300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4BF43-95CA-A74B-905A-F9EF4F4320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00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300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4BF43-95CA-A74B-905A-F9EF4F4320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00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300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4BF43-95CA-A74B-905A-F9EF4F4320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00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76C8F-E4BA-044B-BAE9-3A4871D92EAC}" type="slidenum">
              <a:rPr lang="en-US" altLang="en-US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035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76C8F-E4BA-044B-BAE9-3A4871D92EAC}" type="slidenum">
              <a:rPr lang="en-US" altLang="en-US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17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59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5348E7-00A8-5A4A-9083-3167E941D8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600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79CA1A-0560-924F-A836-4D321F99E1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771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8F982C-DE2F-2743-BB44-3FDF737717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42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3CCF06-840A-114D-9F33-FEEBA77A17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830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D43DC-AEE5-4243-9456-B8982CBF2A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423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F8719-79DF-8E43-B27D-8FACA7376F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211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92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8836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712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8450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REC logo 0108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6226175"/>
            <a:ext cx="12922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0813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5551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20-0188-C24A-93C3-CB3CEEEAE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EEA-9D1F-584B-8535-21FA8F69A9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6EF9E6-B6EF-B942-8DFE-6C5F6B1629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71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BA94BEC3-D62B-3947-9351-EE675D93D3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2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A1B4120-0188-C24A-93C3-CB3CEEEAEC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12/5/2017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034BEEA-9D1F-584B-8535-21FA8F69A9B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10789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A1B4120-0188-C24A-93C3-CB3CEEEAEC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12/5/2017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034BEEA-9D1F-584B-8535-21FA8F69A9B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8965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A1B4120-0188-C24A-93C3-CB3CEEEAEC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12/5/2017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034BEEA-9D1F-584B-8535-21FA8F69A9B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8476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A1B4120-0188-C24A-93C3-CB3CEEEAEC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12/5/2017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034BEEA-9D1F-584B-8535-21FA8F69A9B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0229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A1B4120-0188-C24A-93C3-CB3CEEEAEC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12/5/2017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034BEEA-9D1F-584B-8535-21FA8F69A9B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972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A1B4120-0188-C24A-93C3-CB3CEEEAEC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12/5/2017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034BEEA-9D1F-584B-8535-21FA8F69A9B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4237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hyperlink" Target="http://solarmarketpathways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hyperlink" Target="http://www.irecusa.org/publications" TargetMode="External"/><Relationship Id="rId4" Type="http://schemas.openxmlformats.org/officeDocument/2006/relationships/image" Target="../media/image12.tiff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r="17447" b="-2"/>
          <a:stretch/>
        </p:blipFill>
        <p:spPr>
          <a:xfrm>
            <a:off x="3614166" y="856891"/>
            <a:ext cx="5529834" cy="3189329"/>
          </a:xfrm>
          <a:prstGeom prst="rect">
            <a:avLst/>
          </a:prstGeom>
        </p:spPr>
      </p:pic>
      <p:sp>
        <p:nvSpPr>
          <p:cNvPr id="18" name="Freeform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6891"/>
            <a:ext cx="7101526" cy="5143859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Freeform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56891"/>
            <a:ext cx="6058539" cy="5143859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5579" y="223824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/>
              </a:solidFill>
              <a:latin typeface="Calibri" panose="020F0502020204030204"/>
              <a:ea typeface="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704" y="1382544"/>
            <a:ext cx="3711321" cy="1988400"/>
          </a:xfrm>
        </p:spPr>
        <p:txBody>
          <a:bodyPr anchor="t">
            <a:noAutofit/>
          </a:bodyPr>
          <a:lstStyle/>
          <a:p>
            <a:pPr>
              <a:lnSpc>
                <a:spcPct val="70000"/>
              </a:lnSpc>
            </a:pPr>
            <a:br>
              <a:rPr lang="en-US" sz="3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33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Community Solar and Low-Income Access: A National Perspective </a:t>
            </a:r>
            <a:br>
              <a:rPr lang="en-US" sz="33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br>
              <a:rPr lang="en-US" sz="33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endParaRPr lang="en-US" sz="3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097" y="3515244"/>
            <a:ext cx="3842067" cy="2185276"/>
          </a:xfrm>
        </p:spPr>
        <p:txBody>
          <a:bodyPr anchor="b">
            <a:normAutofit/>
          </a:bodyPr>
          <a:lstStyle/>
          <a:p>
            <a:pPr algn="l">
              <a:lnSpc>
                <a:spcPct val="70000"/>
              </a:lnSpc>
            </a:pPr>
            <a:r>
              <a:rPr lang="en-US" altLang="en-US" sz="2850" dirty="0">
                <a:solidFill>
                  <a:schemeClr val="bg1"/>
                </a:solidFill>
                <a:latin typeface="Calibri" charset="0"/>
              </a:rPr>
              <a:t>Erica McConnell</a:t>
            </a:r>
          </a:p>
          <a:p>
            <a:pPr algn="l">
              <a:lnSpc>
                <a:spcPct val="70000"/>
              </a:lnSpc>
            </a:pPr>
            <a:r>
              <a:rPr lang="en-US" altLang="en-US" sz="2100" dirty="0">
                <a:solidFill>
                  <a:schemeClr val="bg1"/>
                </a:solidFill>
                <a:latin typeface="Calibri" charset="0"/>
              </a:rPr>
              <a:t>Attorney</a:t>
            </a:r>
          </a:p>
          <a:p>
            <a:pPr algn="l">
              <a:lnSpc>
                <a:spcPct val="70000"/>
              </a:lnSpc>
            </a:pPr>
            <a:r>
              <a:rPr lang="en-US" altLang="en-US" sz="2100" dirty="0">
                <a:solidFill>
                  <a:schemeClr val="bg1"/>
                </a:solidFill>
                <a:latin typeface="Calibri" charset="0"/>
              </a:rPr>
              <a:t>Shute, </a:t>
            </a:r>
            <a:r>
              <a:rPr lang="en-US" altLang="en-US" sz="2100" dirty="0" err="1">
                <a:solidFill>
                  <a:schemeClr val="bg1"/>
                </a:solidFill>
                <a:latin typeface="Calibri" charset="0"/>
              </a:rPr>
              <a:t>Mihaly</a:t>
            </a:r>
            <a:r>
              <a:rPr lang="en-US" altLang="en-US" sz="2100" dirty="0">
                <a:solidFill>
                  <a:schemeClr val="bg1"/>
                </a:solidFill>
                <a:latin typeface="Calibri" charset="0"/>
              </a:rPr>
              <a:t> &amp; Weinberger</a:t>
            </a:r>
          </a:p>
          <a:p>
            <a:pPr algn="l">
              <a:lnSpc>
                <a:spcPct val="70000"/>
              </a:lnSpc>
            </a:pPr>
            <a:endParaRPr lang="en-US" altLang="en-US" sz="2100" dirty="0">
              <a:solidFill>
                <a:schemeClr val="bg1"/>
              </a:solidFill>
              <a:latin typeface="Calibri" charset="0"/>
            </a:endParaRPr>
          </a:p>
          <a:p>
            <a:pPr algn="l">
              <a:lnSpc>
                <a:spcPct val="70000"/>
              </a:lnSpc>
            </a:pPr>
            <a:r>
              <a:rPr lang="en-US" altLang="en-US" b="1" dirty="0">
                <a:solidFill>
                  <a:schemeClr val="bg1"/>
                </a:solidFill>
                <a:latin typeface="Calibri" charset="0"/>
              </a:rPr>
              <a:t>December 4, 2017</a:t>
            </a:r>
          </a:p>
          <a:p>
            <a:pPr algn="l">
              <a:lnSpc>
                <a:spcPct val="70000"/>
              </a:lnSpc>
            </a:pPr>
            <a:endParaRPr lang="en-US" altLang="en-US" sz="1425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526" y="5166359"/>
            <a:ext cx="1995678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0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r="17447" b="-2"/>
          <a:stretch/>
        </p:blipFill>
        <p:spPr>
          <a:xfrm>
            <a:off x="3620849" y="3754537"/>
            <a:ext cx="5529834" cy="2272654"/>
          </a:xfrm>
          <a:prstGeom prst="rect">
            <a:avLst/>
          </a:prstGeom>
        </p:spPr>
      </p:pic>
      <p:sp>
        <p:nvSpPr>
          <p:cNvPr id="18" name="Freeform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6891"/>
            <a:ext cx="7101526" cy="5143859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Freeform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56891"/>
            <a:ext cx="6058539" cy="5143859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446" y="870053"/>
            <a:ext cx="3204383" cy="13397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5300" y="1844049"/>
            <a:ext cx="2886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prstClr val="white"/>
                </a:solidFill>
                <a:latin typeface="Calibri" panose="020F0502020204030204"/>
                <a:ea typeface=""/>
              </a:rPr>
              <a:t>www.irecusa.org</a:t>
            </a:r>
            <a:endParaRPr lang="en-US" sz="3000" b="1" dirty="0">
              <a:solidFill>
                <a:prstClr val="white"/>
              </a:solidFill>
              <a:latin typeface="Calibri" panose="020F0502020204030204"/>
              <a:ea typeface="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prstClr val="white"/>
                </a:solidFill>
                <a:latin typeface="Calibri" panose="020F0502020204030204"/>
                <a:ea typeface=""/>
              </a:rPr>
              <a:t>info@irecusa.org</a:t>
            </a:r>
            <a:endParaRPr lang="en-US" sz="2700" dirty="0">
              <a:solidFill>
                <a:prstClr val="black"/>
              </a:solidFill>
              <a:latin typeface="Calibri" panose="020F0502020204030204"/>
              <a:ea typeface="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55731" y="3360273"/>
            <a:ext cx="148529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250" b="1" dirty="0">
                <a:solidFill>
                  <a:prstClr val="white"/>
                </a:solidFill>
                <a:latin typeface="Calibri" panose="020F0502020204030204"/>
                <a:ea typeface=""/>
              </a:rPr>
              <a:t>@IRECUSA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7228" y="3798579"/>
            <a:ext cx="4516044" cy="761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50" b="1" dirty="0">
                <a:solidFill>
                  <a:prstClr val="white"/>
                </a:solidFill>
                <a:latin typeface="Calibri" panose="020F0502020204030204"/>
                <a:ea typeface=""/>
              </a:rPr>
              <a:t>Facebook &amp; LinkedIn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prstClr val="white"/>
                </a:solidFill>
                <a:latin typeface="Calibri" panose="020F0502020204030204"/>
                <a:ea typeface=""/>
              </a:rPr>
              <a:t>@Interstate Renewable Energy Council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65679"/>
            <a:ext cx="53271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white"/>
                </a:solidFill>
                <a:latin typeface="Calibri" panose="020F0502020204030204"/>
                <a:ea typeface=""/>
              </a:rPr>
              <a:t>Text 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/>
                <a:ea typeface=""/>
              </a:rPr>
              <a:t>22828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white"/>
                </a:solidFill>
                <a:latin typeface="Calibri" panose="020F0502020204030204"/>
                <a:ea typeface=""/>
              </a:rPr>
              <a:t>enter email for news, reports, &amp; insights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78734" y="2071807"/>
            <a:ext cx="345180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prstClr val="black"/>
                </a:solidFill>
                <a:latin typeface="Calibri" panose="020F0502020204030204"/>
                <a:ea typeface=""/>
              </a:rPr>
              <a:t>Erica McConnell</a:t>
            </a:r>
            <a:br>
              <a:rPr lang="en-US" sz="3000" dirty="0">
                <a:solidFill>
                  <a:prstClr val="black"/>
                </a:solidFill>
                <a:latin typeface="Calibri" panose="020F0502020204030204"/>
                <a:ea typeface=""/>
              </a:rPr>
            </a:br>
            <a:r>
              <a:rPr lang="en-US" dirty="0">
                <a:solidFill>
                  <a:prstClr val="black"/>
                </a:solidFill>
                <a:latin typeface="Calibri" panose="020F0502020204030204"/>
                <a:ea typeface=""/>
              </a:rPr>
              <a:t>mcconnell@smwlaw.com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 panose="020F0502020204030204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63842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07836977"/>
              </p:ext>
            </p:extLst>
          </p:nvPr>
        </p:nvGraphicFramePr>
        <p:xfrm>
          <a:off x="914400" y="2286000"/>
          <a:ext cx="7543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5" b="13026"/>
          <a:stretch/>
        </p:blipFill>
        <p:spPr>
          <a:xfrm>
            <a:off x="1752600" y="304800"/>
            <a:ext cx="6019800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49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773" y="1275639"/>
            <a:ext cx="6178369" cy="47128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98324" y="6248400"/>
            <a:ext cx="5685828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88" dirty="0">
                <a:solidFill>
                  <a:prstClr val="black"/>
                </a:solidFill>
                <a:latin typeface="Calibri" panose="020F0502020204030204"/>
                <a:ea typeface=""/>
              </a:rPr>
              <a:t>Image courtesy of US Department of Energy, </a:t>
            </a:r>
            <a:r>
              <a:rPr lang="en-US" sz="788" dirty="0" err="1">
                <a:solidFill>
                  <a:prstClr val="black"/>
                </a:solidFill>
                <a:latin typeface="Calibri" panose="020F0502020204030204"/>
                <a:ea typeface=""/>
              </a:rPr>
              <a:t>SunShot</a:t>
            </a:r>
            <a:r>
              <a:rPr lang="en-US" sz="788" dirty="0">
                <a:solidFill>
                  <a:prstClr val="black"/>
                </a:solidFill>
                <a:latin typeface="Calibri" panose="020F0502020204030204"/>
                <a:ea typeface=""/>
              </a:rPr>
              <a:t> Initiative,  http://</a:t>
            </a:r>
            <a:r>
              <a:rPr lang="en-US" sz="788" dirty="0" err="1">
                <a:solidFill>
                  <a:prstClr val="black"/>
                </a:solidFill>
                <a:latin typeface="Calibri" panose="020F0502020204030204"/>
                <a:ea typeface=""/>
              </a:rPr>
              <a:t>energy.gov</a:t>
            </a:r>
            <a:r>
              <a:rPr lang="en-US" sz="788" dirty="0">
                <a:solidFill>
                  <a:prstClr val="black"/>
                </a:solidFill>
                <a:latin typeface="Calibri" panose="020F0502020204030204"/>
                <a:ea typeface=""/>
              </a:rPr>
              <a:t>/</a:t>
            </a:r>
            <a:r>
              <a:rPr lang="en-US" sz="788" dirty="0" err="1">
                <a:solidFill>
                  <a:prstClr val="black"/>
                </a:solidFill>
                <a:latin typeface="Calibri" panose="020F0502020204030204"/>
                <a:ea typeface=""/>
              </a:rPr>
              <a:t>eere</a:t>
            </a:r>
            <a:r>
              <a:rPr lang="en-US" sz="788" dirty="0">
                <a:solidFill>
                  <a:prstClr val="black"/>
                </a:solidFill>
                <a:latin typeface="Calibri" panose="020F0502020204030204"/>
                <a:ea typeface=""/>
              </a:rPr>
              <a:t>/</a:t>
            </a:r>
            <a:r>
              <a:rPr lang="en-US" sz="788" dirty="0" err="1">
                <a:solidFill>
                  <a:prstClr val="black"/>
                </a:solidFill>
                <a:latin typeface="Calibri" panose="020F0502020204030204"/>
                <a:ea typeface=""/>
              </a:rPr>
              <a:t>sunshot</a:t>
            </a:r>
            <a:r>
              <a:rPr lang="en-US" sz="788" dirty="0">
                <a:solidFill>
                  <a:prstClr val="black"/>
                </a:solidFill>
                <a:latin typeface="Calibri" panose="020F0502020204030204"/>
                <a:ea typeface=""/>
              </a:rPr>
              <a:t>/community-and-shared-solar</a:t>
            </a:r>
          </a:p>
        </p:txBody>
      </p:sp>
      <p:sp>
        <p:nvSpPr>
          <p:cNvPr id="2" name="&quot;No&quot; Symbol 1"/>
          <p:cNvSpPr/>
          <p:nvPr/>
        </p:nvSpPr>
        <p:spPr>
          <a:xfrm>
            <a:off x="1828304" y="1676400"/>
            <a:ext cx="1979438" cy="1257300"/>
          </a:xfrm>
          <a:prstGeom prst="noSmoking">
            <a:avLst>
              <a:gd name="adj" fmla="val 3262"/>
            </a:avLst>
          </a:prstGeom>
          <a:noFill/>
          <a:ln w="57150">
            <a:solidFill>
              <a:srgbClr val="28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4" name="&quot;No&quot; Symbol 13"/>
          <p:cNvSpPr/>
          <p:nvPr/>
        </p:nvSpPr>
        <p:spPr>
          <a:xfrm>
            <a:off x="5029200" y="4114800"/>
            <a:ext cx="1920256" cy="1257300"/>
          </a:xfrm>
          <a:prstGeom prst="noSmoking">
            <a:avLst>
              <a:gd name="adj" fmla="val 3262"/>
            </a:avLst>
          </a:prstGeom>
          <a:noFill/>
          <a:ln w="57150">
            <a:solidFill>
              <a:srgbClr val="28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11243" y="372592"/>
            <a:ext cx="882527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113"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226"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341"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453"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sz="2700" b="1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What do we mean by Community Solar?</a:t>
            </a:r>
            <a:endParaRPr lang="en-US" sz="2700" b="1" dirty="0">
              <a:solidFill>
                <a:srgbClr val="C000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7" name="Picture 6" descr="IREC logo 01081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6144" y="6208993"/>
            <a:ext cx="1292767" cy="46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45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973488" y="1945299"/>
            <a:ext cx="1239504" cy="1118615"/>
            <a:chOff x="356002" y="418693"/>
            <a:chExt cx="2209800" cy="1981200"/>
          </a:xfrm>
        </p:grpSpPr>
        <p:sp>
          <p:nvSpPr>
            <p:cNvPr id="4" name="Oval 3"/>
            <p:cNvSpPr/>
            <p:nvPr/>
          </p:nvSpPr>
          <p:spPr>
            <a:xfrm>
              <a:off x="356002" y="418693"/>
              <a:ext cx="2209800" cy="1981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x-none" altLang="x-none" sz="1600" b="1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7722" name="TextBox 7"/>
            <p:cNvSpPr txBox="1">
              <a:spLocks noChangeArrowheads="1"/>
            </p:cNvSpPr>
            <p:nvPr/>
          </p:nvSpPr>
          <p:spPr bwMode="auto">
            <a:xfrm>
              <a:off x="530904" y="808974"/>
              <a:ext cx="1875429" cy="818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600" b="1" dirty="0">
                  <a:solidFill>
                    <a:srgbClr val="000000"/>
                  </a:solidFill>
                  <a:latin typeface="Calibri" charset="0"/>
                </a:rPr>
                <a:t>Residential </a:t>
              </a:r>
              <a:br>
                <a:rPr lang="en-US" altLang="x-none" sz="1600" b="1" dirty="0">
                  <a:solidFill>
                    <a:srgbClr val="000000"/>
                  </a:solidFill>
                  <a:latin typeface="Calibri" charset="0"/>
                </a:rPr>
              </a:br>
              <a:r>
                <a:rPr lang="en-US" altLang="x-none" sz="1600" b="1" dirty="0">
                  <a:solidFill>
                    <a:srgbClr val="000000"/>
                  </a:solidFill>
                  <a:latin typeface="Calibri" charset="0"/>
                </a:rPr>
                <a:t>Customer</a:t>
              </a: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4773408" y="5510785"/>
            <a:ext cx="1239504" cy="1118615"/>
            <a:chOff x="2748838" y="4652824"/>
            <a:chExt cx="2209800" cy="1981200"/>
          </a:xfrm>
        </p:grpSpPr>
        <p:sp>
          <p:nvSpPr>
            <p:cNvPr id="7" name="Oval 6"/>
            <p:cNvSpPr/>
            <p:nvPr/>
          </p:nvSpPr>
          <p:spPr>
            <a:xfrm>
              <a:off x="2748838" y="4652824"/>
              <a:ext cx="2209800" cy="1981200"/>
            </a:xfrm>
            <a:prstGeom prst="ellipse">
              <a:avLst/>
            </a:prstGeom>
            <a:solidFill>
              <a:srgbClr val="FF86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x-none" altLang="x-none" sz="1600" b="1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7720" name="TextBox 9"/>
            <p:cNvSpPr txBox="1">
              <a:spLocks noChangeArrowheads="1"/>
            </p:cNvSpPr>
            <p:nvPr/>
          </p:nvSpPr>
          <p:spPr bwMode="auto">
            <a:xfrm>
              <a:off x="2890583" y="5363690"/>
              <a:ext cx="1956276" cy="473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600" b="1" dirty="0">
                  <a:solidFill>
                    <a:srgbClr val="000000"/>
                  </a:solidFill>
                  <a:latin typeface="Calibri" charset="0"/>
                </a:rPr>
                <a:t>Policymaker</a:t>
              </a: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6028341" y="4963138"/>
            <a:ext cx="1239504" cy="1118615"/>
            <a:chOff x="5183406" y="4713977"/>
            <a:chExt cx="2209800" cy="1981200"/>
          </a:xfrm>
        </p:grpSpPr>
        <p:sp>
          <p:nvSpPr>
            <p:cNvPr id="5" name="Oval 4"/>
            <p:cNvSpPr/>
            <p:nvPr/>
          </p:nvSpPr>
          <p:spPr>
            <a:xfrm>
              <a:off x="5183406" y="4713977"/>
              <a:ext cx="2209800" cy="1981200"/>
            </a:xfrm>
            <a:prstGeom prst="ellipse">
              <a:avLst/>
            </a:prstGeom>
            <a:solidFill>
              <a:srgbClr val="D18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x-none" altLang="x-none" sz="1600" b="1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7718" name="TextBox 10"/>
            <p:cNvSpPr txBox="1">
              <a:spLocks noChangeArrowheads="1"/>
            </p:cNvSpPr>
            <p:nvPr/>
          </p:nvSpPr>
          <p:spPr bwMode="auto">
            <a:xfrm>
              <a:off x="5479208" y="5311016"/>
              <a:ext cx="1618194" cy="473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600" b="1">
                  <a:solidFill>
                    <a:srgbClr val="000000"/>
                  </a:solidFill>
                  <a:latin typeface="Calibri" charset="0"/>
                </a:rPr>
                <a:t>Regulator</a:t>
              </a:r>
              <a:endParaRPr lang="en-US" altLang="x-none" sz="1600" b="1" dirty="0">
                <a:solidFill>
                  <a:srgbClr val="000000"/>
                </a:solidFill>
                <a:latin typeface="Calibri" charset="0"/>
              </a:endParaRP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1828800" y="5358385"/>
            <a:ext cx="1239504" cy="1118615"/>
            <a:chOff x="4963333" y="2696159"/>
            <a:chExt cx="2209800" cy="1981200"/>
          </a:xfrm>
        </p:grpSpPr>
        <p:sp>
          <p:nvSpPr>
            <p:cNvPr id="6" name="Oval 5"/>
            <p:cNvSpPr/>
            <p:nvPr/>
          </p:nvSpPr>
          <p:spPr>
            <a:xfrm>
              <a:off x="4963333" y="2696159"/>
              <a:ext cx="2209800" cy="1981200"/>
            </a:xfrm>
            <a:prstGeom prst="ellipse">
              <a:avLst/>
            </a:prstGeom>
            <a:solidFill>
              <a:srgbClr val="FFF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x-none" altLang="x-none" sz="1600" b="1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7716" name="TextBox 11"/>
            <p:cNvSpPr txBox="1">
              <a:spLocks noChangeArrowheads="1"/>
            </p:cNvSpPr>
            <p:nvPr/>
          </p:nvSpPr>
          <p:spPr bwMode="auto">
            <a:xfrm>
              <a:off x="5464439" y="3280500"/>
              <a:ext cx="1207583" cy="473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600" b="1">
                  <a:solidFill>
                    <a:srgbClr val="000000"/>
                  </a:solidFill>
                  <a:latin typeface="Calibri" charset="0"/>
                </a:rPr>
                <a:t>Utility </a:t>
              </a:r>
            </a:p>
          </p:txBody>
        </p:sp>
      </p:grp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674378" y="3224785"/>
            <a:ext cx="1239504" cy="1118615"/>
            <a:chOff x="243112" y="3910668"/>
            <a:chExt cx="1551897" cy="1170540"/>
          </a:xfrm>
          <a:solidFill>
            <a:srgbClr val="FFC000"/>
          </a:solidFill>
        </p:grpSpPr>
        <p:sp>
          <p:nvSpPr>
            <p:cNvPr id="14" name="Oval 13"/>
            <p:cNvSpPr/>
            <p:nvPr/>
          </p:nvSpPr>
          <p:spPr>
            <a:xfrm>
              <a:off x="243112" y="3910668"/>
              <a:ext cx="1551897" cy="11705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x-none" altLang="x-none" sz="1600" b="1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7714" name="TextBox 14"/>
            <p:cNvSpPr txBox="1">
              <a:spLocks noChangeArrowheads="1"/>
            </p:cNvSpPr>
            <p:nvPr/>
          </p:nvSpPr>
          <p:spPr bwMode="auto">
            <a:xfrm>
              <a:off x="425178" y="4134162"/>
              <a:ext cx="1194934" cy="4835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600" b="1" dirty="0">
                  <a:solidFill>
                    <a:srgbClr val="000000"/>
                  </a:solidFill>
                  <a:latin typeface="Calibri" charset="0"/>
                </a:rPr>
                <a:t>Project </a:t>
              </a:r>
              <a:br>
                <a:rPr lang="en-US" altLang="x-none" sz="1600" b="1" dirty="0">
                  <a:solidFill>
                    <a:srgbClr val="000000"/>
                  </a:solidFill>
                  <a:latin typeface="Calibri" charset="0"/>
                </a:rPr>
              </a:br>
              <a:r>
                <a:rPr lang="en-US" altLang="x-none" sz="1600" b="1" dirty="0">
                  <a:solidFill>
                    <a:srgbClr val="000000"/>
                  </a:solidFill>
                  <a:latin typeface="Calibri" charset="0"/>
                </a:rPr>
                <a:t>Developer</a:t>
              </a: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6576678" y="3834385"/>
            <a:ext cx="1369144" cy="1118615"/>
            <a:chOff x="2532902" y="478682"/>
            <a:chExt cx="1854937" cy="1437332"/>
          </a:xfrm>
        </p:grpSpPr>
        <p:sp>
          <p:nvSpPr>
            <p:cNvPr id="13" name="Oval 12"/>
            <p:cNvSpPr/>
            <p:nvPr/>
          </p:nvSpPr>
          <p:spPr>
            <a:xfrm>
              <a:off x="2631282" y="478682"/>
              <a:ext cx="1726408" cy="143733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x-none" altLang="x-none" sz="1600" b="1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7712" name="TextBox 15"/>
            <p:cNvSpPr txBox="1">
              <a:spLocks noChangeArrowheads="1"/>
            </p:cNvSpPr>
            <p:nvPr/>
          </p:nvSpPr>
          <p:spPr bwMode="auto">
            <a:xfrm>
              <a:off x="2532902" y="735353"/>
              <a:ext cx="1854937" cy="59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600" b="1" dirty="0">
                  <a:solidFill>
                    <a:srgbClr val="000000"/>
                  </a:solidFill>
                  <a:latin typeface="Calibri" charset="0"/>
                </a:rPr>
                <a:t>Local Government</a:t>
              </a:r>
            </a:p>
          </p:txBody>
        </p: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891791" y="4443985"/>
            <a:ext cx="1239504" cy="1118615"/>
            <a:chOff x="276148" y="4509416"/>
            <a:chExt cx="2209800" cy="1981200"/>
          </a:xfrm>
          <a:solidFill>
            <a:srgbClr val="FF7719"/>
          </a:solidFill>
        </p:grpSpPr>
        <p:sp>
          <p:nvSpPr>
            <p:cNvPr id="20" name="Oval 19"/>
            <p:cNvSpPr/>
            <p:nvPr/>
          </p:nvSpPr>
          <p:spPr>
            <a:xfrm>
              <a:off x="276148" y="4509416"/>
              <a:ext cx="2209800" cy="1981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x-none" altLang="x-none" sz="1600" b="1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7708" name="TextBox 20"/>
            <p:cNvSpPr txBox="1">
              <a:spLocks noChangeArrowheads="1"/>
            </p:cNvSpPr>
            <p:nvPr/>
          </p:nvSpPr>
          <p:spPr bwMode="auto">
            <a:xfrm>
              <a:off x="489284" y="5083726"/>
              <a:ext cx="1705411" cy="81849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600" b="1">
                  <a:solidFill>
                    <a:srgbClr val="000000"/>
                  </a:solidFill>
                  <a:latin typeface="Calibri" charset="0"/>
                </a:rPr>
                <a:t>Investors </a:t>
              </a:r>
              <a:br>
                <a:rPr lang="en-US" altLang="x-none" sz="1600" b="1" dirty="0">
                  <a:solidFill>
                    <a:srgbClr val="000000"/>
                  </a:solidFill>
                  <a:latin typeface="Calibri" charset="0"/>
                </a:rPr>
              </a:br>
              <a:endParaRPr lang="en-US" altLang="x-none" sz="1600" b="1" dirty="0">
                <a:solidFill>
                  <a:srgbClr val="000000"/>
                </a:solidFill>
                <a:latin typeface="Calibri" charset="0"/>
              </a:endParaRP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2000554" y="1066800"/>
            <a:ext cx="1329664" cy="1118615"/>
            <a:chOff x="6279866" y="146505"/>
            <a:chExt cx="2147326" cy="1529895"/>
          </a:xfrm>
        </p:grpSpPr>
        <p:sp>
          <p:nvSpPr>
            <p:cNvPr id="23" name="Oval 22"/>
            <p:cNvSpPr/>
            <p:nvPr/>
          </p:nvSpPr>
          <p:spPr>
            <a:xfrm>
              <a:off x="6365247" y="146505"/>
              <a:ext cx="2001723" cy="1529895"/>
            </a:xfrm>
            <a:prstGeom prst="ellipse">
              <a:avLst/>
            </a:prstGeom>
            <a:solidFill>
              <a:srgbClr val="73FD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x-none" altLang="x-none" sz="1600" b="1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7704" name="TextBox 23"/>
            <p:cNvSpPr txBox="1">
              <a:spLocks noChangeArrowheads="1"/>
            </p:cNvSpPr>
            <p:nvPr/>
          </p:nvSpPr>
          <p:spPr bwMode="auto">
            <a:xfrm>
              <a:off x="6279866" y="497305"/>
              <a:ext cx="2147326" cy="6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600" b="1" dirty="0">
                  <a:solidFill>
                    <a:srgbClr val="000000"/>
                  </a:solidFill>
                  <a:latin typeface="Calibri" charset="0"/>
                </a:rPr>
                <a:t>Commercial Customer 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>
          <a:xfrm>
            <a:off x="4831056" y="914400"/>
            <a:ext cx="1239504" cy="1059848"/>
            <a:chOff x="6758009" y="92317"/>
            <a:chExt cx="1854529" cy="1529895"/>
          </a:xfrm>
          <a:noFill/>
        </p:grpSpPr>
        <p:sp>
          <p:nvSpPr>
            <p:cNvPr id="30" name="Oval 29"/>
            <p:cNvSpPr/>
            <p:nvPr/>
          </p:nvSpPr>
          <p:spPr>
            <a:xfrm>
              <a:off x="6758009" y="92317"/>
              <a:ext cx="1854529" cy="1529895"/>
            </a:xfrm>
            <a:prstGeom prst="ellipse">
              <a:avLst/>
            </a:prstGeom>
            <a:solidFill>
              <a:srgbClr val="CDF4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00" b="1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72187" y="294875"/>
              <a:ext cx="1620187" cy="119954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sz="1600" b="1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Low-Income Customers 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3404346" y="762000"/>
            <a:ext cx="1239504" cy="1118615"/>
            <a:chOff x="354510" y="443141"/>
            <a:chExt cx="2209196" cy="1981200"/>
          </a:xfrm>
        </p:grpSpPr>
        <p:sp>
          <p:nvSpPr>
            <p:cNvPr id="33" name="Oval 32"/>
            <p:cNvSpPr/>
            <p:nvPr/>
          </p:nvSpPr>
          <p:spPr>
            <a:xfrm>
              <a:off x="354510" y="443141"/>
              <a:ext cx="2209196" cy="19812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x-none" altLang="x-none" sz="1600" b="1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7702" name="TextBox 33"/>
            <p:cNvSpPr txBox="1">
              <a:spLocks noChangeArrowheads="1"/>
            </p:cNvSpPr>
            <p:nvPr/>
          </p:nvSpPr>
          <p:spPr bwMode="auto">
            <a:xfrm>
              <a:off x="465340" y="808974"/>
              <a:ext cx="2006579" cy="1163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600" b="1" dirty="0">
                  <a:solidFill>
                    <a:srgbClr val="000000"/>
                  </a:solidFill>
                  <a:latin typeface="Calibri" charset="0"/>
                </a:rPr>
                <a:t>Multitenant </a:t>
              </a:r>
              <a:br>
                <a:rPr lang="en-US" altLang="x-none" sz="1600" b="1" dirty="0">
                  <a:solidFill>
                    <a:srgbClr val="000000"/>
                  </a:solidFill>
                  <a:latin typeface="Calibri" charset="0"/>
                </a:rPr>
              </a:br>
              <a:r>
                <a:rPr lang="en-US" altLang="x-none" sz="1600" b="1" dirty="0">
                  <a:solidFill>
                    <a:srgbClr val="000000"/>
                  </a:solidFill>
                  <a:latin typeface="Calibri" charset="0"/>
                </a:rPr>
                <a:t>Property </a:t>
              </a:r>
              <a:br>
                <a:rPr lang="en-US" altLang="x-none" sz="1600" b="1" dirty="0">
                  <a:solidFill>
                    <a:srgbClr val="000000"/>
                  </a:solidFill>
                  <a:latin typeface="Calibri" charset="0"/>
                </a:rPr>
              </a:br>
              <a:r>
                <a:rPr lang="en-US" altLang="x-none" sz="1600" b="1" dirty="0">
                  <a:solidFill>
                    <a:srgbClr val="000000"/>
                  </a:solidFill>
                  <a:latin typeface="Calibri" charset="0"/>
                </a:rPr>
                <a:t>Owner</a:t>
              </a:r>
            </a:p>
          </p:txBody>
        </p: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3283522" y="5547706"/>
            <a:ext cx="1360328" cy="1234094"/>
            <a:chOff x="4963333" y="2696159"/>
            <a:chExt cx="2209800" cy="1981200"/>
          </a:xfrm>
          <a:solidFill>
            <a:srgbClr val="FFBBC0"/>
          </a:solidFill>
        </p:grpSpPr>
        <p:sp>
          <p:nvSpPr>
            <p:cNvPr id="45" name="Oval 44"/>
            <p:cNvSpPr/>
            <p:nvPr/>
          </p:nvSpPr>
          <p:spPr>
            <a:xfrm>
              <a:off x="4963333" y="2696159"/>
              <a:ext cx="2209800" cy="1981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x-none" altLang="x-none" sz="1600" b="1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7698" name="TextBox 45"/>
            <p:cNvSpPr txBox="1">
              <a:spLocks noChangeArrowheads="1"/>
            </p:cNvSpPr>
            <p:nvPr/>
          </p:nvSpPr>
          <p:spPr bwMode="auto">
            <a:xfrm>
              <a:off x="5226612" y="3232604"/>
              <a:ext cx="1744478" cy="9601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600" b="1" dirty="0">
                  <a:solidFill>
                    <a:srgbClr val="000000"/>
                  </a:solidFill>
                  <a:latin typeface="Calibri" charset="0"/>
                </a:rPr>
                <a:t>Consumer </a:t>
              </a:r>
            </a:p>
            <a:p>
              <a:pPr algn="ctr" eaLnBrk="1" hangingPunct="1"/>
              <a:r>
                <a:rPr lang="en-US" altLang="x-none" sz="1600" b="1" dirty="0">
                  <a:solidFill>
                    <a:srgbClr val="000000"/>
                  </a:solidFill>
                  <a:latin typeface="Calibri" charset="0"/>
                </a:rPr>
                <a:t>Advocate</a:t>
              </a:r>
            </a:p>
          </p:txBody>
        </p: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5990247" y="1406151"/>
            <a:ext cx="1239504" cy="1118615"/>
            <a:chOff x="5287893" y="4767935"/>
            <a:chExt cx="1975332" cy="2152735"/>
          </a:xfrm>
        </p:grpSpPr>
        <p:sp>
          <p:nvSpPr>
            <p:cNvPr id="50" name="Oval 49"/>
            <p:cNvSpPr/>
            <p:nvPr/>
          </p:nvSpPr>
          <p:spPr>
            <a:xfrm>
              <a:off x="5287893" y="4767935"/>
              <a:ext cx="1975332" cy="2152735"/>
            </a:xfrm>
            <a:prstGeom prst="ellipse">
              <a:avLst/>
            </a:prstGeom>
            <a:solidFill>
              <a:srgbClr val="7A8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x-none" altLang="x-none" sz="1600" b="1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7696" name="TextBox 50"/>
            <p:cNvSpPr txBox="1">
              <a:spLocks noChangeArrowheads="1"/>
            </p:cNvSpPr>
            <p:nvPr/>
          </p:nvSpPr>
          <p:spPr bwMode="auto">
            <a:xfrm>
              <a:off x="5407858" y="5194087"/>
              <a:ext cx="1820426" cy="889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600" b="1" dirty="0">
                  <a:solidFill>
                    <a:srgbClr val="000000"/>
                  </a:solidFill>
                  <a:latin typeface="Calibri" charset="0"/>
                </a:rPr>
                <a:t>Community </a:t>
              </a:r>
              <a:br>
                <a:rPr lang="en-US" altLang="x-none" sz="1600" b="1" dirty="0">
                  <a:solidFill>
                    <a:srgbClr val="000000"/>
                  </a:solidFill>
                  <a:latin typeface="Calibri" charset="0"/>
                </a:rPr>
              </a:br>
              <a:r>
                <a:rPr lang="en-US" altLang="x-none" sz="1600" b="1" dirty="0">
                  <a:solidFill>
                    <a:srgbClr val="000000"/>
                  </a:solidFill>
                  <a:latin typeface="Calibri" charset="0"/>
                </a:rPr>
                <a:t>Organization</a:t>
              </a:r>
            </a:p>
          </p:txBody>
        </p:sp>
      </p:grpSp>
      <p:sp>
        <p:nvSpPr>
          <p:cNvPr id="27664" name="TextBox 53"/>
          <p:cNvSpPr txBox="1">
            <a:spLocks noChangeArrowheads="1"/>
          </p:cNvSpPr>
          <p:nvPr/>
        </p:nvSpPr>
        <p:spPr bwMode="auto">
          <a:xfrm>
            <a:off x="2387215" y="4538099"/>
            <a:ext cx="14589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600" b="1">
                <a:solidFill>
                  <a:srgbClr val="009193"/>
                </a:solidFill>
                <a:latin typeface="Chalkboard" charset="0"/>
                <a:ea typeface="Chalkboard" charset="0"/>
                <a:cs typeface="Chalkboard" charset="0"/>
              </a:rPr>
              <a:t>ROI</a:t>
            </a:r>
          </a:p>
        </p:txBody>
      </p:sp>
      <p:sp>
        <p:nvSpPr>
          <p:cNvPr id="27665" name="TextBox 54"/>
          <p:cNvSpPr txBox="1">
            <a:spLocks noChangeArrowheads="1"/>
          </p:cNvSpPr>
          <p:nvPr/>
        </p:nvSpPr>
        <p:spPr bwMode="auto">
          <a:xfrm>
            <a:off x="2031629" y="2596720"/>
            <a:ext cx="25574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600" b="1" dirty="0">
                <a:solidFill>
                  <a:srgbClr val="009051"/>
                </a:solidFill>
                <a:latin typeface="Chalkboard" charset="0"/>
                <a:ea typeface="Chalkboard" charset="0"/>
                <a:cs typeface="Chalkboard" charset="0"/>
              </a:rPr>
              <a:t>ENVIRONMENTAL BENEFITS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494530" y="2484914"/>
            <a:ext cx="21764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JOBS</a:t>
            </a:r>
          </a:p>
        </p:txBody>
      </p:sp>
      <p:sp>
        <p:nvSpPr>
          <p:cNvPr id="27667" name="TextBox 56"/>
          <p:cNvSpPr txBox="1">
            <a:spLocks noChangeArrowheads="1"/>
          </p:cNvSpPr>
          <p:nvPr/>
        </p:nvSpPr>
        <p:spPr bwMode="auto">
          <a:xfrm>
            <a:off x="4607825" y="3977038"/>
            <a:ext cx="2014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600" b="1" dirty="0">
                <a:solidFill>
                  <a:srgbClr val="0070C0"/>
                </a:solidFill>
                <a:latin typeface="Chalkboard" charset="0"/>
                <a:ea typeface="Chalkboard" charset="0"/>
                <a:cs typeface="Chalkboard" charset="0"/>
              </a:rPr>
              <a:t>ECONOMIC DEVELOPMENT</a:t>
            </a:r>
          </a:p>
        </p:txBody>
      </p:sp>
      <p:sp>
        <p:nvSpPr>
          <p:cNvPr id="27668" name="TextBox 57"/>
          <p:cNvSpPr txBox="1">
            <a:spLocks noChangeArrowheads="1"/>
          </p:cNvSpPr>
          <p:nvPr/>
        </p:nvSpPr>
        <p:spPr bwMode="auto">
          <a:xfrm>
            <a:off x="4808537" y="3332234"/>
            <a:ext cx="17843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600" b="1" dirty="0">
                <a:solidFill>
                  <a:srgbClr val="FF2F92"/>
                </a:solidFill>
                <a:latin typeface="Chalkboard" charset="0"/>
                <a:ea typeface="Chalkboard" charset="0"/>
                <a:cs typeface="Chalkboard" charset="0"/>
              </a:rPr>
              <a:t>RESILIENCY</a:t>
            </a:r>
          </a:p>
        </p:txBody>
      </p:sp>
      <p:sp>
        <p:nvSpPr>
          <p:cNvPr id="27669" name="TextBox 59"/>
          <p:cNvSpPr txBox="1">
            <a:spLocks noChangeArrowheads="1"/>
          </p:cNvSpPr>
          <p:nvPr/>
        </p:nvSpPr>
        <p:spPr bwMode="auto">
          <a:xfrm>
            <a:off x="3200400" y="2209800"/>
            <a:ext cx="25003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600" b="1" dirty="0">
                <a:solidFill>
                  <a:srgbClr val="941651"/>
                </a:solidFill>
                <a:latin typeface="Chalkboard" charset="0"/>
                <a:ea typeface="Chalkboard" charset="0"/>
                <a:cs typeface="Chalkboard" charset="0"/>
              </a:rPr>
              <a:t>ENERGY SAVINGS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107180" y="3249805"/>
            <a:ext cx="17843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PRICE HEDGE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731038" y="4004060"/>
            <a:ext cx="22510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b="1">
                <a:solidFill>
                  <a:schemeClr val="tx2">
                    <a:lumMod val="95000"/>
                    <a:lumOff val="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CUSTOMER </a:t>
            </a:r>
          </a:p>
          <a:p>
            <a:pPr algn="ctr" eaLnBrk="1" hangingPunct="1">
              <a:defRPr/>
            </a:pPr>
            <a:r>
              <a:rPr lang="en-US" sz="1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CHOICE</a:t>
            </a:r>
          </a:p>
        </p:txBody>
      </p:sp>
      <p:sp>
        <p:nvSpPr>
          <p:cNvPr id="27674" name="TextBox 65"/>
          <p:cNvSpPr txBox="1">
            <a:spLocks noChangeArrowheads="1"/>
          </p:cNvSpPr>
          <p:nvPr/>
        </p:nvSpPr>
        <p:spPr bwMode="auto">
          <a:xfrm>
            <a:off x="3214584" y="4122501"/>
            <a:ext cx="2251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600" b="1" dirty="0">
                <a:solidFill>
                  <a:srgbClr val="945200"/>
                </a:solidFill>
                <a:latin typeface="Chalkboard" charset="0"/>
                <a:ea typeface="Chalkboard" charset="0"/>
                <a:cs typeface="Chalkboard" charset="0"/>
              </a:rPr>
              <a:t>CAPACITY</a:t>
            </a:r>
          </a:p>
        </p:txBody>
      </p:sp>
      <p:sp>
        <p:nvSpPr>
          <p:cNvPr id="27676" name="TextBox 69"/>
          <p:cNvSpPr txBox="1">
            <a:spLocks noChangeArrowheads="1"/>
          </p:cNvSpPr>
          <p:nvPr/>
        </p:nvSpPr>
        <p:spPr bwMode="auto">
          <a:xfrm>
            <a:off x="3544848" y="2830167"/>
            <a:ext cx="2176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600" b="1" dirty="0">
                <a:solidFill>
                  <a:srgbClr val="011893"/>
                </a:solidFill>
                <a:latin typeface="Chalkboard" charset="0"/>
                <a:ea typeface="Chalkboard" charset="0"/>
                <a:cs typeface="Chalkboard" charset="0"/>
              </a:rPr>
              <a:t>EDUCATION/ TRAINING</a:t>
            </a:r>
          </a:p>
        </p:txBody>
      </p:sp>
      <p:sp>
        <p:nvSpPr>
          <p:cNvPr id="27689" name="TextBox 120"/>
          <p:cNvSpPr txBox="1">
            <a:spLocks noChangeArrowheads="1"/>
          </p:cNvSpPr>
          <p:nvPr/>
        </p:nvSpPr>
        <p:spPr bwMode="auto">
          <a:xfrm>
            <a:off x="2930394" y="3570174"/>
            <a:ext cx="25479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600" b="1" dirty="0">
                <a:solidFill>
                  <a:srgbClr val="009193"/>
                </a:solidFill>
                <a:latin typeface="Chalkboard" charset="0"/>
                <a:ea typeface="Chalkboard" charset="0"/>
                <a:cs typeface="Chalkboard" charset="0"/>
              </a:rPr>
              <a:t>EQUITABLE ACCESS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3393095" y="4590962"/>
            <a:ext cx="21764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LOCATIONAL GRID BENEFITS</a:t>
            </a:r>
          </a:p>
        </p:txBody>
      </p:sp>
      <p:sp>
        <p:nvSpPr>
          <p:cNvPr id="58" name="Title 2"/>
          <p:cNvSpPr txBox="1">
            <a:spLocks/>
          </p:cNvSpPr>
          <p:nvPr/>
        </p:nvSpPr>
        <p:spPr bwMode="auto">
          <a:xfrm>
            <a:off x="261115" y="152400"/>
            <a:ext cx="882527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113"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226"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341"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453"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sz="2700" b="1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The WHO and the WHY of Community Solar</a:t>
            </a:r>
            <a:endParaRPr lang="en-US" sz="2700" b="1" dirty="0">
              <a:solidFill>
                <a:srgbClr val="C000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6649293" y="2396663"/>
            <a:ext cx="1440552" cy="1341606"/>
            <a:chOff x="2631282" y="478682"/>
            <a:chExt cx="1726408" cy="1437332"/>
          </a:xfrm>
          <a:solidFill>
            <a:srgbClr val="D799FF"/>
          </a:solidFill>
        </p:grpSpPr>
        <p:sp>
          <p:nvSpPr>
            <p:cNvPr id="60" name="Oval 59"/>
            <p:cNvSpPr/>
            <p:nvPr/>
          </p:nvSpPr>
          <p:spPr>
            <a:xfrm>
              <a:off x="2631282" y="478682"/>
              <a:ext cx="1726408" cy="14373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x-none" altLang="x-none" sz="1600" b="1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62" name="TextBox 15"/>
            <p:cNvSpPr txBox="1">
              <a:spLocks noChangeArrowheads="1"/>
            </p:cNvSpPr>
            <p:nvPr/>
          </p:nvSpPr>
          <p:spPr bwMode="auto">
            <a:xfrm>
              <a:off x="2862937" y="737046"/>
              <a:ext cx="1322151" cy="9154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600" b="1" dirty="0">
                  <a:solidFill>
                    <a:srgbClr val="000000"/>
                  </a:solidFill>
                  <a:latin typeface="Calibri" charset="0"/>
                </a:rPr>
                <a:t>Public Interest </a:t>
              </a:r>
              <a:br>
                <a:rPr lang="en-US" altLang="x-none" sz="1600" b="1" dirty="0">
                  <a:solidFill>
                    <a:srgbClr val="000000"/>
                  </a:solidFill>
                  <a:latin typeface="Calibri" charset="0"/>
                </a:rPr>
              </a:br>
              <a:r>
                <a:rPr lang="en-US" altLang="x-none" sz="1600" b="1" dirty="0">
                  <a:solidFill>
                    <a:srgbClr val="000000"/>
                  </a:solidFill>
                  <a:latin typeface="Calibri" charset="0"/>
                </a:rPr>
                <a:t>Non-Profit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1989159" y="1962372"/>
            <a:ext cx="4594060" cy="3529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826020" y="918748"/>
            <a:ext cx="1239504" cy="1059848"/>
            <a:chOff x="7470093" y="902524"/>
            <a:chExt cx="1239504" cy="1059848"/>
          </a:xfrm>
        </p:grpSpPr>
        <p:sp>
          <p:nvSpPr>
            <p:cNvPr id="3" name="Oval 2"/>
            <p:cNvSpPr/>
            <p:nvPr/>
          </p:nvSpPr>
          <p:spPr>
            <a:xfrm>
              <a:off x="7470093" y="902524"/>
              <a:ext cx="1239504" cy="105984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0">
              <a:solidFill>
                <a:srgbClr val="BA0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549729" y="1016949"/>
              <a:ext cx="112805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sz="1600" b="1" dirty="0">
                  <a:solidFill>
                    <a:srgbClr val="BA05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charset="0"/>
                  <a:ea typeface="Calibri" charset="0"/>
                  <a:cs typeface="Calibri" charset="0"/>
                </a:rPr>
                <a:t>Low-Income Customers </a:t>
              </a:r>
            </a:p>
          </p:txBody>
        </p:sp>
      </p:grpSp>
      <p:pic>
        <p:nvPicPr>
          <p:cNvPr id="69" name="Picture 68" descr="IREC logo 01081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6144" y="6208993"/>
            <a:ext cx="1292767" cy="46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2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REC logo 01081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6144" y="6164360"/>
            <a:ext cx="1292767" cy="463338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 bwMode="auto">
          <a:xfrm>
            <a:off x="259534" y="0"/>
            <a:ext cx="903686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113"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226"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341"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453"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en-US" sz="3200" b="1" dirty="0">
                <a:solidFill>
                  <a:schemeClr val="tx1"/>
                </a:solidFill>
                <a:latin typeface="Avenir Book"/>
                <a:cs typeface="Avenir Book"/>
              </a:rPr>
              <a:t>Program Design Options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4572000" y="838200"/>
            <a:ext cx="9144000" cy="152400"/>
          </a:xfrm>
          <a:prstGeom prst="arc">
            <a:avLst/>
          </a:prstGeom>
          <a:solidFill>
            <a:srgbClr val="BB050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1210"/>
            <a:ext cx="7886700" cy="3615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Dedicated low-income community solar </a:t>
            </a:r>
            <a:r>
              <a:rPr lang="en-US" sz="3200" dirty="0"/>
              <a:t>(100% low-income participation)</a:t>
            </a:r>
          </a:p>
          <a:p>
            <a:r>
              <a:rPr lang="en-US" sz="3200" dirty="0"/>
              <a:t>California MASH and </a:t>
            </a:r>
            <a:r>
              <a:rPr lang="en-US" sz="3200" dirty="0" err="1"/>
              <a:t>SOMAH</a:t>
            </a:r>
            <a:r>
              <a:rPr lang="en-US" sz="3200" dirty="0"/>
              <a:t> (AB 693) programs</a:t>
            </a:r>
          </a:p>
          <a:p>
            <a:r>
              <a:rPr lang="en-US" sz="3200" dirty="0"/>
              <a:t>Grand Valley Power Low-Income Community Solar Program (Colorado cooperative utility)</a:t>
            </a:r>
          </a:p>
        </p:txBody>
      </p:sp>
    </p:spTree>
    <p:extLst>
      <p:ext uri="{BB962C8B-B14F-4D97-AF65-F5344CB8AC3E}">
        <p14:creationId xmlns:p14="http://schemas.microsoft.com/office/powerpoint/2010/main" val="426268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REC logo 01081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6144" y="6164360"/>
            <a:ext cx="1292767" cy="463338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 bwMode="auto">
          <a:xfrm>
            <a:off x="259534" y="0"/>
            <a:ext cx="903686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113"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226"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341"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453"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en-US" sz="3200" b="1" dirty="0">
                <a:solidFill>
                  <a:schemeClr val="tx1"/>
                </a:solidFill>
                <a:latin typeface="Avenir Book"/>
                <a:cs typeface="Avenir Book"/>
              </a:rPr>
              <a:t>Program Design Options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4572000" y="838200"/>
            <a:ext cx="9144000" cy="152400"/>
          </a:xfrm>
          <a:prstGeom prst="arc">
            <a:avLst/>
          </a:prstGeom>
          <a:solidFill>
            <a:srgbClr val="BB050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4955"/>
            <a:ext cx="7886700" cy="42080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Low-income program or project carve-out </a:t>
            </a:r>
          </a:p>
          <a:p>
            <a:r>
              <a:rPr lang="en-US" sz="3200" dirty="0"/>
              <a:t>Colorado community solar gardens program—5% project carve-out </a:t>
            </a:r>
          </a:p>
          <a:p>
            <a:pPr lvl="1"/>
            <a:r>
              <a:rPr lang="en-US" sz="3200" dirty="0"/>
              <a:t>Some changes this year</a:t>
            </a:r>
          </a:p>
          <a:p>
            <a:r>
              <a:rPr lang="en-US" sz="3200" dirty="0"/>
              <a:t>Maryland community solar pilot program—2 separate program carve-outs</a:t>
            </a:r>
          </a:p>
          <a:p>
            <a:r>
              <a:rPr lang="en-US" sz="3200" dirty="0"/>
              <a:t>Oregon community solar program—10% program carve-out (still being implemented)</a:t>
            </a:r>
          </a:p>
        </p:txBody>
      </p:sp>
    </p:spTree>
    <p:extLst>
      <p:ext uri="{BB962C8B-B14F-4D97-AF65-F5344CB8AC3E}">
        <p14:creationId xmlns:p14="http://schemas.microsoft.com/office/powerpoint/2010/main" val="3930065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REC logo 01081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6144" y="6164360"/>
            <a:ext cx="1292767" cy="463338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 bwMode="auto">
          <a:xfrm>
            <a:off x="259534" y="0"/>
            <a:ext cx="903686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113"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226"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341"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453"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en-US" sz="3200" b="1" dirty="0">
                <a:solidFill>
                  <a:schemeClr val="tx1"/>
                </a:solidFill>
                <a:latin typeface="Avenir Book"/>
                <a:cs typeface="Avenir Book"/>
              </a:rPr>
              <a:t>Overcoming Financial Barriers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4572000" y="838200"/>
            <a:ext cx="9144000" cy="152400"/>
          </a:xfrm>
          <a:prstGeom prst="arc">
            <a:avLst/>
          </a:prstGeom>
          <a:solidFill>
            <a:srgbClr val="BB050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1666874"/>
            <a:ext cx="7905750" cy="4124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Potential mechanisms include:</a:t>
            </a:r>
          </a:p>
          <a:p>
            <a:r>
              <a:rPr lang="en-US" sz="3200" dirty="0"/>
              <a:t>Incentives—direct and tax</a:t>
            </a:r>
            <a:br>
              <a:rPr lang="en-US" sz="3200" dirty="0"/>
            </a:br>
            <a:r>
              <a:rPr lang="en-US" sz="3200" dirty="0"/>
              <a:t>Example: CA programs</a:t>
            </a:r>
          </a:p>
          <a:p>
            <a:r>
              <a:rPr lang="en-US" sz="3200" dirty="0"/>
              <a:t>Anchor tenants/subscribers</a:t>
            </a:r>
            <a:br>
              <a:rPr lang="en-US" sz="3200" dirty="0"/>
            </a:br>
            <a:r>
              <a:rPr lang="en-US" sz="3200" dirty="0"/>
              <a:t>Example: Carve-out programs</a:t>
            </a:r>
          </a:p>
          <a:p>
            <a:r>
              <a:rPr lang="en-US" sz="3200" dirty="0"/>
              <a:t>On-bill repayment and financing</a:t>
            </a:r>
            <a:br>
              <a:rPr lang="en-US" sz="3200" dirty="0"/>
            </a:br>
            <a:r>
              <a:rPr lang="en-US" sz="3200" dirty="0"/>
              <a:t>Example: Grand Valley Power non-low-income community solar program</a:t>
            </a:r>
          </a:p>
        </p:txBody>
      </p:sp>
    </p:spTree>
    <p:extLst>
      <p:ext uri="{BB962C8B-B14F-4D97-AF65-F5344CB8AC3E}">
        <p14:creationId xmlns:p14="http://schemas.microsoft.com/office/powerpoint/2010/main" val="3312258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771" y="1143000"/>
            <a:ext cx="2283161" cy="293234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86528" y="1165443"/>
            <a:ext cx="2356672" cy="2919221"/>
            <a:chOff x="1102895" y="1864107"/>
            <a:chExt cx="2322151" cy="29828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2895" y="1864107"/>
              <a:ext cx="2322151" cy="298284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428" y="4489049"/>
              <a:ext cx="2292397" cy="348387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457" y="1181633"/>
            <a:ext cx="2901057" cy="29074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16585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charset="0"/>
                <a:ea typeface="Calibri" charset="0"/>
                <a:cs typeface="Calibri" charset="0"/>
                <a:hlinkClick r:id="rId7"/>
              </a:rPr>
              <a:t>http://solarmarketpathways.org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15485" y="304800"/>
            <a:ext cx="8220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  <a:ea typeface=""/>
              </a:rPr>
              <a:t>Tools you can use</a:t>
            </a:r>
            <a:endParaRPr lang="en-US" sz="1400" b="1" dirty="0">
              <a:solidFill>
                <a:prstClr val="black"/>
              </a:solidFill>
              <a:latin typeface="Calibri" panose="020F0502020204030204"/>
              <a:ea typeface="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985" y="5036280"/>
            <a:ext cx="2603058" cy="859757"/>
          </a:xfrm>
          <a:prstGeom prst="rect">
            <a:avLst/>
          </a:prstGeom>
        </p:spPr>
      </p:pic>
      <p:pic>
        <p:nvPicPr>
          <p:cNvPr id="12" name="Shape 3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14185" y="5036280"/>
            <a:ext cx="2590800" cy="94600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-122143" y="418168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charset="0"/>
                <a:ea typeface="Calibri" charset="0"/>
                <a:cs typeface="Calibri" charset="0"/>
                <a:hlinkClick r:id="rId10"/>
              </a:rPr>
              <a:t>www.irecusa.org/publications</a:t>
            </a:r>
            <a:endParaRPr lang="en-US" sz="3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61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203" y="1034311"/>
            <a:ext cx="6248400" cy="4400102"/>
          </a:xfrm>
          <a:prstGeom prst="rect">
            <a:avLst/>
          </a:prstGeom>
        </p:spPr>
      </p:pic>
      <p:sp>
        <p:nvSpPr>
          <p:cNvPr id="5" name="Line Callout 2 (Border and Accent Bar) 4"/>
          <p:cNvSpPr/>
          <p:nvPr/>
        </p:nvSpPr>
        <p:spPr>
          <a:xfrm rot="10800000">
            <a:off x="228599" y="2436420"/>
            <a:ext cx="2886820" cy="2611889"/>
          </a:xfrm>
          <a:prstGeom prst="accentBorderCallout2">
            <a:avLst>
              <a:gd name="adj1" fmla="val 82728"/>
              <a:gd name="adj2" fmla="val -2201"/>
              <a:gd name="adj3" fmla="val 83137"/>
              <a:gd name="adj4" fmla="val -4607"/>
              <a:gd name="adj5" fmla="val 86909"/>
              <a:gd name="adj6" fmla="val -13327"/>
            </a:avLst>
          </a:prstGeom>
          <a:solidFill>
            <a:srgbClr val="BB1F25"/>
          </a:solidFill>
          <a:ln>
            <a:solidFill>
              <a:srgbClr val="BB1F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526806"/>
            <a:ext cx="9143999" cy="523220"/>
          </a:xfrm>
          <a:prstGeom prst="rect">
            <a:avLst/>
          </a:prstGeom>
          <a:solidFill>
            <a:srgbClr val="BB1F25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www.SharedRenewablesScorecard.org</a:t>
            </a:r>
            <a:endParaRPr lang="en-US" sz="2000" i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40" y="333385"/>
            <a:ext cx="2877664" cy="13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88"/>
          <a:stretch/>
        </p:blipFill>
        <p:spPr>
          <a:xfrm>
            <a:off x="372240" y="2608734"/>
            <a:ext cx="2599538" cy="226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0217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REC_PPT Template" id="{7FB85A98-7DA6-1843-A3DA-A782133AA875}" vid="{BC53F347-8AF2-CD49-91AA-FFB0260B48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44202</TotalTime>
  <Words>254</Words>
  <Application>Microsoft Office PowerPoint</Application>
  <PresentationFormat>On-screen Show (4:3)</PresentationFormat>
  <Paragraphs>77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ＭＳ Ｐゴシック</vt:lpstr>
      <vt:lpstr>Arial</vt:lpstr>
      <vt:lpstr>Avenir Book</vt:lpstr>
      <vt:lpstr>Avenir Medium</vt:lpstr>
      <vt:lpstr>Calibri</vt:lpstr>
      <vt:lpstr>Calibri Light</vt:lpstr>
      <vt:lpstr>Chalkboard</vt:lpstr>
      <vt:lpstr>Times New Roman</vt:lpstr>
      <vt:lpstr>Default Design</vt:lpstr>
      <vt:lpstr>Office Theme</vt:lpstr>
      <vt:lpstr>2_Office Theme</vt:lpstr>
      <vt:lpstr>8_Office Theme</vt:lpstr>
      <vt:lpstr>14_Office Theme</vt:lpstr>
      <vt:lpstr>15_Office Theme</vt:lpstr>
      <vt:lpstr>17_Office Theme</vt:lpstr>
      <vt:lpstr> Community Solar and Low-Income Access: A National Perspective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Brownstone Graphics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Stevens</dc:creator>
  <cp:lastModifiedBy>Althoff, David</cp:lastModifiedBy>
  <cp:revision>749</cp:revision>
  <cp:lastPrinted>2017-09-08T19:24:44Z</cp:lastPrinted>
  <dcterms:created xsi:type="dcterms:W3CDTF">2011-03-15T23:04:50Z</dcterms:created>
  <dcterms:modified xsi:type="dcterms:W3CDTF">2017-12-05T21:08:32Z</dcterms:modified>
</cp:coreProperties>
</file>