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57" r:id="rId4"/>
    <p:sldId id="258" r:id="rId5"/>
    <p:sldId id="271" r:id="rId6"/>
    <p:sldId id="272" r:id="rId7"/>
    <p:sldId id="266" r:id="rId8"/>
    <p:sldId id="264" r:id="rId9"/>
    <p:sldId id="270" r:id="rId10"/>
    <p:sldId id="273" r:id="rId11"/>
    <p:sldId id="275" r:id="rId12"/>
    <p:sldId id="274" r:id="rId13"/>
    <p:sldId id="276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2" autoAdjust="0"/>
    <p:restoredTop sz="71477" autoAdjust="0"/>
  </p:normalViewPr>
  <p:slideViewPr>
    <p:cSldViewPr snapToGrid="0">
      <p:cViewPr varScale="1">
        <p:scale>
          <a:sx n="93" d="100"/>
          <a:sy n="93" d="100"/>
        </p:scale>
        <p:origin x="12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43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EC081-B4BD-4518-9AA6-038ACAA21CAF}" type="datetimeFigureOut">
              <a:rPr lang="en-US" smtClean="0"/>
              <a:t>5/18/2018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53B0F9-CEFE-4A74-B805-23BE81F96A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870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3B0F9-CEFE-4A74-B805-23BE81F96A4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501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3B0F9-CEFE-4A74-B805-23BE81F96A4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477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3B0F9-CEFE-4A74-B805-23BE81F96A4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541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3B0F9-CEFE-4A74-B805-23BE81F96A4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358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3B0F9-CEFE-4A74-B805-23BE81F96A4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024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3B0F9-CEFE-4A74-B805-23BE81F96A4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176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3B0F9-CEFE-4A74-B805-23BE81F96A4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583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3B0F9-CEFE-4A74-B805-23BE81F96A4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44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3B0F9-CEFE-4A74-B805-23BE81F96A4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099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3B0F9-CEFE-4A74-B805-23BE81F96A4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29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3B0F9-CEFE-4A74-B805-23BE81F96A4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430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53B0F9-CEFE-4A74-B805-23BE81F96A4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68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366A6-E783-4307-A0CD-29E74ACD7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E8885C-EC70-4FB5-B11D-783E48B7E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E78A6-86CF-4B05-86C9-8F94410C2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00D6-0617-45E1-8E00-220557096E86}" type="datetimeFigureOut">
              <a:rPr lang="en-US" smtClean="0"/>
              <a:t>5/18/2018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351E1-2F85-4B57-996A-BB5436EEA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F97B7-19C7-4CA2-90BD-10D146071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F5D1-FCBE-4E16-8B32-ACEDD90F5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71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9B08C-9F27-4839-B5D4-37DA829A8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BC0075-C93C-49BF-957F-69B6D435E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2998E-1DB1-4963-A2F3-FBDCBB5F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00D6-0617-45E1-8E00-220557096E86}" type="datetimeFigureOut">
              <a:rPr lang="en-US" smtClean="0"/>
              <a:t>5/18/2018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9DAB4-5800-4FAB-A4D0-E4302CF74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C3436-84FD-4325-89BD-B8664290E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F5D1-FCBE-4E16-8B32-ACEDD90F5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786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DF0715-0C16-440E-8AF0-EF92BD4635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8E33A8-1CC1-4CFC-B354-DDEA169AF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7861-6C72-4CEE-AA3C-B7677D99B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00D6-0617-45E1-8E00-220557096E86}" type="datetimeFigureOut">
              <a:rPr lang="en-US" smtClean="0"/>
              <a:t>5/18/2018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AFE27-1B35-4E58-A00D-45B6B29FD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D5AB4-3210-42FD-8B9A-E754C53AC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F5D1-FCBE-4E16-8B32-ACEDD90F5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37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18123-23E9-47F3-B3F8-58C0A2385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C0CD7-F6BA-4033-80DB-2C16EF511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CF220-41D9-41CF-8DDF-2A33A02A0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00D6-0617-45E1-8E00-220557096E86}" type="datetimeFigureOut">
              <a:rPr lang="en-US" smtClean="0"/>
              <a:t>5/18/2018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5E89F-791D-4633-A974-278A9AC2E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19035-A94F-4920-B350-04DE3CDEA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F5D1-FCBE-4E16-8B32-ACEDD90F5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28267-D5F7-4B58-9E9F-DCC743FA4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899AF-132A-4676-9A21-933072084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445EF-24A2-406C-B0F8-7114864B3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00D6-0617-45E1-8E00-220557096E86}" type="datetimeFigureOut">
              <a:rPr lang="en-US" smtClean="0"/>
              <a:t>5/18/2018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CD411-33EC-404F-A610-68CCFDEE6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36984-BFAD-4A50-AD49-940D31FD0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F5D1-FCBE-4E16-8B32-ACEDD90F5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67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E9F3C-F1CF-42AB-BB07-2E23CA1B2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674A1-750E-4BEB-8FC3-0678C0A2A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94835C-0274-4F28-8469-8A0F29EE6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9815B-E570-4CA3-93B1-C626D05CA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00D6-0617-45E1-8E00-220557096E86}" type="datetimeFigureOut">
              <a:rPr lang="en-US" smtClean="0"/>
              <a:t>5/18/2018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840CCB-46A8-4ADF-9D89-81724668D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AF18BD-186E-41E8-B97E-21C02C578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F5D1-FCBE-4E16-8B32-ACEDD90F5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1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6ED7D-C164-4220-AE2F-A3C7812E4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50C89-E2FC-4ED0-8B2B-BC05E6576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764959-2562-45E9-81E0-D041CA966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66F830-9176-47FF-964B-B7C875AAA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BD98BB-803A-4C1C-9327-929572E49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EC2F5-D9A0-4EFD-9653-4F172046A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00D6-0617-45E1-8E00-220557096E86}" type="datetimeFigureOut">
              <a:rPr lang="en-US" smtClean="0"/>
              <a:t>5/18/2018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846BA5-015F-4DED-8A79-B9911377D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D1F5F1-240A-4893-B932-EE0B1F07B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F5D1-FCBE-4E16-8B32-ACEDD90F5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77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2D091-7DED-49A7-AAB6-49A734CA6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8CE6F-DBAF-41FA-8DF8-6F4C9EC7C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00D6-0617-45E1-8E00-220557096E86}" type="datetimeFigureOut">
              <a:rPr lang="en-US" smtClean="0"/>
              <a:t>5/18/2018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771CDD-9E15-44C6-AA81-7ABA8D0FF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4DBF6F-22C4-42AB-A24B-EC1EFE3CE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F5D1-FCBE-4E16-8B32-ACEDD90F5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A67B6A-5038-47BE-88C9-7BA07F937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00D6-0617-45E1-8E00-220557096E86}" type="datetimeFigureOut">
              <a:rPr lang="en-US" smtClean="0"/>
              <a:t>5/18/2018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CCAA5A-AE84-40CD-88D7-2CF4DFD3C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C3FBB1-FA7C-4FCD-ADD5-47426B3A1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F5D1-FCBE-4E16-8B32-ACEDD90F5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553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85526-2C22-46B0-AC28-F4012784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B70E8-4132-4AEA-9234-C55B7E1F5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5F5766-F8BD-460A-BD9E-9A3D39DD6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28206-5FB7-4594-BAF5-8CA0BF3E7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00D6-0617-45E1-8E00-220557096E86}" type="datetimeFigureOut">
              <a:rPr lang="en-US" smtClean="0"/>
              <a:t>5/18/2018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971CF2-F594-481C-B44B-5372D025D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8C20D-FC6B-4B8A-8382-B7C51AB3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F5D1-FCBE-4E16-8B32-ACEDD90F5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536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C3AAE-47DE-49B3-BD12-ACCF9ECD8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4E91B-B2AE-4D56-A103-F2F4F00EFC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6F1A7-8A0A-493F-950E-173D4ED20B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668AD9-9EF0-43FF-B04F-F3827D221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00D6-0617-45E1-8E00-220557096E86}" type="datetimeFigureOut">
              <a:rPr lang="en-US" smtClean="0"/>
              <a:t>5/18/2018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8E2020-4A97-4397-8002-E817066FD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AF600-8CD0-49B7-85FD-3198BF611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BF5D1-FCBE-4E16-8B32-ACEDD90F5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9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FE651A-4920-4181-AD19-07F63C5BF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2FD64-D528-4A16-ACE7-601F2EBE7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800D9E-EE74-4F4D-BB23-4C6036DACE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100D6-0617-45E1-8E00-220557096E86}" type="datetimeFigureOut">
              <a:rPr lang="en-US" smtClean="0"/>
              <a:t>5/18/2018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D6A2D-B9F6-4522-AE41-35120BFF1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03084-02B3-443E-AAFA-5F03F922E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BF5D1-FCBE-4E16-8B32-ACEDD90F50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23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3C9B0-72EE-48A9-8A87-CE0FAE8FA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0356" y="933573"/>
            <a:ext cx="8844742" cy="1655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53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Finding Pennsylvania’s Solar Future</a:t>
            </a:r>
            <a:br>
              <a:rPr lang="en-US" dirty="0"/>
            </a:b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EA0D51-2FA1-4294-9ADB-24E8FE5472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79" y="2542520"/>
            <a:ext cx="3945775" cy="494439"/>
          </a:xfrm>
        </p:spPr>
        <p:txBody>
          <a:bodyPr/>
          <a:lstStyle/>
          <a:p>
            <a:r>
              <a:rPr lang="en-US" i="1" dirty="0"/>
              <a:t>May 17, 2018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63919B-110A-461F-B8A7-AA4A23F71A2B}"/>
              </a:ext>
            </a:extLst>
          </p:cNvPr>
          <p:cNvSpPr txBox="1"/>
          <p:nvPr/>
        </p:nvSpPr>
        <p:spPr>
          <a:xfrm>
            <a:off x="4700016" y="1860588"/>
            <a:ext cx="5760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Q6 Status Report</a:t>
            </a:r>
          </a:p>
        </p:txBody>
      </p:sp>
      <p:sp>
        <p:nvSpPr>
          <p:cNvPr id="9" name="AutoShape 4" descr="Image result for pa dep logo">
            <a:extLst>
              <a:ext uri="{FF2B5EF4-FFF2-40B4-BE49-F238E27FC236}">
                <a16:creationId xmlns:a16="http://schemas.microsoft.com/office/drawing/2014/main" id="{F8617FED-AB60-4971-BD5A-B8697BB022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0" name="Picture 6" descr="Image result for pa dep logo">
            <a:extLst>
              <a:ext uri="{FF2B5EF4-FFF2-40B4-BE49-F238E27FC236}">
                <a16:creationId xmlns:a16="http://schemas.microsoft.com/office/drawing/2014/main" id="{1722E585-4E01-4A8F-BD40-BE20F4EC0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844" y="5019552"/>
            <a:ext cx="38100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A26A5A-D605-43CD-BC90-52AA063F3483}"/>
              </a:ext>
            </a:extLst>
          </p:cNvPr>
          <p:cNvSpPr txBox="1"/>
          <p:nvPr/>
        </p:nvSpPr>
        <p:spPr>
          <a:xfrm>
            <a:off x="7092879" y="5890988"/>
            <a:ext cx="4071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www.dep.pa.gov/pasolarfuture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CC78A6-8145-4AD3-B0F8-A498F8E64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75" y="4288800"/>
            <a:ext cx="3406467" cy="206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19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9D360-AA14-4C2E-AAC8-517DFEF8C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External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E1959-E1FE-4A5A-B5E2-B17512A8C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287"/>
            <a:ext cx="10515600" cy="48136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aseline="30000" dirty="0"/>
          </a:p>
          <a:p>
            <a:r>
              <a:rPr lang="en-US" dirty="0"/>
              <a:t>Selection of reviewers</a:t>
            </a:r>
          </a:p>
          <a:p>
            <a:pPr lvl="1"/>
            <a:r>
              <a:rPr lang="en-US" dirty="0"/>
              <a:t>Dr. Robert Margolis, NREL</a:t>
            </a:r>
          </a:p>
          <a:p>
            <a:pPr lvl="1"/>
            <a:r>
              <a:rPr lang="en-US" dirty="0"/>
              <a:t>Dr. Seth Blumsack, Penn State Univ.</a:t>
            </a:r>
          </a:p>
          <a:p>
            <a:pPr lvl="1"/>
            <a:r>
              <a:rPr lang="en-US" dirty="0"/>
              <a:t>Dr. Willard Delavan, Lebanon Valley College</a:t>
            </a:r>
          </a:p>
          <a:p>
            <a:r>
              <a:rPr lang="en-US" dirty="0"/>
              <a:t>Review priorities</a:t>
            </a:r>
          </a:p>
          <a:p>
            <a:pPr lvl="1"/>
            <a:r>
              <a:rPr lang="en-US" dirty="0"/>
              <a:t>Reasonableness</a:t>
            </a:r>
          </a:p>
          <a:p>
            <a:pPr lvl="1"/>
            <a:r>
              <a:rPr lang="en-US" dirty="0"/>
              <a:t>Clarity</a:t>
            </a:r>
          </a:p>
          <a:p>
            <a:pPr lvl="1"/>
            <a:r>
              <a:rPr lang="en-US" dirty="0"/>
              <a:t>Issues we missed</a:t>
            </a:r>
          </a:p>
          <a:p>
            <a:r>
              <a:rPr lang="en-US" dirty="0"/>
              <a:t>We did not ask for</a:t>
            </a:r>
          </a:p>
          <a:p>
            <a:pPr lvl="1"/>
            <a:r>
              <a:rPr lang="en-US" dirty="0"/>
              <a:t>Duplication or validation of modeling</a:t>
            </a:r>
          </a:p>
          <a:p>
            <a:pPr lvl="1"/>
            <a:r>
              <a:rPr lang="en-US" dirty="0"/>
              <a:t>Legal analysis</a:t>
            </a:r>
          </a:p>
          <a:p>
            <a:pPr lvl="1"/>
            <a:r>
              <a:rPr lang="en-US" dirty="0"/>
              <a:t>Reconsidering the scope of the project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617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E1959-E1FE-4A5A-B5E2-B17512A8C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2162"/>
            <a:ext cx="10515600" cy="4813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Overall, I believe that the report offers some good supporting analysis to the notion that solar photovoltaics at the utility scale and behind the meter level can make a non-trivial contribution to Pennsylvania’s energy needs. In addition to the report, which provides some useful information for decision makers at the state level, I hope that your team will continue to draw on the experience of other states in the Northeastern U.S. that have grown successful solar energy sectors.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-- Dr. Seth Blumsack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489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9D360-AA14-4C2E-AAC8-517DFEF8C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E1959-E1FE-4A5A-B5E2-B17512A8C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287"/>
            <a:ext cx="10515600" cy="4813676"/>
          </a:xfrm>
        </p:spPr>
        <p:txBody>
          <a:bodyPr>
            <a:normAutofit/>
          </a:bodyPr>
          <a:lstStyle/>
          <a:p>
            <a:r>
              <a:rPr lang="en-US" dirty="0"/>
              <a:t>Clarifications</a:t>
            </a:r>
          </a:p>
          <a:p>
            <a:r>
              <a:rPr lang="en-US" dirty="0"/>
              <a:t>Citations</a:t>
            </a:r>
          </a:p>
          <a:p>
            <a:r>
              <a:rPr lang="en-US" dirty="0"/>
              <a:t>Late breaking changes (e.g. Beaver Valley, Act 40)</a:t>
            </a:r>
          </a:p>
          <a:p>
            <a:r>
              <a:rPr lang="en-US" dirty="0"/>
              <a:t>Broader impact of solar beyond energy prices</a:t>
            </a:r>
          </a:p>
          <a:p>
            <a:pPr lvl="1"/>
            <a:r>
              <a:rPr lang="en-US" dirty="0"/>
              <a:t>Capacity Market</a:t>
            </a:r>
          </a:p>
          <a:p>
            <a:pPr lvl="1"/>
            <a:r>
              <a:rPr lang="en-US" dirty="0"/>
              <a:t>Ancillary Services</a:t>
            </a:r>
          </a:p>
          <a:p>
            <a:r>
              <a:rPr lang="en-US" dirty="0"/>
              <a:t>Shifting of the workforce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159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9D360-AA14-4C2E-AAC8-517DFEF8C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E1959-E1FE-4A5A-B5E2-B17512A8C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22" y="1690687"/>
            <a:ext cx="10611678" cy="44862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Release of Public Review Draft</a:t>
            </a:r>
          </a:p>
          <a:p>
            <a:r>
              <a:rPr lang="en-US" dirty="0"/>
              <a:t>June 14</a:t>
            </a:r>
            <a:r>
              <a:rPr lang="en-US" baseline="30000" dirty="0"/>
              <a:t>th</a:t>
            </a:r>
            <a:r>
              <a:rPr lang="en-US" dirty="0"/>
              <a:t> Stakeholder Meeting in Philadelphia</a:t>
            </a:r>
          </a:p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Pennsylvania’s Solar Future Plan</a:t>
            </a:r>
          </a:p>
          <a:p>
            <a:pPr lvl="1"/>
            <a:r>
              <a:rPr lang="en-US" dirty="0"/>
              <a:t>Project Next Steps</a:t>
            </a:r>
          </a:p>
          <a:p>
            <a:pPr lvl="1"/>
            <a:r>
              <a:rPr lang="en-US" dirty="0"/>
              <a:t>Lunch and Keynote </a:t>
            </a:r>
          </a:p>
          <a:p>
            <a:pPr lvl="1"/>
            <a:r>
              <a:rPr lang="en-US" dirty="0"/>
              <a:t>Panel Discussions</a:t>
            </a:r>
          </a:p>
          <a:p>
            <a:pPr lvl="1"/>
            <a:r>
              <a:rPr lang="en-US" dirty="0"/>
              <a:t>Question &amp; Answer</a:t>
            </a:r>
          </a:p>
          <a:p>
            <a:r>
              <a:rPr lang="en-US" dirty="0"/>
              <a:t>Public Comment Period</a:t>
            </a:r>
          </a:p>
          <a:p>
            <a:r>
              <a:rPr lang="en-US" dirty="0"/>
              <a:t>Development of the Strategy Support and Market Transformation Plan.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404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9CC78A6-8145-4AD3-B0F8-A498F8E64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02" y="1769300"/>
            <a:ext cx="5478795" cy="3319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15AC17-36E7-4D40-9712-B68AB7D6B7F2}"/>
              </a:ext>
            </a:extLst>
          </p:cNvPr>
          <p:cNvSpPr txBox="1"/>
          <p:nvPr/>
        </p:nvSpPr>
        <p:spPr>
          <a:xfrm>
            <a:off x="3356602" y="5284518"/>
            <a:ext cx="5517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RA-EPPAsolarfuture@pa.gov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995A4-9753-4EEF-AC64-23A1D1443D2B}"/>
              </a:ext>
            </a:extLst>
          </p:cNvPr>
          <p:cNvSpPr txBox="1"/>
          <p:nvPr/>
        </p:nvSpPr>
        <p:spPr>
          <a:xfrm>
            <a:off x="5453034" y="927151"/>
            <a:ext cx="1285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589261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9D360-AA14-4C2E-AAC8-517DFEF8C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E1959-E1FE-4A5A-B5E2-B17512A8C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287"/>
            <a:ext cx="10515600" cy="48136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aseline="30000" dirty="0"/>
          </a:p>
          <a:p>
            <a:r>
              <a:rPr lang="en-US" dirty="0"/>
              <a:t>Introductions</a:t>
            </a:r>
          </a:p>
          <a:p>
            <a:r>
              <a:rPr lang="en-US" dirty="0"/>
              <a:t>Discussion of Changes to the Plan</a:t>
            </a:r>
          </a:p>
          <a:p>
            <a:r>
              <a:rPr lang="en-US" dirty="0"/>
              <a:t>Discussion of Expert Comments</a:t>
            </a:r>
          </a:p>
          <a:p>
            <a:r>
              <a:rPr lang="en-US" dirty="0"/>
              <a:t>Next Steps</a:t>
            </a:r>
          </a:p>
          <a:p>
            <a:r>
              <a:rPr lang="en-US" dirty="0"/>
              <a:t>Q&amp;A (if needed)</a:t>
            </a:r>
          </a:p>
        </p:txBody>
      </p:sp>
    </p:spTree>
    <p:extLst>
      <p:ext uri="{BB962C8B-B14F-4D97-AF65-F5344CB8AC3E}">
        <p14:creationId xmlns:p14="http://schemas.microsoft.com/office/powerpoint/2010/main" val="4058900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9D360-AA14-4C2E-AAC8-517DFEF8C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E1959-E1FE-4A5A-B5E2-B17512A8C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287"/>
            <a:ext cx="10515600" cy="48136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aseline="30000" dirty="0"/>
          </a:p>
          <a:p>
            <a:r>
              <a:rPr lang="en-US" dirty="0"/>
              <a:t>December 30, 2017: </a:t>
            </a:r>
          </a:p>
          <a:p>
            <a:pPr lvl="1"/>
            <a:r>
              <a:rPr lang="en-US" dirty="0"/>
              <a:t>Finalize Strategy Brief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✔</a:t>
            </a:r>
          </a:p>
          <a:p>
            <a:pPr lvl="1"/>
            <a:r>
              <a:rPr lang="en-US" dirty="0"/>
              <a:t>Revised Goal Setting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✔</a:t>
            </a:r>
            <a:endParaRPr lang="en-US" dirty="0"/>
          </a:p>
          <a:p>
            <a:pPr lvl="1"/>
            <a:r>
              <a:rPr lang="en-US" dirty="0"/>
              <a:t>Rough Draft of the PA Solar Future Plan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✔</a:t>
            </a:r>
            <a:endParaRPr lang="en-US" dirty="0"/>
          </a:p>
          <a:p>
            <a:r>
              <a:rPr lang="en-US" dirty="0"/>
              <a:t>March, 2018:</a:t>
            </a:r>
          </a:p>
          <a:p>
            <a:pPr lvl="1"/>
            <a:r>
              <a:rPr lang="en-US" dirty="0"/>
              <a:t>Stakeholder Review Draft Solar Future Plan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✔</a:t>
            </a:r>
          </a:p>
          <a:p>
            <a:pPr lvl="1"/>
            <a:r>
              <a:rPr lang="en-US" dirty="0"/>
              <a:t>Revised Scenario Results </a:t>
            </a:r>
            <a:r>
              <a:rPr lang="en-US" dirty="0">
                <a:highlight>
                  <a:srgbClr val="FFFF00"/>
                </a:highlight>
              </a:rPr>
              <a:t>✔</a:t>
            </a:r>
          </a:p>
          <a:p>
            <a:r>
              <a:rPr lang="en-US" dirty="0"/>
              <a:t>May, 2018:</a:t>
            </a:r>
          </a:p>
          <a:p>
            <a:pPr lvl="1"/>
            <a:r>
              <a:rPr lang="en-US" b="1" dirty="0"/>
              <a:t>Expert Review Complete </a:t>
            </a:r>
            <a:r>
              <a:rPr lang="en-US" dirty="0">
                <a:solidFill>
                  <a:srgbClr val="FFFF00"/>
                </a:solidFill>
                <a:highlight>
                  <a:srgbClr val="FF0000"/>
                </a:highlight>
              </a:rPr>
              <a:t>←</a:t>
            </a:r>
            <a:endParaRPr lang="en-US" dirty="0"/>
          </a:p>
          <a:p>
            <a:r>
              <a:rPr lang="en-US" dirty="0"/>
              <a:t>June, 2018: </a:t>
            </a:r>
          </a:p>
          <a:p>
            <a:pPr lvl="1"/>
            <a:r>
              <a:rPr lang="en-US" dirty="0"/>
              <a:t>Public Release of Draft Pennsylvania’s Solar Future Plan</a:t>
            </a:r>
          </a:p>
          <a:p>
            <a:pPr lvl="1"/>
            <a:r>
              <a:rPr lang="en-US" dirty="0"/>
              <a:t>Public Comment</a:t>
            </a:r>
          </a:p>
        </p:txBody>
      </p:sp>
    </p:spTree>
    <p:extLst>
      <p:ext uri="{BB962C8B-B14F-4D97-AF65-F5344CB8AC3E}">
        <p14:creationId xmlns:p14="http://schemas.microsoft.com/office/powerpoint/2010/main" val="319079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9D360-AA14-4C2E-AAC8-517DFEF8C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Changes to the Solar Future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E1959-E1FE-4A5A-B5E2-B17512A8C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287"/>
            <a:ext cx="10515600" cy="48136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aseline="30000" dirty="0"/>
          </a:p>
          <a:p>
            <a:r>
              <a:rPr lang="en-US" dirty="0"/>
              <a:t>Review Version:</a:t>
            </a:r>
          </a:p>
          <a:p>
            <a:pPr lvl="1"/>
            <a:r>
              <a:rPr lang="en-US" dirty="0"/>
              <a:t>On Box, “PA Solar Future External Review Draft”</a:t>
            </a:r>
          </a:p>
          <a:p>
            <a:r>
              <a:rPr lang="en-US" dirty="0"/>
              <a:t>The next version will include:</a:t>
            </a:r>
          </a:p>
          <a:p>
            <a:pPr lvl="1"/>
            <a:r>
              <a:rPr lang="en-US" dirty="0"/>
              <a:t>Executive Summary</a:t>
            </a:r>
          </a:p>
          <a:p>
            <a:pPr lvl="1"/>
            <a:r>
              <a:rPr lang="en-US" dirty="0"/>
              <a:t>Main Document</a:t>
            </a:r>
          </a:p>
          <a:p>
            <a:pPr lvl="1"/>
            <a:r>
              <a:rPr lang="en-US" dirty="0"/>
              <a:t>Appendices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82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9D360-AA14-4C2E-AAC8-517DFEF8C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E1959-E1FE-4A5A-B5E2-B17512A8C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287"/>
            <a:ext cx="10515600" cy="48136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aseline="30000" dirty="0"/>
          </a:p>
          <a:p>
            <a:r>
              <a:rPr lang="en-US" dirty="0"/>
              <a:t>Changing “recommendations” to strategies</a:t>
            </a:r>
          </a:p>
          <a:p>
            <a:r>
              <a:rPr lang="en-US" dirty="0"/>
              <a:t>Making the case for solar early in the document</a:t>
            </a:r>
          </a:p>
          <a:p>
            <a:r>
              <a:rPr lang="en-US" dirty="0"/>
              <a:t>Focus on the strategy not the implementation</a:t>
            </a:r>
          </a:p>
          <a:p>
            <a:r>
              <a:rPr lang="en-US" dirty="0"/>
              <a:t>Including more examples of where similar strategies have been implemented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218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9D360-AA14-4C2E-AAC8-517DFEF8C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E1959-E1FE-4A5A-B5E2-B17512A8C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287"/>
            <a:ext cx="10515600" cy="48136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aseline="30000" dirty="0"/>
          </a:p>
          <a:p>
            <a:r>
              <a:rPr lang="en-US" dirty="0"/>
              <a:t>More have been combined under “cross-cutting issues”</a:t>
            </a:r>
          </a:p>
          <a:p>
            <a:r>
              <a:rPr lang="en-US" dirty="0"/>
              <a:t>Removed the “broad considerations for strategies” section</a:t>
            </a:r>
          </a:p>
          <a:p>
            <a:r>
              <a:rPr lang="en-US" dirty="0"/>
              <a:t>Wording has been revised in a number of cases</a:t>
            </a:r>
          </a:p>
          <a:p>
            <a:r>
              <a:rPr lang="en-US" dirty="0"/>
              <a:t>Again, more focus has been put on describing strategies than the pathway to implementation</a:t>
            </a:r>
          </a:p>
          <a:p>
            <a:r>
              <a:rPr lang="en-US" dirty="0"/>
              <a:t>Not ranked or prioritized</a:t>
            </a:r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279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7D75A9-A4EF-4480-A905-7E2213E3FA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072975"/>
              </p:ext>
            </p:extLst>
          </p:nvPr>
        </p:nvGraphicFramePr>
        <p:xfrm>
          <a:off x="1366630" y="413422"/>
          <a:ext cx="9458739" cy="6031156"/>
        </p:xfrm>
        <a:graphic>
          <a:graphicData uri="http://schemas.openxmlformats.org/drawingml/2006/table">
            <a:tbl>
              <a:tblPr firstRow="1" firstCol="1" bandRow="1"/>
              <a:tblGrid>
                <a:gridCol w="3218732">
                  <a:extLst>
                    <a:ext uri="{9D8B030D-6E8A-4147-A177-3AD203B41FA5}">
                      <a16:colId xmlns:a16="http://schemas.microsoft.com/office/drawing/2014/main" val="1169651075"/>
                    </a:ext>
                  </a:extLst>
                </a:gridCol>
                <a:gridCol w="6240007">
                  <a:extLst>
                    <a:ext uri="{9D8B030D-6E8A-4147-A177-3AD203B41FA5}">
                      <a16:colId xmlns:a16="http://schemas.microsoft.com/office/drawing/2014/main" val="2735194625"/>
                    </a:ext>
                  </a:extLst>
                </a:gridCol>
              </a:tblGrid>
              <a:tr h="122086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Cross-Cutting Strategies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72" marR="50472" marT="0" marB="0" anchor="ctr">
                    <a:lnL w="19050" cap="flat" cmpd="sng" algn="ctr">
                      <a:solidFill>
                        <a:srgbClr val="F0A2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A2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A2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6C6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401382"/>
                  </a:ext>
                </a:extLst>
              </a:tr>
              <a:tr h="8333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Alternative Energy Portfolio Standards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72" marR="50472" marT="0" marB="0" anchor="ctr">
                    <a:lnL w="19050" cap="flat" cmpd="sng" algn="ctr">
                      <a:solidFill>
                        <a:srgbClr val="F0A2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6C6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 an increase in the AEPS solar PV carve-out to between 4 and 8 percent by 2030 and ensure creditable SRECs are limited to those generated in Pennsylvania wherever possible.</a:t>
                      </a:r>
                    </a:p>
                  </a:txBody>
                  <a:tcPr marL="50472" marR="50472" marT="0" marB="0" anchor="ctr">
                    <a:lnL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A2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6C6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563998"/>
                  </a:ext>
                </a:extLst>
              </a:tr>
              <a:tr h="9630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Access to Capital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72" marR="50472" marT="0" marB="0" anchor="ctr">
                    <a:lnL w="19050" cap="flat" cmpd="sng" algn="ctr">
                      <a:solidFill>
                        <a:srgbClr val="F0A2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Increase access to capital by expanding availability of solar lending products to residential and commercial projects to enable solar ownership.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Provide loan guarantees to lower interest rates and incentivize deployment of solar generation.</a:t>
                      </a:r>
                    </a:p>
                  </a:txBody>
                  <a:tcPr marL="50472" marR="50472" marT="0" marB="0" anchor="ctr">
                    <a:lnL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A2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86367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Carbon Pricing</a:t>
                      </a:r>
                    </a:p>
                  </a:txBody>
                  <a:tcPr marL="50472" marR="50472" marT="0" marB="0" anchor="ctr">
                    <a:lnL w="19050" cap="flat" cmpd="sng" algn="ctr">
                      <a:solidFill>
                        <a:srgbClr val="F0A2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anose="05000000000000000000" pitchFamily="2" charset="2"/>
                        <a:buChar char=""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 a carbon pricing program and invest the proceeds in renewable energy and energy efficiency measures.</a:t>
                      </a:r>
                    </a:p>
                  </a:txBody>
                  <a:tcPr marL="50472" marR="50472" marT="0" marB="0" anchor="ctr">
                    <a:lnL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A2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066842"/>
                  </a:ext>
                </a:extLst>
              </a:tr>
              <a:tr h="9630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Siting and Land Use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72" marR="50472" marT="0" marB="0" anchor="ctr">
                    <a:lnL w="19050" cap="flat" cmpd="sng" algn="ctr">
                      <a:solidFill>
                        <a:srgbClr val="F0A2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Support the creation and adoption of uniform policies to streamline siting and land-use issues while encouraging conservation.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Provide support for brownfields development over land that can be used for other purposes.</a:t>
                      </a:r>
                    </a:p>
                  </a:txBody>
                  <a:tcPr marL="50472" marR="50472" marT="0" marB="0" anchor="ctr">
                    <a:lnL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A2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969678"/>
                  </a:ext>
                </a:extLst>
              </a:tr>
              <a:tr h="13521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Tax Incentives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472" marR="50472" marT="0" marB="0" anchor="ctr">
                    <a:lnL w="19050" cap="flat" cmpd="sng" algn="ctr">
                      <a:solidFill>
                        <a:srgbClr val="F0A2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A2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Evaluate the state tax policy and consider exemptions that encourage the development of solar PV systems.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Assist solar project sponsors in identifying investors and/or companies that have sufficient tax equity appetite to take full advantage of the federal ITC and Modified Accelerated Cost Recovery System (MACRS) depreciation if sponsors cannot do so themselves.</a:t>
                      </a:r>
                    </a:p>
                  </a:txBody>
                  <a:tcPr marL="50472" marR="50472" marT="0" marB="0" anchor="ctr">
                    <a:lnL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A2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A2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246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2413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7AFE034-F564-4626-859D-4B84870A86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927761"/>
              </p:ext>
            </p:extLst>
          </p:nvPr>
        </p:nvGraphicFramePr>
        <p:xfrm>
          <a:off x="1436915" y="558140"/>
          <a:ext cx="9464634" cy="5545777"/>
        </p:xfrm>
        <a:graphic>
          <a:graphicData uri="http://schemas.openxmlformats.org/drawingml/2006/table">
            <a:tbl>
              <a:tblPr firstRow="1" firstCol="1" bandRow="1"/>
              <a:tblGrid>
                <a:gridCol w="2615081">
                  <a:extLst>
                    <a:ext uri="{9D8B030D-6E8A-4147-A177-3AD203B41FA5}">
                      <a16:colId xmlns:a16="http://schemas.microsoft.com/office/drawing/2014/main" val="2003522298"/>
                    </a:ext>
                  </a:extLst>
                </a:gridCol>
                <a:gridCol w="6849553">
                  <a:extLst>
                    <a:ext uri="{9D8B030D-6E8A-4147-A177-3AD203B41FA5}">
                      <a16:colId xmlns:a16="http://schemas.microsoft.com/office/drawing/2014/main" val="274785514"/>
                    </a:ext>
                  </a:extLst>
                </a:gridCol>
              </a:tblGrid>
              <a:tr h="424392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Grid Scale Strategies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0A2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A2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A2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6C6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803516"/>
                  </a:ext>
                </a:extLst>
              </a:tr>
              <a:tr h="370351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Long-Term Contracts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0A2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6C6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Develop guidelines for limited use of long term contracts (LTCs) for a period of 10 or more years to ensure Pennsylvania benefits from grid scale solar energy.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Evaluate and consider utility ownership of solar generation especially in cases where market-driven deployment may be insufficient to achieve public goals and/or reliability concerns. This may include solar for low income and Customer Assistance Programs in particular.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A2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6C6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733649"/>
                  </a:ext>
                </a:extLst>
              </a:tr>
              <a:tr h="14178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Grid Modernization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0A2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A2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Investigate opportunities for grid modernization to enable increased solar generation.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A2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A2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935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8813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98C1EEF-544E-4F64-8A66-867FB93527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6489165"/>
              </p:ext>
            </p:extLst>
          </p:nvPr>
        </p:nvGraphicFramePr>
        <p:xfrm>
          <a:off x="1531917" y="629393"/>
          <a:ext cx="8917422" cy="5387242"/>
        </p:xfrm>
        <a:graphic>
          <a:graphicData uri="http://schemas.openxmlformats.org/drawingml/2006/table">
            <a:tbl>
              <a:tblPr firstRow="1" firstCol="1" bandRow="1"/>
              <a:tblGrid>
                <a:gridCol w="3816189">
                  <a:extLst>
                    <a:ext uri="{9D8B030D-6E8A-4147-A177-3AD203B41FA5}">
                      <a16:colId xmlns:a16="http://schemas.microsoft.com/office/drawing/2014/main" val="3609478897"/>
                    </a:ext>
                  </a:extLst>
                </a:gridCol>
                <a:gridCol w="5101233">
                  <a:extLst>
                    <a:ext uri="{9D8B030D-6E8A-4147-A177-3AD203B41FA5}">
                      <a16:colId xmlns:a16="http://schemas.microsoft.com/office/drawing/2014/main" val="2301589458"/>
                    </a:ext>
                  </a:extLst>
                </a:gridCol>
              </a:tblGrid>
              <a:tr h="27471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Distributed Generation Strategies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F0A2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A2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0A2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6C6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756894"/>
                  </a:ext>
                </a:extLst>
              </a:tr>
              <a:tr h="5666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Virtual Net Metering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0A2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6C6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tc>
                  <a:txBody>
                    <a:bodyPr/>
                    <a:lstStyle/>
                    <a:p>
                      <a:pPr marL="742950" marR="0" lvl="1" indent="-28575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Expand the ability of customers to use net metering.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A2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6C68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955913"/>
                  </a:ext>
                </a:extLst>
              </a:tr>
              <a:tr h="7526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Community Solar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0A2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tc>
                  <a:txBody>
                    <a:bodyPr/>
                    <a:lstStyle/>
                    <a:p>
                      <a:pPr marL="742950" marR="0" lvl="1" indent="-28575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Remove the barriers to the deployment of community solar systems in Pennsylvania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A2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072789"/>
                  </a:ext>
                </a:extLst>
              </a:tr>
              <a:tr h="10085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Alternative Ratemaking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0A2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tc>
                  <a:txBody>
                    <a:bodyPr/>
                    <a:lstStyle/>
                    <a:p>
                      <a:pPr marL="742950" marR="0" lvl="1" indent="-28575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Ensure alternative ratemaking is addressed in a manner that does not create a disincentive for solar deployment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A2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205743"/>
                  </a:ext>
                </a:extLst>
              </a:tr>
              <a:tr h="10085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Property Assessed Clean Energy (PACE)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0A2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tc>
                  <a:txBody>
                    <a:bodyPr/>
                    <a:lstStyle/>
                    <a:p>
                      <a:pPr marL="742950" marR="0" lvl="1" indent="-28575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Enable and encourage municipalities to offer PACE programs that include solar projects.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A2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308452"/>
                  </a:ext>
                </a:extLst>
              </a:tr>
              <a:tr h="1776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Addressing Interconnection Issues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0A2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A2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tc>
                  <a:txBody>
                    <a:bodyPr/>
                    <a:lstStyle/>
                    <a:p>
                      <a:pPr marL="742950" marR="0" lvl="1" indent="-28575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Accelerate use of smart inverters to manage over-voltage concerns on low voltage distribution lines and avoid unnecessarily adding costs on small solar distributed generation projects.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0A2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9D9A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0A2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792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8005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831</Words>
  <Application>Microsoft Office PowerPoint</Application>
  <PresentationFormat>Widescreen</PresentationFormat>
  <Paragraphs>144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Finding Pennsylvania’s Solar Future </vt:lpstr>
      <vt:lpstr>Today’s Agenda</vt:lpstr>
      <vt:lpstr>Timeline</vt:lpstr>
      <vt:lpstr>Changes to the Solar Future Plan</vt:lpstr>
      <vt:lpstr>Themes </vt:lpstr>
      <vt:lpstr>Strategies</vt:lpstr>
      <vt:lpstr>PowerPoint Presentation</vt:lpstr>
      <vt:lpstr>PowerPoint Presentation</vt:lpstr>
      <vt:lpstr>PowerPoint Presentation</vt:lpstr>
      <vt:lpstr>External Review</vt:lpstr>
      <vt:lpstr>PowerPoint Presentation</vt:lpstr>
      <vt:lpstr>Comments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Pennsylvania’s Solar Future</dc:title>
  <dc:creator>Robert Altenburg</dc:creator>
  <cp:lastModifiedBy>Althoff, David</cp:lastModifiedBy>
  <cp:revision>36</cp:revision>
  <dcterms:created xsi:type="dcterms:W3CDTF">2017-12-04T14:38:08Z</dcterms:created>
  <dcterms:modified xsi:type="dcterms:W3CDTF">2018-05-18T11:10:27Z</dcterms:modified>
</cp:coreProperties>
</file>