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75" r:id="rId3"/>
    <p:sldId id="270" r:id="rId4"/>
    <p:sldId id="282" r:id="rId5"/>
    <p:sldId id="290" r:id="rId6"/>
    <p:sldId id="271" r:id="rId7"/>
    <p:sldId id="281" r:id="rId8"/>
    <p:sldId id="292" r:id="rId9"/>
    <p:sldId id="293" r:id="rId10"/>
    <p:sldId id="287" r:id="rId11"/>
    <p:sldId id="295" r:id="rId12"/>
    <p:sldId id="296" r:id="rId13"/>
    <p:sldId id="297" r:id="rId14"/>
    <p:sldId id="299" r:id="rId15"/>
    <p:sldId id="289" r:id="rId16"/>
    <p:sldId id="300" r:id="rId17"/>
    <p:sldId id="284" r:id="rId18"/>
  </p:sldIdLst>
  <p:sldSz cx="9144000" cy="6858000" type="screen4x3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375" autoAdjust="0"/>
  </p:normalViewPr>
  <p:slideViewPr>
    <p:cSldViewPr>
      <p:cViewPr>
        <p:scale>
          <a:sx n="94" d="100"/>
          <a:sy n="94" d="100"/>
        </p:scale>
        <p:origin x="-476" y="1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9A0A0204-47B5-475A-BEE1-F4848D76EFF8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4"/>
            <a:ext cx="4002299" cy="3505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FCC5E196-CAC0-498A-A830-7AA01D6C1F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8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E196-CAC0-498A-A830-7AA01D6C1F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0277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E196-CAC0-498A-A830-7AA01D6C1FB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56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E196-CAC0-498A-A830-7AA01D6C1FB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56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E196-CAC0-498A-A830-7AA01D6C1FB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56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E196-CAC0-498A-A830-7AA01D6C1FB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560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0139" indent="-28466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8675" indent="-2277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4144" indent="-2277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9615" indent="-2277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5084" indent="-227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0554" indent="-227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6024" indent="-227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1494" indent="-227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B6E65A94-1906-464E-89CB-399170CE9878}" type="slidenum">
              <a:rPr lang="en-US" smtClean="0"/>
              <a:pPr eaLnBrk="1" hangingPunct="1"/>
              <a:t>15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0139" indent="-28466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8675" indent="-2277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4144" indent="-2277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9615" indent="-2277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5084" indent="-227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0554" indent="-227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6024" indent="-227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1494" indent="-227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B6E65A94-1906-464E-89CB-399170CE9878}" type="slidenum">
              <a:rPr lang="en-US" smtClean="0"/>
              <a:pPr eaLnBrk="1" hangingPunct="1"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E196-CAC0-498A-A830-7AA01D6C1FB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9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0139" indent="-28466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8675" indent="-2277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4144" indent="-2277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9615" indent="-2277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5084" indent="-227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0554" indent="-227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6024" indent="-227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1494" indent="-227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2FF8DCB-3D3D-4902-8E67-E938B93AC554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0139" indent="-28466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8675" indent="-2277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4144" indent="-2277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9615" indent="-2277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5084" indent="-227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0554" indent="-227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6024" indent="-227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1494" indent="-227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22FF8DCB-3D3D-4902-8E67-E938B93AC554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E196-CAC0-498A-A830-7AA01D6C1F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01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E196-CAC0-498A-A830-7AA01D6C1F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01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0139" indent="-28466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8675" indent="-2277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4144" indent="-2277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9615" indent="-2277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5084" indent="-227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0554" indent="-227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6024" indent="-227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1494" indent="-227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BDAA80EC-A345-4640-9D6E-7BA0DBD09F1C}" type="slidenum">
              <a:rPr lang="en-US" smtClean="0"/>
              <a:pPr eaLnBrk="1" hangingPunct="1"/>
              <a:t>6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0139" indent="-284668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8675" indent="-2277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4144" indent="-2277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9615" indent="-227735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5084" indent="-227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60554" indent="-227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16024" indent="-227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71494" indent="-22773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BDAA80EC-A345-4640-9D6E-7BA0DBD09F1C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E196-CAC0-498A-A830-7AA01D6C1FB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56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5E196-CAC0-498A-A830-7AA01D6C1FB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56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4CAC-0CD3-48CB-A81B-FE3AD28A9298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74EC-7BD1-4DE1-B239-15B2ED553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3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4CAC-0CD3-48CB-A81B-FE3AD28A9298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74EC-7BD1-4DE1-B239-15B2ED553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1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4CAC-0CD3-48CB-A81B-FE3AD28A9298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74EC-7BD1-4DE1-B239-15B2ED553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14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4CAC-0CD3-48CB-A81B-FE3AD28A9298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74EC-7BD1-4DE1-B239-15B2ED553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15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4CAC-0CD3-48CB-A81B-FE3AD28A9298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74EC-7BD1-4DE1-B239-15B2ED553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6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4CAC-0CD3-48CB-A81B-FE3AD28A9298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74EC-7BD1-4DE1-B239-15B2ED553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7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4CAC-0CD3-48CB-A81B-FE3AD28A9298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74EC-7BD1-4DE1-B239-15B2ED553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1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4CAC-0CD3-48CB-A81B-FE3AD28A9298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74EC-7BD1-4DE1-B239-15B2ED553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99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4CAC-0CD3-48CB-A81B-FE3AD28A9298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74EC-7BD1-4DE1-B239-15B2ED553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0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4CAC-0CD3-48CB-A81B-FE3AD28A9298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74EC-7BD1-4DE1-B239-15B2ED553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56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94CAC-0CD3-48CB-A81B-FE3AD28A9298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674EC-7BD1-4DE1-B239-15B2ED553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68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94CAC-0CD3-48CB-A81B-FE3AD28A9298}" type="datetimeFigureOut">
              <a:rPr lang="en-US" smtClean="0"/>
              <a:t>5/13/2015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674EC-7BD1-4DE1-B239-15B2ED553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8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iferguson@pa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14300" y="2209800"/>
            <a:ext cx="8915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Dairy Farmers of America</a:t>
            </a:r>
            <a:br>
              <a:rPr lang="en-US" b="1" dirty="0" smtClean="0"/>
            </a:br>
            <a:r>
              <a:rPr lang="en-US" b="1" dirty="0" smtClean="0"/>
              <a:t>PEDA 2014 Project</a:t>
            </a:r>
          </a:p>
        </p:txBody>
      </p:sp>
      <p:pic>
        <p:nvPicPr>
          <p:cNvPr id="5" name="Picture 7" descr="\\pa.lcl\epshares\LogoTemplates\DEP PowerPoint headers\POLICYTEMPL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PEDA Board Meeting</a:t>
            </a:r>
          </a:p>
          <a:p>
            <a:r>
              <a:rPr lang="en-US" dirty="0" smtClean="0"/>
              <a:t>May 18,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6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3" name="Group 8"/>
          <p:cNvGrpSpPr>
            <a:grpSpLocks/>
          </p:cNvGrpSpPr>
          <p:nvPr/>
        </p:nvGrpSpPr>
        <p:grpSpPr bwMode="auto">
          <a:xfrm>
            <a:off x="358458" y="355600"/>
            <a:ext cx="8382000" cy="1466802"/>
            <a:chOff x="288977" y="355144"/>
            <a:chExt cx="8382000" cy="661312"/>
          </a:xfrm>
        </p:grpSpPr>
        <p:pic>
          <p:nvPicPr>
            <p:cNvPr id="14346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New Electronic-Controlled Burner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344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977231"/>
            <a:ext cx="5074709" cy="3806032"/>
          </a:xfrm>
        </p:spPr>
      </p:pic>
    </p:spTree>
    <p:extLst>
      <p:ext uri="{BB962C8B-B14F-4D97-AF65-F5344CB8AC3E}">
        <p14:creationId xmlns:p14="http://schemas.microsoft.com/office/powerpoint/2010/main" val="98250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3" name="Group 8"/>
          <p:cNvGrpSpPr>
            <a:grpSpLocks/>
          </p:cNvGrpSpPr>
          <p:nvPr/>
        </p:nvGrpSpPr>
        <p:grpSpPr bwMode="auto">
          <a:xfrm>
            <a:off x="358458" y="355600"/>
            <a:ext cx="8382000" cy="1466802"/>
            <a:chOff x="288977" y="355144"/>
            <a:chExt cx="8382000" cy="661312"/>
          </a:xfrm>
        </p:grpSpPr>
        <p:pic>
          <p:nvPicPr>
            <p:cNvPr id="14346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New Burner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344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2034381"/>
            <a:ext cx="4998509" cy="3748882"/>
          </a:xfrm>
        </p:spPr>
      </p:pic>
    </p:spTree>
    <p:extLst>
      <p:ext uri="{BB962C8B-B14F-4D97-AF65-F5344CB8AC3E}">
        <p14:creationId xmlns:p14="http://schemas.microsoft.com/office/powerpoint/2010/main" val="4048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3" name="Group 8"/>
          <p:cNvGrpSpPr>
            <a:grpSpLocks/>
          </p:cNvGrpSpPr>
          <p:nvPr/>
        </p:nvGrpSpPr>
        <p:grpSpPr bwMode="auto">
          <a:xfrm>
            <a:off x="358458" y="355600"/>
            <a:ext cx="8382000" cy="1466802"/>
            <a:chOff x="288977" y="355144"/>
            <a:chExt cx="8382000" cy="661312"/>
          </a:xfrm>
        </p:grpSpPr>
        <p:pic>
          <p:nvPicPr>
            <p:cNvPr id="14346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Economizer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344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905000"/>
            <a:ext cx="5074709" cy="3806032"/>
          </a:xfrm>
        </p:spPr>
      </p:pic>
    </p:spTree>
    <p:extLst>
      <p:ext uri="{BB962C8B-B14F-4D97-AF65-F5344CB8AC3E}">
        <p14:creationId xmlns:p14="http://schemas.microsoft.com/office/powerpoint/2010/main" val="4048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3" name="Group 8"/>
          <p:cNvGrpSpPr>
            <a:grpSpLocks/>
          </p:cNvGrpSpPr>
          <p:nvPr/>
        </p:nvGrpSpPr>
        <p:grpSpPr bwMode="auto">
          <a:xfrm>
            <a:off x="358458" y="355600"/>
            <a:ext cx="8382000" cy="1466802"/>
            <a:chOff x="288977" y="355144"/>
            <a:chExt cx="8382000" cy="661312"/>
          </a:xfrm>
        </p:grpSpPr>
        <p:pic>
          <p:nvPicPr>
            <p:cNvPr id="14346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Finished Project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344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05000"/>
            <a:ext cx="5150909" cy="3863182"/>
          </a:xfrm>
        </p:spPr>
      </p:pic>
    </p:spTree>
    <p:extLst>
      <p:ext uri="{BB962C8B-B14F-4D97-AF65-F5344CB8AC3E}">
        <p14:creationId xmlns:p14="http://schemas.microsoft.com/office/powerpoint/2010/main" val="23664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3" name="Group 8"/>
          <p:cNvGrpSpPr>
            <a:grpSpLocks/>
          </p:cNvGrpSpPr>
          <p:nvPr/>
        </p:nvGrpSpPr>
        <p:grpSpPr bwMode="auto">
          <a:xfrm>
            <a:off x="358458" y="355600"/>
            <a:ext cx="8382000" cy="1466802"/>
            <a:chOff x="288977" y="355144"/>
            <a:chExt cx="8382000" cy="661312"/>
          </a:xfrm>
        </p:grpSpPr>
        <p:pic>
          <p:nvPicPr>
            <p:cNvPr id="14346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Before &amp; After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344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58" y="2057399"/>
            <a:ext cx="3984942" cy="37117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057400"/>
            <a:ext cx="3886199" cy="370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35574" y="1449444"/>
            <a:ext cx="8229600" cy="4397319"/>
          </a:xfrm>
        </p:spPr>
        <p:txBody>
          <a:bodyPr>
            <a:normAutofit/>
          </a:bodyPr>
          <a:lstStyle/>
          <a:p>
            <a:r>
              <a:rPr lang="en-US" dirty="0" smtClean="0"/>
              <a:t>The economizer was very difficult to place due to its size.  Some of the steam lines had to be cut in order to fit the economizer in.</a:t>
            </a:r>
          </a:p>
          <a:p>
            <a:r>
              <a:rPr lang="en-US" dirty="0" smtClean="0"/>
              <a:t>New air vents need to be added to the boiler room in order to allow adequate air flow for the boiler intake</a:t>
            </a:r>
          </a:p>
          <a:p>
            <a:r>
              <a:rPr lang="en-US" dirty="0" smtClean="0"/>
              <a:t>But, overall, things went smoothly with the installation</a:t>
            </a:r>
            <a:endParaRPr lang="en-US" dirty="0"/>
          </a:p>
        </p:txBody>
      </p:sp>
      <p:grpSp>
        <p:nvGrpSpPr>
          <p:cNvPr id="9219" name="Group 1"/>
          <p:cNvGrpSpPr>
            <a:grpSpLocks/>
          </p:cNvGrpSpPr>
          <p:nvPr/>
        </p:nvGrpSpPr>
        <p:grpSpPr bwMode="auto">
          <a:xfrm>
            <a:off x="76200" y="355600"/>
            <a:ext cx="8915399" cy="1247775"/>
            <a:chOff x="288977" y="355144"/>
            <a:chExt cx="8382000" cy="1248231"/>
          </a:xfrm>
        </p:grpSpPr>
        <p:sp>
          <p:nvSpPr>
            <p:cNvPr id="9221" name="TextBox 1"/>
            <p:cNvSpPr txBox="1">
              <a:spLocks noChangeArrowheads="1"/>
            </p:cNvSpPr>
            <p:nvPr/>
          </p:nvSpPr>
          <p:spPr bwMode="auto">
            <a:xfrm>
              <a:off x="609600" y="1295400"/>
              <a:ext cx="7772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endParaRPr lang="en-US" sz="1400" dirty="0"/>
            </a:p>
          </p:txBody>
        </p:sp>
        <p:pic>
          <p:nvPicPr>
            <p:cNvPr id="9222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Difficulties/ “Bumps in the Road”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220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278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35574" y="1449444"/>
            <a:ext cx="8229600" cy="439731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Natural gas and electric savings</a:t>
            </a:r>
          </a:p>
          <a:p>
            <a:pPr lvl="1"/>
            <a:r>
              <a:rPr lang="en-US" dirty="0" smtClean="0"/>
              <a:t>averaging 400 DTH (400 MMBTU) /month</a:t>
            </a:r>
          </a:p>
          <a:p>
            <a:r>
              <a:rPr lang="en-US" dirty="0" smtClean="0"/>
              <a:t>The new burner is expected to save approximately $70,000/year  </a:t>
            </a:r>
          </a:p>
          <a:p>
            <a:r>
              <a:rPr lang="en-US" dirty="0" smtClean="0"/>
              <a:t>The new economizer is expected to save approximately $20,000/year</a:t>
            </a:r>
          </a:p>
          <a:p>
            <a:r>
              <a:rPr lang="en-US" dirty="0" smtClean="0"/>
              <a:t>The expected payback is &lt;2 years</a:t>
            </a:r>
          </a:p>
          <a:p>
            <a:r>
              <a:rPr lang="en-US" dirty="0" smtClean="0"/>
              <a:t>The burner is running at about 1/3 of its firing potential—it is extremely efficient.  </a:t>
            </a:r>
            <a:endParaRPr lang="en-US" dirty="0"/>
          </a:p>
        </p:txBody>
      </p:sp>
      <p:grpSp>
        <p:nvGrpSpPr>
          <p:cNvPr id="9219" name="Group 1"/>
          <p:cNvGrpSpPr>
            <a:grpSpLocks/>
          </p:cNvGrpSpPr>
          <p:nvPr/>
        </p:nvGrpSpPr>
        <p:grpSpPr bwMode="auto">
          <a:xfrm>
            <a:off x="76200" y="355600"/>
            <a:ext cx="8915399" cy="1247775"/>
            <a:chOff x="288977" y="355144"/>
            <a:chExt cx="8382000" cy="1248231"/>
          </a:xfrm>
        </p:grpSpPr>
        <p:sp>
          <p:nvSpPr>
            <p:cNvPr id="9221" name="TextBox 1"/>
            <p:cNvSpPr txBox="1">
              <a:spLocks noChangeArrowheads="1"/>
            </p:cNvSpPr>
            <p:nvPr/>
          </p:nvSpPr>
          <p:spPr bwMode="auto">
            <a:xfrm>
              <a:off x="609600" y="1295400"/>
              <a:ext cx="7772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endParaRPr lang="en-US" sz="1400" dirty="0"/>
            </a:p>
          </p:txBody>
        </p:sp>
        <p:pic>
          <p:nvPicPr>
            <p:cNvPr id="9222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3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Project Payback and Savings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220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9747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ctrTitle"/>
          </p:nvPr>
        </p:nvSpPr>
        <p:spPr>
          <a:xfrm>
            <a:off x="266700" y="2076450"/>
            <a:ext cx="8610600" cy="3757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Michelle Ferguson</a:t>
            </a:r>
            <a:br>
              <a:rPr lang="en-US" b="1" dirty="0" smtClean="0"/>
            </a:br>
            <a:r>
              <a:rPr lang="en-US" b="1" dirty="0" smtClean="0"/>
              <a:t>DEP Northcentral Region</a:t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  <a:hlinkClick r:id="rId3"/>
              </a:rPr>
              <a:t>miferguson@pa.gov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/>
              <a:t>570-327-3783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</p:txBody>
      </p:sp>
      <p:pic>
        <p:nvPicPr>
          <p:cNvPr id="4" name="Picture 7" descr="\\pa.lcl\epshares\LogoTemplates\DEP PowerPoint headers\POLICYTEMPL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523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41325" y="1449444"/>
            <a:ext cx="8229600" cy="3655956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smtClean="0"/>
              <a:t>DFA is a national milk marketing cooperative (dairy farmer-owned)</a:t>
            </a:r>
          </a:p>
          <a:p>
            <a:pPr eaLnBrk="1" hangingPunct="1">
              <a:defRPr/>
            </a:pPr>
            <a:r>
              <a:rPr lang="en-US" sz="2800" dirty="0" smtClean="0"/>
              <a:t>Own 33 plants in the U.S.</a:t>
            </a:r>
          </a:p>
          <a:p>
            <a:pPr eaLnBrk="1" hangingPunct="1">
              <a:defRPr/>
            </a:pPr>
            <a:r>
              <a:rPr lang="en-US" sz="2800" dirty="0" smtClean="0"/>
              <a:t>Middlebury Center, Tioga County</a:t>
            </a:r>
          </a:p>
          <a:p>
            <a:pPr lvl="1">
              <a:defRPr/>
            </a:pPr>
            <a:r>
              <a:rPr lang="en-US" sz="2400" dirty="0" smtClean="0"/>
              <a:t>55 Employees,  hired 3 new employees in 2015 due to increased operations</a:t>
            </a:r>
          </a:p>
          <a:p>
            <a:pPr lvl="1">
              <a:defRPr/>
            </a:pPr>
            <a:r>
              <a:rPr lang="en-US" sz="2400" dirty="0" smtClean="0"/>
              <a:t>Main product is powdered milk used by their customers in the production of many food products.  Also produce skim milk condense and cream, and specialty milk powders.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marL="0" indent="0" eaLnBrk="1" hangingPunct="1">
              <a:buNone/>
              <a:defRPr/>
            </a:pPr>
            <a:endParaRPr lang="en-US" sz="2400" dirty="0" smtClean="0"/>
          </a:p>
          <a:p>
            <a:pPr marL="457200" lvl="1" indent="0">
              <a:buNone/>
              <a:defRPr/>
            </a:pPr>
            <a:endParaRPr lang="en-US" sz="2400" dirty="0" smtClean="0"/>
          </a:p>
          <a:p>
            <a:pPr marL="457200" lvl="1" indent="0">
              <a:buNone/>
              <a:defRPr/>
            </a:pPr>
            <a:endParaRPr lang="en-US" sz="2400" dirty="0" smtClean="0"/>
          </a:p>
          <a:p>
            <a:pPr marL="457200" lvl="1" indent="0">
              <a:buNone/>
              <a:defRPr/>
            </a:pPr>
            <a:endParaRPr lang="en-US" sz="2400" dirty="0" smtClean="0"/>
          </a:p>
        </p:txBody>
      </p:sp>
      <p:grpSp>
        <p:nvGrpSpPr>
          <p:cNvPr id="38915" name="Group 1"/>
          <p:cNvGrpSpPr>
            <a:grpSpLocks/>
          </p:cNvGrpSpPr>
          <p:nvPr/>
        </p:nvGrpSpPr>
        <p:grpSpPr bwMode="auto">
          <a:xfrm>
            <a:off x="288925" y="355600"/>
            <a:ext cx="8382000" cy="1247775"/>
            <a:chOff x="288977" y="355144"/>
            <a:chExt cx="8382000" cy="1248231"/>
          </a:xfrm>
        </p:grpSpPr>
        <p:sp>
          <p:nvSpPr>
            <p:cNvPr id="38917" name="TextBox 1"/>
            <p:cNvSpPr txBox="1">
              <a:spLocks noChangeArrowheads="1"/>
            </p:cNvSpPr>
            <p:nvPr/>
          </p:nvSpPr>
          <p:spPr bwMode="auto">
            <a:xfrm>
              <a:off x="609600" y="1295400"/>
              <a:ext cx="7772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endParaRPr lang="en-US" sz="1400" dirty="0"/>
            </a:p>
          </p:txBody>
        </p:sp>
        <p:pic>
          <p:nvPicPr>
            <p:cNvPr id="38918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9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Dairy Farmers of America Overview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8916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353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2111" y="1449444"/>
            <a:ext cx="8278814" cy="4091079"/>
          </a:xfrm>
        </p:spPr>
        <p:txBody>
          <a:bodyPr>
            <a:normAutofit/>
          </a:bodyPr>
          <a:lstStyle/>
          <a:p>
            <a:r>
              <a:rPr lang="en-US" sz="2800" dirty="0"/>
              <a:t>Removal of </a:t>
            </a:r>
            <a:r>
              <a:rPr lang="en-US" sz="2800" dirty="0" smtClean="0"/>
              <a:t>25 year-old </a:t>
            </a:r>
            <a:r>
              <a:rPr lang="en-US" sz="2800" dirty="0"/>
              <a:t>mechanical burner, linkage and gas </a:t>
            </a:r>
            <a:r>
              <a:rPr lang="en-US" sz="2800" dirty="0" smtClean="0"/>
              <a:t>train (high maintenance costs)</a:t>
            </a:r>
            <a:endParaRPr lang="en-US" sz="2800" dirty="0"/>
          </a:p>
          <a:p>
            <a:r>
              <a:rPr lang="en-US" sz="2800" dirty="0"/>
              <a:t>Install new electronic controlled burner, VFD for blower motor, and new gas </a:t>
            </a:r>
            <a:r>
              <a:rPr lang="en-US" sz="2800" dirty="0" smtClean="0"/>
              <a:t>train to reduce electric consumption</a:t>
            </a:r>
            <a:endParaRPr lang="en-US" sz="2800" dirty="0"/>
          </a:p>
          <a:p>
            <a:r>
              <a:rPr lang="en-US" sz="2800" dirty="0"/>
              <a:t>Install an economizer on boiler feed </a:t>
            </a:r>
            <a:r>
              <a:rPr lang="en-US" sz="2800" dirty="0" smtClean="0"/>
              <a:t>water in order to reduce the amount of energy needed to produce steam for their processes</a:t>
            </a:r>
            <a:endParaRPr lang="en-US" sz="2800" dirty="0"/>
          </a:p>
          <a:p>
            <a:pPr marL="0" indent="0">
              <a:buNone/>
              <a:defRPr/>
            </a:pPr>
            <a:endParaRPr lang="en-US" sz="2800" dirty="0" smtClean="0"/>
          </a:p>
          <a:p>
            <a:pPr marL="0" indent="0">
              <a:buNone/>
              <a:defRPr/>
            </a:pPr>
            <a:endParaRPr lang="en-US" sz="2800" dirty="0" smtClean="0"/>
          </a:p>
          <a:p>
            <a:pPr marL="457200" lvl="1" indent="0">
              <a:buNone/>
              <a:defRPr/>
            </a:pPr>
            <a:endParaRPr lang="en-US" sz="8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sz="12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grpSp>
        <p:nvGrpSpPr>
          <p:cNvPr id="38915" name="Group 1"/>
          <p:cNvGrpSpPr>
            <a:grpSpLocks/>
          </p:cNvGrpSpPr>
          <p:nvPr/>
        </p:nvGrpSpPr>
        <p:grpSpPr bwMode="auto">
          <a:xfrm>
            <a:off x="288925" y="355600"/>
            <a:ext cx="8382000" cy="1247775"/>
            <a:chOff x="288977" y="355144"/>
            <a:chExt cx="8382000" cy="1248231"/>
          </a:xfrm>
        </p:grpSpPr>
        <p:sp>
          <p:nvSpPr>
            <p:cNvPr id="38917" name="TextBox 1"/>
            <p:cNvSpPr txBox="1">
              <a:spLocks noChangeArrowheads="1"/>
            </p:cNvSpPr>
            <p:nvPr/>
          </p:nvSpPr>
          <p:spPr bwMode="auto">
            <a:xfrm>
              <a:off x="609600" y="1295400"/>
              <a:ext cx="7772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endParaRPr lang="en-US" sz="1400" dirty="0"/>
            </a:p>
          </p:txBody>
        </p:sp>
        <p:pic>
          <p:nvPicPr>
            <p:cNvPr id="38918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9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Overview of PEDA Project 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8916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198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102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25" y="1592489"/>
            <a:ext cx="82296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dirty="0" smtClean="0"/>
              <a:t>Work began January 2015, and was completed February 2015</a:t>
            </a:r>
          </a:p>
          <a:p>
            <a:pPr>
              <a:defRPr/>
            </a:pPr>
            <a:r>
              <a:rPr lang="en-US" sz="3000" dirty="0" smtClean="0"/>
              <a:t>The project took just 1 month to complete</a:t>
            </a:r>
          </a:p>
          <a:p>
            <a:pPr>
              <a:defRPr/>
            </a:pPr>
            <a:r>
              <a:rPr lang="en-US" sz="3000" dirty="0" smtClean="0"/>
              <a:t>CSI Services, York, PA was the contractor used</a:t>
            </a:r>
          </a:p>
          <a:p>
            <a:pPr lvl="1">
              <a:defRPr/>
            </a:pPr>
            <a:r>
              <a:rPr lang="en-US" sz="2600" dirty="0" smtClean="0"/>
              <a:t>A total of </a:t>
            </a:r>
            <a:r>
              <a:rPr lang="en-US" sz="2600" dirty="0" smtClean="0"/>
              <a:t>471 </a:t>
            </a:r>
            <a:r>
              <a:rPr lang="en-US" sz="2600" dirty="0" smtClean="0"/>
              <a:t>man-hours spent on the </a:t>
            </a:r>
            <a:r>
              <a:rPr lang="en-US" sz="2600" dirty="0" smtClean="0"/>
              <a:t>job (3-5 laborers)</a:t>
            </a:r>
            <a:endParaRPr lang="en-US" sz="2600" dirty="0"/>
          </a:p>
          <a:p>
            <a:pPr marL="0" indent="0">
              <a:buNone/>
              <a:defRPr/>
            </a:pPr>
            <a:endParaRPr lang="en-US" sz="900" dirty="0"/>
          </a:p>
          <a:p>
            <a:endParaRPr lang="en-US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88925" y="355600"/>
            <a:ext cx="8382000" cy="1247775"/>
            <a:chOff x="288977" y="355144"/>
            <a:chExt cx="8382000" cy="1248231"/>
          </a:xfrm>
        </p:grpSpPr>
        <p:sp>
          <p:nvSpPr>
            <p:cNvPr id="5" name="TextBox 1"/>
            <p:cNvSpPr txBox="1">
              <a:spLocks noChangeArrowheads="1"/>
            </p:cNvSpPr>
            <p:nvPr/>
          </p:nvSpPr>
          <p:spPr bwMode="auto">
            <a:xfrm>
              <a:off x="609600" y="1295400"/>
              <a:ext cx="7772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endParaRPr lang="en-US" sz="1400" dirty="0"/>
            </a:p>
          </p:txBody>
        </p:sp>
        <p:pic>
          <p:nvPicPr>
            <p:cNvPr id="6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Project Timeline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198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7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25" y="1592489"/>
            <a:ext cx="82296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000" dirty="0" smtClean="0"/>
              <a:t>PEDA 2014 Grant: $75,976</a:t>
            </a:r>
            <a:endParaRPr lang="en-US" sz="2400" dirty="0" smtClean="0"/>
          </a:p>
          <a:p>
            <a:pPr marL="0" indent="0">
              <a:buNone/>
              <a:defRPr/>
            </a:pPr>
            <a:endParaRPr lang="en-US" sz="900" dirty="0"/>
          </a:p>
          <a:p>
            <a:pPr>
              <a:defRPr/>
            </a:pPr>
            <a:r>
              <a:rPr lang="en-US" sz="3000" dirty="0" smtClean="0"/>
              <a:t>Matching Funds: $75,976 (50%)</a:t>
            </a:r>
            <a:endParaRPr lang="en-US" sz="3000" dirty="0"/>
          </a:p>
          <a:p>
            <a:pPr marL="0" indent="0">
              <a:buNone/>
              <a:defRPr/>
            </a:pPr>
            <a:endParaRPr lang="en-US" sz="900" dirty="0"/>
          </a:p>
          <a:p>
            <a:pPr>
              <a:defRPr/>
            </a:pPr>
            <a:r>
              <a:rPr lang="en-US" sz="3000" dirty="0" smtClean="0"/>
              <a:t>Total Project Cost: $151,952</a:t>
            </a:r>
            <a:endParaRPr lang="en-US" sz="3000" dirty="0"/>
          </a:p>
          <a:p>
            <a:pPr marL="0" indent="0">
              <a:buNone/>
              <a:defRPr/>
            </a:pPr>
            <a:endParaRPr lang="en-US" sz="900" dirty="0"/>
          </a:p>
          <a:p>
            <a:endParaRPr lang="en-US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88925" y="355600"/>
            <a:ext cx="8382000" cy="1247775"/>
            <a:chOff x="288977" y="355144"/>
            <a:chExt cx="8382000" cy="1248231"/>
          </a:xfrm>
        </p:grpSpPr>
        <p:sp>
          <p:nvSpPr>
            <p:cNvPr id="5" name="TextBox 1"/>
            <p:cNvSpPr txBox="1">
              <a:spLocks noChangeArrowheads="1"/>
            </p:cNvSpPr>
            <p:nvPr/>
          </p:nvSpPr>
          <p:spPr bwMode="auto">
            <a:xfrm>
              <a:off x="609600" y="1295400"/>
              <a:ext cx="7772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endParaRPr lang="en-US" sz="1400" dirty="0"/>
            </a:p>
          </p:txBody>
        </p:sp>
        <p:pic>
          <p:nvPicPr>
            <p:cNvPr id="6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Project Cost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198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97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1167011"/>
            <a:ext cx="5947569" cy="4460677"/>
          </a:xfrm>
        </p:spPr>
      </p:pic>
      <p:grpSp>
        <p:nvGrpSpPr>
          <p:cNvPr id="39939" name="Group 1"/>
          <p:cNvGrpSpPr>
            <a:grpSpLocks/>
          </p:cNvGrpSpPr>
          <p:nvPr/>
        </p:nvGrpSpPr>
        <p:grpSpPr bwMode="auto">
          <a:xfrm>
            <a:off x="266136" y="355600"/>
            <a:ext cx="8382000" cy="1247775"/>
            <a:chOff x="288977" y="355144"/>
            <a:chExt cx="8382000" cy="1248231"/>
          </a:xfrm>
        </p:grpSpPr>
        <p:sp>
          <p:nvSpPr>
            <p:cNvPr id="39941" name="TextBox 1"/>
            <p:cNvSpPr txBox="1">
              <a:spLocks noChangeArrowheads="1"/>
            </p:cNvSpPr>
            <p:nvPr/>
          </p:nvSpPr>
          <p:spPr bwMode="auto">
            <a:xfrm>
              <a:off x="609600" y="1295400"/>
              <a:ext cx="7772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endParaRPr lang="en-US" sz="1400" dirty="0"/>
            </a:p>
          </p:txBody>
        </p:sp>
        <p:pic>
          <p:nvPicPr>
            <p:cNvPr id="39942" name="Picture 5" descr="Aging bann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3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25-Year Old Mechanical Burner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9940" name="Picture 7" descr="DEP-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830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20059" y="1302887"/>
            <a:ext cx="8686800" cy="367823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2400" dirty="0"/>
          </a:p>
          <a:p>
            <a:pPr marL="0" indent="0">
              <a:buNone/>
              <a:defRPr/>
            </a:pPr>
            <a:endParaRPr lang="en-US" sz="800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 smtClean="0"/>
          </a:p>
        </p:txBody>
      </p:sp>
      <p:grpSp>
        <p:nvGrpSpPr>
          <p:cNvPr id="39939" name="Group 1"/>
          <p:cNvGrpSpPr>
            <a:grpSpLocks/>
          </p:cNvGrpSpPr>
          <p:nvPr/>
        </p:nvGrpSpPr>
        <p:grpSpPr bwMode="auto">
          <a:xfrm>
            <a:off x="266136" y="355600"/>
            <a:ext cx="8382000" cy="1247775"/>
            <a:chOff x="288977" y="355144"/>
            <a:chExt cx="8382000" cy="1248231"/>
          </a:xfrm>
        </p:grpSpPr>
        <p:sp>
          <p:nvSpPr>
            <p:cNvPr id="39941" name="TextBox 1"/>
            <p:cNvSpPr txBox="1">
              <a:spLocks noChangeArrowheads="1"/>
            </p:cNvSpPr>
            <p:nvPr/>
          </p:nvSpPr>
          <p:spPr bwMode="auto">
            <a:xfrm>
              <a:off x="609600" y="1295400"/>
              <a:ext cx="7772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endParaRPr lang="en-US" sz="1400" dirty="0"/>
            </a:p>
          </p:txBody>
        </p:sp>
        <p:pic>
          <p:nvPicPr>
            <p:cNvPr id="39942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3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25-Year Old Mechanical Burner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9940" name="Picture 7" descr="DEP-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01948"/>
            <a:ext cx="5655469" cy="424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016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56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CA74C-70E3-40E1-9352-E5D9CABDCF6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59" y="2438400"/>
            <a:ext cx="2781685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945" y="2590800"/>
            <a:ext cx="2815705" cy="3903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636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Burner </a:t>
            </a:r>
            <a:br>
              <a:rPr lang="en-US" dirty="0" smtClean="0"/>
            </a:br>
            <a:r>
              <a:rPr lang="en-US" dirty="0" smtClean="0"/>
              <a:t>linkage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572000" y="3685125"/>
            <a:ext cx="1752600" cy="17145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057400" y="3608493"/>
            <a:ext cx="1752600" cy="6096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"/>
          <p:cNvGrpSpPr>
            <a:grpSpLocks/>
          </p:cNvGrpSpPr>
          <p:nvPr/>
        </p:nvGrpSpPr>
        <p:grpSpPr bwMode="auto">
          <a:xfrm>
            <a:off x="266136" y="355600"/>
            <a:ext cx="8382000" cy="1247775"/>
            <a:chOff x="288977" y="355144"/>
            <a:chExt cx="8382000" cy="1248231"/>
          </a:xfrm>
        </p:grpSpPr>
        <p:sp>
          <p:nvSpPr>
            <p:cNvPr id="12" name="TextBox 1"/>
            <p:cNvSpPr txBox="1">
              <a:spLocks noChangeArrowheads="1"/>
            </p:cNvSpPr>
            <p:nvPr/>
          </p:nvSpPr>
          <p:spPr bwMode="auto">
            <a:xfrm>
              <a:off x="609600" y="1295400"/>
              <a:ext cx="7772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endParaRPr lang="en-US" sz="1400" dirty="0"/>
            </a:p>
          </p:txBody>
        </p:sp>
        <p:pic>
          <p:nvPicPr>
            <p:cNvPr id="13" name="Picture 5" descr="Aging bann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Old Mechanical Burner Linkage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528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283" y="2209800"/>
            <a:ext cx="4777317" cy="3582987"/>
          </a:xfrm>
        </p:spPr>
      </p:pic>
      <p:grpSp>
        <p:nvGrpSpPr>
          <p:cNvPr id="14343" name="Group 8"/>
          <p:cNvGrpSpPr>
            <a:grpSpLocks/>
          </p:cNvGrpSpPr>
          <p:nvPr/>
        </p:nvGrpSpPr>
        <p:grpSpPr bwMode="auto">
          <a:xfrm>
            <a:off x="358458" y="355600"/>
            <a:ext cx="8382000" cy="1466802"/>
            <a:chOff x="288977" y="355144"/>
            <a:chExt cx="8382000" cy="661312"/>
          </a:xfrm>
        </p:grpSpPr>
        <p:pic>
          <p:nvPicPr>
            <p:cNvPr id="14346" name="Picture 5" descr="Aging bann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Old Boiler Stack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344" name="Picture 7" descr="DEP-rg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4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382</Words>
  <Application>Microsoft Office PowerPoint</Application>
  <PresentationFormat>On-screen Show (4:3)</PresentationFormat>
  <Paragraphs>70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Dairy Farmers of America PEDA 2014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Burner  linkage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Michelle Ferguson DEP Northcentral Region miferguson@pa.gov  570-327-3783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Build</dc:creator>
  <cp:lastModifiedBy>Ferguson, Michelle</cp:lastModifiedBy>
  <cp:revision>74</cp:revision>
  <cp:lastPrinted>2014-03-25T14:32:51Z</cp:lastPrinted>
  <dcterms:created xsi:type="dcterms:W3CDTF">2014-01-21T15:12:45Z</dcterms:created>
  <dcterms:modified xsi:type="dcterms:W3CDTF">2015-05-13T12:45:07Z</dcterms:modified>
</cp:coreProperties>
</file>