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4" r:id="rId3"/>
    <p:sldId id="265" r:id="rId4"/>
    <p:sldId id="283" r:id="rId5"/>
    <p:sldId id="291" r:id="rId6"/>
    <p:sldId id="292" r:id="rId7"/>
    <p:sldId id="294" r:id="rId8"/>
    <p:sldId id="278" r:id="rId9"/>
    <p:sldId id="277" r:id="rId10"/>
    <p:sldId id="293" r:id="rId11"/>
    <p:sldId id="275"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14" autoAdjust="0"/>
  </p:normalViewPr>
  <p:slideViewPr>
    <p:cSldViewPr>
      <p:cViewPr>
        <p:scale>
          <a:sx n="114" d="100"/>
          <a:sy n="114"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3177" tIns="46589" rIns="93177" bIns="46589" rtlCol="0"/>
          <a:lstStyle>
            <a:lvl1pPr algn="r">
              <a:defRPr sz="1200"/>
            </a:lvl1pPr>
          </a:lstStyle>
          <a:p>
            <a:pPr>
              <a:defRPr/>
            </a:pPr>
            <a:fld id="{4A999397-6DF5-405F-989E-AB5312EFF7BB}" type="datetimeFigureOut">
              <a:rPr lang="en-US"/>
              <a:pPr>
                <a:defRPr/>
              </a:pPr>
              <a:t>10/7/2014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3177" tIns="46589" rIns="93177" bIns="46589" rtlCol="0" anchor="b"/>
          <a:lstStyle>
            <a:lvl1pPr algn="r">
              <a:defRPr sz="1200"/>
            </a:lvl1pPr>
          </a:lstStyle>
          <a:p>
            <a:pPr>
              <a:defRPr/>
            </a:pPr>
            <a:fld id="{5BDE5954-5B05-444D-9F39-12F63D4587EE}" type="slidenum">
              <a:rPr lang="en-US"/>
              <a:pPr>
                <a:defRPr/>
              </a:pPr>
              <a:t>‹#›</a:t>
            </a:fld>
            <a:endParaRPr lang="en-US"/>
          </a:p>
        </p:txBody>
      </p:sp>
    </p:spTree>
    <p:extLst>
      <p:ext uri="{BB962C8B-B14F-4D97-AF65-F5344CB8AC3E}">
        <p14:creationId xmlns:p14="http://schemas.microsoft.com/office/powerpoint/2010/main" val="38556364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161E2F24-6D82-4EAB-A249-898DE7C63FE4}"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B118DFEA-47DB-4EB5-8686-C31BFE16F1DD}" type="slidenum">
              <a:rPr lang="en-US" smtClean="0"/>
              <a:pPr eaLnBrk="1" hangingPunct="1"/>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2AB6B253-68F1-4B47-97AB-AD1ADAA19A8D}"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6BEBF698-69EB-4018-AB94-64E2590E129E}"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6BEBF698-69EB-4018-AB94-64E2590E129E}"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7726E684-F132-449A-9EDF-B4A84E425572}" type="slidenum">
              <a:rPr lang="en-US">
                <a:solidFill>
                  <a:prstClr val="black"/>
                </a:solidFill>
              </a:rPr>
              <a:pPr eaLnBrk="1" hangingPunct="1"/>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D6E87E92-E75C-464A-9E6F-19AE3106E1A8}"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5F668715-AF0A-42DD-999C-85A75C1673B1}"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D6E87E92-E75C-464A-9E6F-19AE3106E1A8}"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5F668715-AF0A-42DD-999C-85A75C1673B1}"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6ADBD82-02F8-45AF-B9C3-53AE04159AC3}" type="datetime1">
              <a:rPr lang="en-US" smtClean="0"/>
              <a:t>10/7/2014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6528C1-95CB-4046-AAE5-74175A400E5B}" type="slidenum">
              <a:rPr lang="en-US"/>
              <a:pPr>
                <a:defRPr/>
              </a:pPr>
              <a:t>‹#›</a:t>
            </a:fld>
            <a:endParaRPr lang="en-US"/>
          </a:p>
        </p:txBody>
      </p:sp>
    </p:spTree>
    <p:extLst>
      <p:ext uri="{BB962C8B-B14F-4D97-AF65-F5344CB8AC3E}">
        <p14:creationId xmlns:p14="http://schemas.microsoft.com/office/powerpoint/2010/main" val="405300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C4850D-2F9E-4463-A174-A58DE57DEFDB}" type="datetime1">
              <a:rPr lang="en-US" smtClean="0"/>
              <a:t>10/7/2014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B06741-8882-4FDB-9222-1FB7D2748080}" type="slidenum">
              <a:rPr lang="en-US"/>
              <a:pPr>
                <a:defRPr/>
              </a:pPr>
              <a:t>‹#›</a:t>
            </a:fld>
            <a:endParaRPr lang="en-US"/>
          </a:p>
        </p:txBody>
      </p:sp>
    </p:spTree>
    <p:extLst>
      <p:ext uri="{BB962C8B-B14F-4D97-AF65-F5344CB8AC3E}">
        <p14:creationId xmlns:p14="http://schemas.microsoft.com/office/powerpoint/2010/main" val="411428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BF22E5-6F24-4E7F-9F9F-E727C6CB951F}" type="datetime1">
              <a:rPr lang="en-US" smtClean="0"/>
              <a:t>10/7/2014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7FEA55-B0BC-4814-9E39-FBBA71B2FDDB}" type="slidenum">
              <a:rPr lang="en-US"/>
              <a:pPr>
                <a:defRPr/>
              </a:pPr>
              <a:t>‹#›</a:t>
            </a:fld>
            <a:endParaRPr lang="en-US"/>
          </a:p>
        </p:txBody>
      </p:sp>
    </p:spTree>
    <p:extLst>
      <p:ext uri="{BB962C8B-B14F-4D97-AF65-F5344CB8AC3E}">
        <p14:creationId xmlns:p14="http://schemas.microsoft.com/office/powerpoint/2010/main" val="24920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49E01A8-93CD-4E01-80C6-48E750193DB3}"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767779A-7329-4D6A-8838-18C38FADD3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1839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467FCF-D005-4BD7-B5B5-5578B9C6819C}"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8FB3430-1B67-4BB3-81CA-CED12424DA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79376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B7642A0-D320-479B-80A1-4321F4D59A18}"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D7059B-EBB6-4AE3-8ADB-35AD68871D7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3502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98581A-2E26-4608-8201-D1E9127EC264}" type="datetime1">
              <a:rPr lang="en-US" smtClean="0">
                <a:solidFill>
                  <a:prstClr val="black">
                    <a:tint val="75000"/>
                  </a:prstClr>
                </a:solidFill>
              </a:rPr>
              <a:t>10/7/2014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8CF82BE-9FB7-4A7C-B2D5-1995531EA0E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1633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C89396-F9DB-4AAB-9302-BCF0F2921B27}" type="datetime1">
              <a:rPr lang="en-US" smtClean="0">
                <a:solidFill>
                  <a:prstClr val="black">
                    <a:tint val="75000"/>
                  </a:prstClr>
                </a:solidFill>
              </a:rPr>
              <a:t>10/7/2014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953F9D9-B924-41AD-A06F-6FCD7FE0B6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81205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AA3E16-4B5B-4A8D-900D-DFF88379C210}" type="datetime1">
              <a:rPr lang="en-US" smtClean="0">
                <a:solidFill>
                  <a:prstClr val="black">
                    <a:tint val="75000"/>
                  </a:prstClr>
                </a:solidFill>
              </a:rPr>
              <a:t>10/7/2014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4003782-4BF1-49CF-8154-89823ED835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2297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097079-E297-4FAC-B620-74CFB83B5F05}" type="datetime1">
              <a:rPr lang="en-US" smtClean="0">
                <a:solidFill>
                  <a:prstClr val="black">
                    <a:tint val="75000"/>
                  </a:prstClr>
                </a:solidFill>
              </a:rPr>
              <a:t>10/7/2014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A1F5F12-EA25-4709-870E-D1E170195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99665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4E7819-DC32-4287-85B7-501EEDCD467C}" type="datetime1">
              <a:rPr lang="en-US" smtClean="0">
                <a:solidFill>
                  <a:prstClr val="black">
                    <a:tint val="75000"/>
                  </a:prstClr>
                </a:solidFill>
              </a:rPr>
              <a:t>10/7/2014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11664F5-0F4C-4716-A798-118D7D52925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787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020CE0-35A9-4B46-81E8-126ADC0C09A1}" type="datetime1">
              <a:rPr lang="en-US" smtClean="0"/>
              <a:t>10/7/2014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9E2BBD-89BF-400D-9C65-D7DB4A46FABB}" type="slidenum">
              <a:rPr lang="en-US"/>
              <a:pPr>
                <a:defRPr/>
              </a:pPr>
              <a:t>‹#›</a:t>
            </a:fld>
            <a:endParaRPr lang="en-US"/>
          </a:p>
        </p:txBody>
      </p:sp>
    </p:spTree>
    <p:extLst>
      <p:ext uri="{BB962C8B-B14F-4D97-AF65-F5344CB8AC3E}">
        <p14:creationId xmlns:p14="http://schemas.microsoft.com/office/powerpoint/2010/main" val="1015087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4A2FB5-CDFB-46E9-9978-A867D3F58BF8}" type="datetime1">
              <a:rPr lang="en-US" smtClean="0">
                <a:solidFill>
                  <a:prstClr val="black">
                    <a:tint val="75000"/>
                  </a:prstClr>
                </a:solidFill>
              </a:rPr>
              <a:t>10/7/2014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2A9A7ED-9492-4092-BC95-371E7F89FE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1250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324180-13A9-44E1-BE6D-0AB184E64A5F}"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8356E6E-A539-4A8F-B95D-7EABED172A2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21124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2C6F02-9546-411F-8231-358A318C1B5C}"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3693B5F-E88C-4E60-BDA9-D34659088A6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919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56C428-08CC-471E-A404-8C9DB8C87C6C}" type="datetime1">
              <a:rPr lang="en-US" smtClean="0"/>
              <a:t>10/7/2014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6D01DF-7BF2-4C20-AB7D-5713E1B14B29}" type="slidenum">
              <a:rPr lang="en-US"/>
              <a:pPr>
                <a:defRPr/>
              </a:pPr>
              <a:t>‹#›</a:t>
            </a:fld>
            <a:endParaRPr lang="en-US"/>
          </a:p>
        </p:txBody>
      </p:sp>
    </p:spTree>
    <p:extLst>
      <p:ext uri="{BB962C8B-B14F-4D97-AF65-F5344CB8AC3E}">
        <p14:creationId xmlns:p14="http://schemas.microsoft.com/office/powerpoint/2010/main" val="311092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E63F4F-1738-490B-B975-33DB9413FCB2}" type="datetime1">
              <a:rPr lang="en-US" smtClean="0"/>
              <a:t>10/7/2014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980E42-8314-4DB4-B8BA-A87231D786F8}" type="slidenum">
              <a:rPr lang="en-US"/>
              <a:pPr>
                <a:defRPr/>
              </a:pPr>
              <a:t>‹#›</a:t>
            </a:fld>
            <a:endParaRPr lang="en-US"/>
          </a:p>
        </p:txBody>
      </p:sp>
    </p:spTree>
    <p:extLst>
      <p:ext uri="{BB962C8B-B14F-4D97-AF65-F5344CB8AC3E}">
        <p14:creationId xmlns:p14="http://schemas.microsoft.com/office/powerpoint/2010/main" val="389545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749460-0692-40FB-8AF5-7FFAB38BC383}" type="datetime1">
              <a:rPr lang="en-US" smtClean="0"/>
              <a:t>10/7/2014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EE9BD78-3D11-4D41-BDC3-92FC8553D524}" type="slidenum">
              <a:rPr lang="en-US"/>
              <a:pPr>
                <a:defRPr/>
              </a:pPr>
              <a:t>‹#›</a:t>
            </a:fld>
            <a:endParaRPr lang="en-US"/>
          </a:p>
        </p:txBody>
      </p:sp>
    </p:spTree>
    <p:extLst>
      <p:ext uri="{BB962C8B-B14F-4D97-AF65-F5344CB8AC3E}">
        <p14:creationId xmlns:p14="http://schemas.microsoft.com/office/powerpoint/2010/main" val="223890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326BC9-381B-47FB-99BC-1B4265A3BC82}" type="datetime1">
              <a:rPr lang="en-US" smtClean="0"/>
              <a:t>10/7/2014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F0CC8F3-8A81-4BF8-9E76-7076FC489412}" type="slidenum">
              <a:rPr lang="en-US"/>
              <a:pPr>
                <a:defRPr/>
              </a:pPr>
              <a:t>‹#›</a:t>
            </a:fld>
            <a:endParaRPr lang="en-US"/>
          </a:p>
        </p:txBody>
      </p:sp>
    </p:spTree>
    <p:extLst>
      <p:ext uri="{BB962C8B-B14F-4D97-AF65-F5344CB8AC3E}">
        <p14:creationId xmlns:p14="http://schemas.microsoft.com/office/powerpoint/2010/main" val="291401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807258-C84D-4661-A693-23D92F1F18B4}" type="datetime1">
              <a:rPr lang="en-US" smtClean="0"/>
              <a:t>10/7/2014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3C86B4-62FF-4C79-BA36-62E58C4AC081}" type="slidenum">
              <a:rPr lang="en-US"/>
              <a:pPr>
                <a:defRPr/>
              </a:pPr>
              <a:t>‹#›</a:t>
            </a:fld>
            <a:endParaRPr lang="en-US"/>
          </a:p>
        </p:txBody>
      </p:sp>
    </p:spTree>
    <p:extLst>
      <p:ext uri="{BB962C8B-B14F-4D97-AF65-F5344CB8AC3E}">
        <p14:creationId xmlns:p14="http://schemas.microsoft.com/office/powerpoint/2010/main" val="370511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E7F8DC-8277-4C37-B75A-444337F058A0}" type="datetime1">
              <a:rPr lang="en-US" smtClean="0"/>
              <a:t>10/7/2014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F48E14-6EA9-4266-9F3B-98042DEFADDE}" type="slidenum">
              <a:rPr lang="en-US"/>
              <a:pPr>
                <a:defRPr/>
              </a:pPr>
              <a:t>‹#›</a:t>
            </a:fld>
            <a:endParaRPr lang="en-US"/>
          </a:p>
        </p:txBody>
      </p:sp>
    </p:spTree>
    <p:extLst>
      <p:ext uri="{BB962C8B-B14F-4D97-AF65-F5344CB8AC3E}">
        <p14:creationId xmlns:p14="http://schemas.microsoft.com/office/powerpoint/2010/main" val="356057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AEDFF0-DE73-489B-B17D-0BE789A5BCD5}" type="datetime1">
              <a:rPr lang="en-US" smtClean="0"/>
              <a:t>10/7/2014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8C50DE-E9E6-47FD-9B67-0C96BCBD5F8A}" type="slidenum">
              <a:rPr lang="en-US"/>
              <a:pPr>
                <a:defRPr/>
              </a:pPr>
              <a:t>‹#›</a:t>
            </a:fld>
            <a:endParaRPr lang="en-US"/>
          </a:p>
        </p:txBody>
      </p:sp>
    </p:spTree>
    <p:extLst>
      <p:ext uri="{BB962C8B-B14F-4D97-AF65-F5344CB8AC3E}">
        <p14:creationId xmlns:p14="http://schemas.microsoft.com/office/powerpoint/2010/main" val="2904282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6E82DEA-0A66-46BF-8063-056477E90FF4}" type="datetime1">
              <a:rPr lang="en-US" smtClean="0"/>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40C2C1D-9D6C-4B6E-AB9B-923269F680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264E074-B241-46A9-87AF-3D59E33DAFEE}" type="datetime1">
              <a:rPr lang="en-US" smtClean="0">
                <a:solidFill>
                  <a:prstClr val="black">
                    <a:tint val="75000"/>
                  </a:prstClr>
                </a:solidFill>
              </a:rPr>
              <a:t>10/7/2014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1172A54-3679-4C9F-9931-643B603D01B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95434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981200" y="4572000"/>
            <a:ext cx="5116513" cy="533400"/>
          </a:xfrm>
        </p:spPr>
        <p:txBody>
          <a:bodyPr/>
          <a:lstStyle/>
          <a:p>
            <a:pPr>
              <a:defRPr/>
            </a:pPr>
            <a:r>
              <a:rPr lang="en-US" sz="2400" b="1" dirty="0" smtClean="0">
                <a:solidFill>
                  <a:srgbClr val="000000"/>
                </a:solidFill>
              </a:rPr>
              <a:t>Tuesday </a:t>
            </a:r>
            <a:r>
              <a:rPr lang="en-US" sz="2400" b="1" dirty="0">
                <a:solidFill>
                  <a:srgbClr val="000000"/>
                </a:solidFill>
              </a:rPr>
              <a:t>O</a:t>
            </a:r>
            <a:r>
              <a:rPr lang="en-US" sz="2400" b="1" dirty="0" smtClean="0">
                <a:solidFill>
                  <a:srgbClr val="000000"/>
                </a:solidFill>
              </a:rPr>
              <a:t>ct. 7, 2014 </a:t>
            </a:r>
          </a:p>
        </p:txBody>
      </p:sp>
      <p:sp>
        <p:nvSpPr>
          <p:cNvPr id="2051" name="Title 1"/>
          <p:cNvSpPr>
            <a:spLocks noGrp="1"/>
          </p:cNvSpPr>
          <p:nvPr>
            <p:ph type="ctrTitle"/>
          </p:nvPr>
        </p:nvSpPr>
        <p:spPr>
          <a:xfrm>
            <a:off x="533400" y="2286000"/>
            <a:ext cx="8077200" cy="2057400"/>
          </a:xfrm>
        </p:spPr>
        <p:txBody>
          <a:bodyPr/>
          <a:lstStyle/>
          <a:p>
            <a:pPr eaLnBrk="1" hangingPunct="1"/>
            <a:r>
              <a:rPr lang="en-US" b="1" dirty="0" smtClean="0"/>
              <a:t>Implementation of </a:t>
            </a:r>
            <a:br>
              <a:rPr lang="en-US" b="1" dirty="0" smtClean="0"/>
            </a:br>
            <a:r>
              <a:rPr lang="en-US" b="1" dirty="0" smtClean="0"/>
              <a:t>Permit Exemption Criteria</a:t>
            </a:r>
            <a:br>
              <a:rPr lang="en-US" b="1" dirty="0" smtClean="0"/>
            </a:br>
            <a:r>
              <a:rPr lang="en-US" b="1" dirty="0" smtClean="0"/>
              <a:t>Category No. 38</a:t>
            </a:r>
          </a:p>
        </p:txBody>
      </p:sp>
      <p:pic>
        <p:nvPicPr>
          <p:cNvPr id="2052" name="Picture 7" descr="\\pa.lcl\epshares\LogoTemplates\DEP PowerPoint headers\WARRPPTEMP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0"/>
            <a:ext cx="915670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endParaRPr lang="en-US" dirty="0"/>
          </a:p>
        </p:txBody>
      </p:sp>
      <p:sp>
        <p:nvSpPr>
          <p:cNvPr id="3" name="TextBox 2"/>
          <p:cNvSpPr txBox="1"/>
          <p:nvPr/>
        </p:nvSpPr>
        <p:spPr>
          <a:xfrm>
            <a:off x="457200" y="6093023"/>
            <a:ext cx="8229600" cy="307777"/>
          </a:xfrm>
          <a:prstGeom prst="rect">
            <a:avLst/>
          </a:prstGeom>
          <a:noFill/>
        </p:spPr>
        <p:txBody>
          <a:bodyPr wrap="square" rtlCol="0">
            <a:spAutoFit/>
          </a:bodyPr>
          <a:lstStyle/>
          <a:p>
            <a:r>
              <a:rPr lang="en-US" sz="1400" dirty="0" smtClean="0"/>
              <a:t>Tom Corbett, Governor				                                Dana Aunkst, Acting Secretary</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500063" y="2362200"/>
            <a:ext cx="8153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3600" b="1"/>
              <a:t>Naishadh Bhatt</a:t>
            </a:r>
            <a:br>
              <a:rPr lang="en-US" sz="3600" b="1"/>
            </a:br>
            <a:r>
              <a:rPr lang="en-US" sz="3600" b="1"/>
              <a:t>Chief, Technical Support Section</a:t>
            </a:r>
          </a:p>
          <a:p>
            <a:pPr algn="ctr" eaLnBrk="1" hangingPunct="1"/>
            <a:r>
              <a:rPr lang="en-US" sz="3600" b="1"/>
              <a:t>Division of Permits</a:t>
            </a:r>
          </a:p>
          <a:p>
            <a:pPr algn="ctr" eaLnBrk="1" hangingPunct="1"/>
            <a:r>
              <a:rPr lang="en-US" sz="3600" b="1"/>
              <a:t>Bureau of Air Quality </a:t>
            </a:r>
          </a:p>
          <a:p>
            <a:pPr algn="ctr" eaLnBrk="1" hangingPunct="1"/>
            <a:r>
              <a:rPr lang="en-US" sz="3600" b="1"/>
              <a:t>nabhatt@pa.gov</a:t>
            </a:r>
            <a:br>
              <a:rPr lang="en-US" sz="3600" b="1"/>
            </a:br>
            <a:r>
              <a:rPr lang="en-US" sz="3600" b="1"/>
              <a:t>717.787.2856</a:t>
            </a:r>
          </a:p>
        </p:txBody>
      </p:sp>
      <p:pic>
        <p:nvPicPr>
          <p:cNvPr id="20483" name="Picture 3" descr="\\pa.lcl\epshares\LogoTemplates\PowerPoint headers\WARRPPTEMP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B6982BC0-C858-41BB-8F1A-2B4CA517D7EC}" type="slidenum">
              <a:rPr lang="en-US" smtClean="0"/>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7"/>
          <p:cNvSpPr>
            <a:spLocks noGrp="1" noChangeArrowheads="1"/>
          </p:cNvSpPr>
          <p:nvPr>
            <p:ph type="title"/>
          </p:nvPr>
        </p:nvSpPr>
        <p:spPr>
          <a:xfrm>
            <a:off x="533400" y="228600"/>
            <a:ext cx="8229600" cy="1143000"/>
          </a:xfrm>
        </p:spPr>
        <p:txBody>
          <a:bodyPr>
            <a:spAutoFit/>
          </a:bodyPr>
          <a:lstStyle/>
          <a:p>
            <a:pPr eaLnBrk="1" hangingPunct="1"/>
            <a:r>
              <a:rPr lang="en-US" sz="4000" smtClean="0">
                <a:solidFill>
                  <a:schemeClr val="bg1"/>
                </a:solidFill>
              </a:rPr>
              <a:t>Headings :  White Text 40 pt. Calibri</a:t>
            </a:r>
          </a:p>
        </p:txBody>
      </p:sp>
      <p:sp>
        <p:nvSpPr>
          <p:cNvPr id="10245" name="TextBox 7"/>
          <p:cNvSpPr txBox="1">
            <a:spLocks noChangeArrowheads="1"/>
          </p:cNvSpPr>
          <p:nvPr/>
        </p:nvSpPr>
        <p:spPr bwMode="auto">
          <a:xfrm>
            <a:off x="455613" y="1600200"/>
            <a:ext cx="8208962" cy="314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lvl="1" eaLnBrk="1" hangingPunct="1">
              <a:spcBef>
                <a:spcPts val="768"/>
              </a:spcBef>
              <a:buFont typeface="Arial" charset="0"/>
              <a:buChar char="•"/>
              <a:defRPr/>
            </a:pPr>
            <a:r>
              <a:rPr lang="en-US" sz="3200" dirty="0" smtClean="0">
                <a:latin typeface="+mn-lt"/>
              </a:rPr>
              <a:t>For </a:t>
            </a:r>
            <a:r>
              <a:rPr lang="en-US" sz="3200" dirty="0">
                <a:latin typeface="+mn-lt"/>
              </a:rPr>
              <a:t>c</a:t>
            </a:r>
            <a:r>
              <a:rPr lang="en-US" sz="3200" dirty="0" smtClean="0">
                <a:latin typeface="+mn-lt"/>
              </a:rPr>
              <a:t>onventional wells, </a:t>
            </a:r>
            <a:r>
              <a:rPr lang="en-US" sz="3200" dirty="0" smtClean="0">
                <a:latin typeface="+mn-lt"/>
              </a:rPr>
              <a:t>unconventional wells, </a:t>
            </a:r>
            <a:r>
              <a:rPr lang="en-US" sz="3200" dirty="0" smtClean="0">
                <a:latin typeface="+mn-lt"/>
              </a:rPr>
              <a:t>wellheads </a:t>
            </a:r>
            <a:r>
              <a:rPr lang="en-US" sz="3200" dirty="0" smtClean="0">
                <a:latin typeface="+mn-lt"/>
              </a:rPr>
              <a:t>and all other associated equipment such as </a:t>
            </a:r>
            <a:r>
              <a:rPr lang="en-US" sz="3200" dirty="0">
                <a:solidFill>
                  <a:prstClr val="black"/>
                </a:solidFill>
                <a:latin typeface="Calibri"/>
              </a:rPr>
              <a:t>non-road engines, storage vessels/tanks, flaring activities </a:t>
            </a:r>
            <a:r>
              <a:rPr lang="en-US" sz="3200" dirty="0" smtClean="0">
                <a:latin typeface="+mn-lt"/>
              </a:rPr>
              <a:t>finalized on Aug. 10, 2013.</a:t>
            </a:r>
          </a:p>
          <a:p>
            <a:pPr lvl="1" eaLnBrk="1" hangingPunct="1">
              <a:spcBef>
                <a:spcPts val="768"/>
              </a:spcBef>
              <a:buFont typeface="Arial" charset="0"/>
              <a:buChar char="•"/>
              <a:defRPr/>
            </a:pPr>
            <a:endParaRPr lang="en-US" sz="3200" b="1" dirty="0" smtClean="0">
              <a:latin typeface="+mn-lt"/>
            </a:endParaRPr>
          </a:p>
        </p:txBody>
      </p:sp>
      <p:pic>
        <p:nvPicPr>
          <p:cNvPr id="9222" name="Pictur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6019800"/>
            <a:ext cx="26670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3F55E5DD-6B32-41D8-A684-F7AEDDDB380A}" type="slidenum">
              <a:rPr lang="en-US" smtClean="0"/>
              <a:t>2</a:t>
            </a:fld>
            <a:endParaRPr lang="en-US" dirty="0"/>
          </a:p>
        </p:txBody>
      </p:sp>
      <p:sp>
        <p:nvSpPr>
          <p:cNvPr id="3" name="Rectangle 2"/>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sp>
        <p:nvSpPr>
          <p:cNvPr id="13"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smtClean="0">
                <a:solidFill>
                  <a:schemeClr val="bg1"/>
                </a:solidFill>
              </a:rPr>
              <a:t>Headings :  White Text 40 pt. Calibri</a:t>
            </a:r>
          </a:p>
        </p:txBody>
      </p:sp>
      <p:sp>
        <p:nvSpPr>
          <p:cNvPr id="14" name="TextBox 5"/>
          <p:cNvSpPr txBox="1">
            <a:spLocks noChangeArrowheads="1"/>
          </p:cNvSpPr>
          <p:nvPr/>
        </p:nvSpPr>
        <p:spPr bwMode="auto">
          <a:xfrm>
            <a:off x="457200" y="5762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0">
              <a:defRPr/>
            </a:pPr>
            <a:r>
              <a:rPr lang="en-US" sz="4000" dirty="0" smtClean="0">
                <a:solidFill>
                  <a:prstClr val="white"/>
                </a:solidFill>
                <a:latin typeface="Calibri"/>
              </a:rPr>
              <a:t>        Exemption </a:t>
            </a:r>
            <a:r>
              <a:rPr lang="en-US" sz="4000" dirty="0">
                <a:solidFill>
                  <a:prstClr val="white"/>
                </a:solidFill>
                <a:latin typeface="Calibri"/>
              </a:rPr>
              <a:t>Category No. 38 </a:t>
            </a:r>
          </a:p>
        </p:txBody>
      </p:sp>
      <p:sp>
        <p:nvSpPr>
          <p:cNvPr id="15" name="Rectangle 14"/>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sp>
        <p:nvSpPr>
          <p:cNvPr id="16"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000" smtClean="0">
                <a:solidFill>
                  <a:schemeClr val="bg1"/>
                </a:solidFill>
              </a:rPr>
              <a:t>Headings :  White Text 40 pt. Calibri</a:t>
            </a:r>
          </a:p>
        </p:txBody>
      </p:sp>
      <p:sp>
        <p:nvSpPr>
          <p:cNvPr id="17" name="Rectangle 16"/>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18" name="Group 17"/>
          <p:cNvGrpSpPr>
            <a:grpSpLocks/>
          </p:cNvGrpSpPr>
          <p:nvPr/>
        </p:nvGrpSpPr>
        <p:grpSpPr bwMode="auto">
          <a:xfrm>
            <a:off x="288925" y="355600"/>
            <a:ext cx="8382000" cy="660400"/>
            <a:chOff x="288977" y="355144"/>
            <a:chExt cx="8382000" cy="661312"/>
          </a:xfrm>
        </p:grpSpPr>
        <p:pic>
          <p:nvPicPr>
            <p:cNvPr id="1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2"/>
            <p:cNvSpPr txBox="1">
              <a:spLocks noChangeArrowheads="1"/>
            </p:cNvSpPr>
            <p:nvPr/>
          </p:nvSpPr>
          <p:spPr bwMode="auto">
            <a:xfrm>
              <a:off x="533452" y="355144"/>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Exemption Category No. 38</a:t>
              </a:r>
              <a:endParaRPr lang="en-US" sz="4000" dirty="0">
                <a:solidFill>
                  <a:schemeClr val="bg1"/>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7"/>
          <p:cNvSpPr>
            <a:spLocks noGrp="1" noChangeArrowheads="1"/>
          </p:cNvSpPr>
          <p:nvPr>
            <p:ph type="title"/>
          </p:nvPr>
        </p:nvSpPr>
        <p:spPr>
          <a:xfrm>
            <a:off x="533400" y="228600"/>
            <a:ext cx="8229600" cy="1143000"/>
          </a:xfrm>
        </p:spPr>
        <p:txBody>
          <a:bodyPr>
            <a:spAutoFit/>
          </a:bodyPr>
          <a:lstStyle/>
          <a:p>
            <a:r>
              <a:rPr lang="en-US" sz="4000" smtClean="0">
                <a:solidFill>
                  <a:schemeClr val="bg1"/>
                </a:solidFill>
              </a:rPr>
              <a:t>Headings :  White Text 40 pt. Calibri</a:t>
            </a:r>
          </a:p>
        </p:txBody>
      </p:sp>
      <p:sp>
        <p:nvSpPr>
          <p:cNvPr id="2052" name="TextBox 5"/>
          <p:cNvSpPr txBox="1">
            <a:spLocks noChangeArrowheads="1"/>
          </p:cNvSpPr>
          <p:nvPr/>
        </p:nvSpPr>
        <p:spPr bwMode="auto">
          <a:xfrm>
            <a:off x="457200" y="5762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0">
              <a:defRPr/>
            </a:pPr>
            <a:r>
              <a:rPr lang="en-US" sz="4000" dirty="0" smtClean="0">
                <a:solidFill>
                  <a:prstClr val="white"/>
                </a:solidFill>
                <a:latin typeface="Calibri"/>
              </a:rPr>
              <a:t>        Exemption </a:t>
            </a:r>
            <a:r>
              <a:rPr lang="en-US" sz="4000" dirty="0">
                <a:solidFill>
                  <a:prstClr val="white"/>
                </a:solidFill>
                <a:latin typeface="Calibri"/>
              </a:rPr>
              <a:t>Category No. 38 </a:t>
            </a:r>
          </a:p>
        </p:txBody>
      </p:sp>
      <p:sp>
        <p:nvSpPr>
          <p:cNvPr id="3078" name="Rectangle 1"/>
          <p:cNvSpPr>
            <a:spLocks noChangeArrowheads="1"/>
          </p:cNvSpPr>
          <p:nvPr/>
        </p:nvSpPr>
        <p:spPr bwMode="auto">
          <a:xfrm>
            <a:off x="381000" y="1654175"/>
            <a:ext cx="8229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indent="-452438">
              <a:buFont typeface="Arial" panose="020B0604020202020204" pitchFamily="34" charset="0"/>
              <a:buChar char="•"/>
            </a:pPr>
            <a:r>
              <a:rPr lang="en-US" sz="2400" dirty="0" smtClean="0"/>
              <a:t>Sources at the natural gas well sites are exempted from the permitting requirements only if the owner or operator meets all applicable requirements established in Exemption Criteria Category No. 38.  The owner or operator must also comply with all applicable federal requirements.</a:t>
            </a:r>
          </a:p>
          <a:p>
            <a:pPr lvl="2" indent="-452438"/>
            <a:endParaRPr lang="en-US" sz="2400" dirty="0" smtClean="0"/>
          </a:p>
          <a:p>
            <a:pPr lvl="2" indent="-452438">
              <a:buFont typeface="Arial" panose="020B0604020202020204" pitchFamily="34" charset="0"/>
              <a:buChar char="•"/>
            </a:pPr>
            <a:r>
              <a:rPr lang="en-US" sz="2400" dirty="0" smtClean="0"/>
              <a:t>The owner or operator of sources not meeting the provisions of Category No. 38 may submit an RFD form to the DEP. </a:t>
            </a:r>
            <a:endParaRPr lang="en-US" sz="2400" dirty="0"/>
          </a:p>
        </p:txBody>
      </p:sp>
      <p:pic>
        <p:nvPicPr>
          <p:cNvPr id="2"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6019800"/>
            <a:ext cx="26670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fld id="{684F5C9E-B43A-4CBA-8648-6A32FDC3252E}" type="slidenum">
              <a:rPr lang="en-US" smtClean="0"/>
              <a:t>3</a:t>
            </a:fld>
            <a:endParaRPr lang="en-US" dirty="0"/>
          </a:p>
        </p:txBody>
      </p:sp>
      <p:sp>
        <p:nvSpPr>
          <p:cNvPr id="10" name="Rectangle 9"/>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sp>
        <p:nvSpPr>
          <p:cNvPr id="11"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000" smtClean="0">
                <a:solidFill>
                  <a:schemeClr val="bg1"/>
                </a:solidFill>
              </a:rPr>
              <a:t>Headings :  White Text 40 pt. Calibri</a:t>
            </a:r>
          </a:p>
        </p:txBody>
      </p:sp>
      <p:sp>
        <p:nvSpPr>
          <p:cNvPr id="12" name="Rectangle 11"/>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13" name="Group 12"/>
          <p:cNvGrpSpPr>
            <a:grpSpLocks/>
          </p:cNvGrpSpPr>
          <p:nvPr/>
        </p:nvGrpSpPr>
        <p:grpSpPr bwMode="auto">
          <a:xfrm>
            <a:off x="288925" y="355600"/>
            <a:ext cx="8382000" cy="660400"/>
            <a:chOff x="288977" y="355144"/>
            <a:chExt cx="8382000" cy="661312"/>
          </a:xfrm>
        </p:grpSpPr>
        <p:pic>
          <p:nvPicPr>
            <p:cNvPr id="14"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2"/>
            <p:cNvSpPr txBox="1">
              <a:spLocks noChangeArrowheads="1"/>
            </p:cNvSpPr>
            <p:nvPr/>
          </p:nvSpPr>
          <p:spPr bwMode="auto">
            <a:xfrm>
              <a:off x="533452" y="355144"/>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Exemption Category No. 38</a:t>
              </a:r>
              <a:endParaRPr lang="en-US" sz="4000" dirty="0">
                <a:solidFill>
                  <a:schemeClr val="bg1"/>
                </a:solidFill>
              </a:endParaRPr>
            </a:p>
          </p:txBody>
        </p:sp>
      </p:grpSp>
    </p:spTree>
    <p:extLst>
      <p:ext uri="{BB962C8B-B14F-4D97-AF65-F5344CB8AC3E}">
        <p14:creationId xmlns:p14="http://schemas.microsoft.com/office/powerpoint/2010/main" val="1960122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Box 5"/>
          <p:cNvSpPr txBox="1">
            <a:spLocks noChangeArrowheads="1"/>
          </p:cNvSpPr>
          <p:nvPr/>
        </p:nvSpPr>
        <p:spPr bwMode="auto">
          <a:xfrm>
            <a:off x="457200" y="753814"/>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0">
              <a:defRPr/>
            </a:pPr>
            <a:r>
              <a:rPr lang="en-US" sz="4000" dirty="0" smtClean="0">
                <a:solidFill>
                  <a:prstClr val="white"/>
                </a:solidFill>
                <a:latin typeface="Calibri"/>
              </a:rPr>
              <a:t>      Exemption </a:t>
            </a:r>
            <a:r>
              <a:rPr lang="en-US" sz="4000" dirty="0">
                <a:solidFill>
                  <a:prstClr val="white"/>
                </a:solidFill>
                <a:latin typeface="Calibri"/>
              </a:rPr>
              <a:t>Category No. 38 </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4120996109"/>
              </p:ext>
            </p:extLst>
          </p:nvPr>
        </p:nvGraphicFramePr>
        <p:xfrm>
          <a:off x="295915" y="1219200"/>
          <a:ext cx="8375009" cy="4876801"/>
        </p:xfrm>
        <a:graphic>
          <a:graphicData uri="http://schemas.openxmlformats.org/drawingml/2006/table">
            <a:tbl>
              <a:tblPr firstRow="1" bandRow="1">
                <a:tableStyleId>{5C22544A-7EE6-4342-B048-85BDC9FD1C3A}</a:tableStyleId>
              </a:tblPr>
              <a:tblGrid>
                <a:gridCol w="1825322"/>
                <a:gridCol w="6549687"/>
              </a:tblGrid>
              <a:tr h="349826">
                <a:tc>
                  <a:txBody>
                    <a:bodyPr/>
                    <a:lstStyle/>
                    <a:p>
                      <a:r>
                        <a:rPr lang="en-US" sz="1400" dirty="0" smtClean="0"/>
                        <a:t>Sources</a:t>
                      </a:r>
                      <a:endParaRPr lang="en-US" sz="1400" dirty="0"/>
                    </a:p>
                  </a:txBody>
                  <a:tcPr/>
                </a:tc>
                <a:tc>
                  <a:txBody>
                    <a:bodyPr/>
                    <a:lstStyle/>
                    <a:p>
                      <a:r>
                        <a:rPr lang="en-US" sz="1400" dirty="0" smtClean="0"/>
                        <a:t>Requirements to</a:t>
                      </a:r>
                      <a:r>
                        <a:rPr lang="en-US" sz="1400" baseline="0" dirty="0" smtClean="0"/>
                        <a:t> be eligible for exemption</a:t>
                      </a:r>
                      <a:endParaRPr lang="en-US" sz="1400" dirty="0"/>
                    </a:p>
                  </a:txBody>
                  <a:tcPr/>
                </a:tc>
              </a:tr>
              <a:tr h="660396">
                <a:tc>
                  <a:txBody>
                    <a:bodyPr/>
                    <a:lstStyle/>
                    <a:p>
                      <a:pPr marL="0" indent="0"/>
                      <a:r>
                        <a:rPr lang="en-US" sz="1200" dirty="0" err="1" smtClean="0"/>
                        <a:t>Flowback</a:t>
                      </a:r>
                      <a:endParaRPr lang="en-US" sz="1200" dirty="0"/>
                    </a:p>
                  </a:txBody>
                  <a:tcPr/>
                </a:tc>
                <a:tc>
                  <a:txBody>
                    <a:bodyPr/>
                    <a:lstStyle/>
                    <a:p>
                      <a:pPr marL="285750" indent="-285750">
                        <a:buFont typeface="Arial" panose="020B0604020202020204" pitchFamily="34" charset="0"/>
                        <a:buChar char="•"/>
                      </a:pPr>
                      <a:r>
                        <a:rPr lang="en-US" sz="1200" kern="1200" dirty="0" smtClean="0">
                          <a:solidFill>
                            <a:schemeClr val="dk1"/>
                          </a:solidFill>
                          <a:latin typeface="+mn-lt"/>
                          <a:ea typeface="+mn-ea"/>
                          <a:cs typeface="+mn-cs"/>
                        </a:rPr>
                        <a:t>Capture and send to gathering line or flaring if no other option (95% destruction efficiency).</a:t>
                      </a:r>
                    </a:p>
                    <a:p>
                      <a:pPr marL="285750" indent="-285750">
                        <a:buFont typeface="Arial" panose="020B0604020202020204" pitchFamily="34" charset="0"/>
                        <a:buChar char="•"/>
                      </a:pPr>
                      <a:r>
                        <a:rPr lang="en-US" sz="1200" kern="1200" dirty="0" smtClean="0">
                          <a:solidFill>
                            <a:schemeClr val="dk1"/>
                          </a:solidFill>
                          <a:latin typeface="+mn-lt"/>
                          <a:ea typeface="+mn-ea"/>
                          <a:cs typeface="+mn-cs"/>
                        </a:rPr>
                        <a:t>Green Completion after 1/1/2015.</a:t>
                      </a:r>
                    </a:p>
                    <a:p>
                      <a:pPr marL="285750" indent="-285750">
                        <a:buFont typeface="Arial" panose="020B0604020202020204" pitchFamily="34" charset="0"/>
                        <a:buChar char="•"/>
                      </a:pPr>
                      <a:r>
                        <a:rPr lang="en-US" sz="1200" kern="1200" dirty="0" smtClean="0">
                          <a:solidFill>
                            <a:schemeClr val="dk1"/>
                          </a:solidFill>
                          <a:latin typeface="+mn-lt"/>
                          <a:ea typeface="+mn-ea"/>
                          <a:cs typeface="+mn-cs"/>
                        </a:rPr>
                        <a:t>Comply with 40 CFR OOOO.</a:t>
                      </a:r>
                      <a:endParaRPr lang="en-US" sz="1200" kern="1200" dirty="0">
                        <a:solidFill>
                          <a:schemeClr val="dk1"/>
                        </a:solidFill>
                        <a:latin typeface="+mn-lt"/>
                        <a:ea typeface="+mn-ea"/>
                        <a:cs typeface="+mn-cs"/>
                      </a:endParaRPr>
                    </a:p>
                  </a:txBody>
                  <a:tcPr/>
                </a:tc>
              </a:tr>
              <a:tr h="1037765">
                <a:tc>
                  <a:txBody>
                    <a:bodyPr/>
                    <a:lstStyle/>
                    <a:p>
                      <a:r>
                        <a:rPr lang="en-US" sz="1200" dirty="0" smtClean="0"/>
                        <a:t>Fugitive Leaks</a:t>
                      </a:r>
                      <a:endParaRPr lang="en-US" sz="1200" dirty="0"/>
                    </a:p>
                  </a:txBody>
                  <a:tcPr/>
                </a:tc>
                <a:tc>
                  <a:txBody>
                    <a:bodyPr/>
                    <a:lstStyle/>
                    <a:p>
                      <a:pPr marL="285750" indent="-285750" algn="l">
                        <a:buFont typeface="Arial" panose="020B0604020202020204" pitchFamily="34" charset="0"/>
                        <a:buChar char="•"/>
                      </a:pPr>
                      <a:r>
                        <a:rPr lang="en-US" sz="1200" dirty="0" smtClean="0"/>
                        <a:t>LDAR using FLIR or other DEP approved detection devices.</a:t>
                      </a:r>
                    </a:p>
                    <a:p>
                      <a:pPr marL="285750" indent="-285750" algn="l">
                        <a:buFont typeface="Arial" panose="020B0604020202020204" pitchFamily="34" charset="0"/>
                        <a:buChar char="•"/>
                      </a:pPr>
                      <a:r>
                        <a:rPr lang="en-US" sz="1200" dirty="0" smtClean="0"/>
                        <a:t>Initial inspection within 60 days.</a:t>
                      </a:r>
                    </a:p>
                    <a:p>
                      <a:pPr marL="285750" indent="-285750" algn="l">
                        <a:buFont typeface="Arial" panose="020B0604020202020204" pitchFamily="34" charset="0"/>
                        <a:buChar char="•"/>
                      </a:pPr>
                      <a:r>
                        <a:rPr lang="en-US" sz="1200" baseline="0" dirty="0" smtClean="0"/>
                        <a:t>Annually thereafter.</a:t>
                      </a:r>
                      <a:endParaRPr lang="en-US" sz="1200" dirty="0" smtClean="0"/>
                    </a:p>
                    <a:p>
                      <a:pPr marL="285750" indent="-285750" algn="l">
                        <a:buFont typeface="Arial" panose="020B0604020202020204" pitchFamily="34" charset="0"/>
                        <a:buChar char="•"/>
                      </a:pPr>
                      <a:r>
                        <a:rPr lang="en-US" sz="1200" baseline="0" dirty="0" smtClean="0"/>
                        <a:t>Leaks must be repaired within 15 days.  Leak is considered repaired if CH4 is less than 2.5% and VOC less than 500 PPM or no visible leak using optical imaging camera. </a:t>
                      </a:r>
                      <a:endParaRPr lang="en-US" sz="1200" dirty="0"/>
                    </a:p>
                  </a:txBody>
                  <a:tcPr/>
                </a:tc>
              </a:tr>
              <a:tr h="849080">
                <a:tc>
                  <a:txBody>
                    <a:bodyPr/>
                    <a:lstStyle/>
                    <a:p>
                      <a:r>
                        <a:rPr lang="en-US" sz="1200" dirty="0" smtClean="0"/>
                        <a:t>Storage Tanks/Storage Vessels or other Equipment (e.g.</a:t>
                      </a:r>
                      <a:r>
                        <a:rPr lang="en-US" sz="1200" baseline="0" dirty="0" smtClean="0"/>
                        <a:t> truck load-out)</a:t>
                      </a:r>
                      <a:endParaRPr lang="en-US" sz="1200" dirty="0"/>
                    </a:p>
                  </a:txBody>
                  <a:tcPr/>
                </a:tc>
                <a:tc>
                  <a:txBody>
                    <a:bodyPr/>
                    <a:lstStyle/>
                    <a:p>
                      <a:pPr marL="285750" indent="-285750">
                        <a:buFont typeface="Arial" panose="020B0604020202020204" pitchFamily="34" charset="0"/>
                        <a:buChar char="•"/>
                      </a:pPr>
                      <a:r>
                        <a:rPr lang="en-US" sz="1200" dirty="0" smtClean="0"/>
                        <a:t>Limit</a:t>
                      </a:r>
                      <a:r>
                        <a:rPr lang="en-US" sz="1200" baseline="0" dirty="0" smtClean="0"/>
                        <a:t> facility wide total VOC emissions to less than 2.7 tons per year. </a:t>
                      </a:r>
                    </a:p>
                    <a:p>
                      <a:pPr marL="285750" indent="-285750">
                        <a:buFont typeface="Arial" panose="020B0604020202020204" pitchFamily="34" charset="0"/>
                        <a:buChar char="•"/>
                      </a:pPr>
                      <a:r>
                        <a:rPr lang="en-US" sz="1200" baseline="0" dirty="0" smtClean="0"/>
                        <a:t>If not, install controls capable of achieving VOC emission reduction of 95% or greater.</a:t>
                      </a:r>
                    </a:p>
                    <a:p>
                      <a:pPr marL="285750" indent="-285750">
                        <a:buFont typeface="Arial" panose="020B0604020202020204" pitchFamily="34" charset="0"/>
                        <a:buChar char="•"/>
                      </a:pPr>
                      <a:r>
                        <a:rPr lang="en-US" sz="1200" baseline="0" dirty="0" smtClean="0"/>
                        <a:t>Storage Tanks/Storage Vessels comply with 40 CFR OOOO.</a:t>
                      </a:r>
                      <a:endParaRPr lang="en-US" sz="1200" dirty="0"/>
                    </a:p>
                  </a:txBody>
                  <a:tcPr/>
                </a:tc>
              </a:tr>
              <a:tr h="849080">
                <a:tc>
                  <a:txBody>
                    <a:bodyPr/>
                    <a:lstStyle/>
                    <a:p>
                      <a:r>
                        <a:rPr lang="en-US" sz="1200" dirty="0" smtClean="0"/>
                        <a:t>Non-road</a:t>
                      </a:r>
                      <a:r>
                        <a:rPr lang="en-US" sz="1200" baseline="0" dirty="0" smtClean="0"/>
                        <a:t> Engines</a:t>
                      </a:r>
                      <a:endParaRPr lang="en-US" sz="12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rPr>
                        <a:t>EPA’s Part 89 Tier 1-Tier 4 requirements.</a:t>
                      </a:r>
                    </a:p>
                    <a:p>
                      <a:pPr marL="285750" indent="-285750">
                        <a:buFont typeface="Arial" panose="020B0604020202020204" pitchFamily="34" charset="0"/>
                        <a:buChar char="•"/>
                      </a:pPr>
                      <a:r>
                        <a:rPr kumimoji="0" lang="en-US" sz="1200" b="0" i="0" u="none" strike="noStrike" kern="1200" cap="none" spc="0" normalizeH="0" baseline="0" noProof="0" dirty="0" smtClean="0">
                          <a:ln>
                            <a:noFill/>
                          </a:ln>
                          <a:solidFill>
                            <a:prstClr val="black"/>
                          </a:solidFill>
                          <a:effectLst/>
                          <a:uLnTx/>
                          <a:uFillTx/>
                          <a:latin typeface="+mn-lt"/>
                        </a:rPr>
                        <a:t>Retain copy of certification from Manufacturer.</a:t>
                      </a:r>
                    </a:p>
                    <a:p>
                      <a:pPr marL="285750" indent="-285750">
                        <a:buFont typeface="Arial" panose="020B0604020202020204" pitchFamily="34" charset="0"/>
                        <a:buChar char="•"/>
                      </a:pPr>
                      <a:r>
                        <a:rPr kumimoji="0" lang="en-US" sz="1200" b="0" i="0" u="none" strike="noStrike" kern="1200" cap="none" spc="0" normalizeH="0" baseline="0" noProof="0" dirty="0" smtClean="0">
                          <a:ln>
                            <a:noFill/>
                          </a:ln>
                          <a:solidFill>
                            <a:prstClr val="black"/>
                          </a:solidFill>
                          <a:effectLst/>
                          <a:uLnTx/>
                          <a:uFillTx/>
                          <a:latin typeface="+mn-lt"/>
                        </a:rPr>
                        <a:t>Submit a statement confirming each Non-Road engine (identify) is in compliance with Part 89  standards.</a:t>
                      </a:r>
                      <a:endParaRPr lang="en-US" sz="1200" dirty="0"/>
                    </a:p>
                  </a:txBody>
                  <a:tcPr/>
                </a:tc>
              </a:tr>
              <a:tr h="517430">
                <a:tc>
                  <a:txBody>
                    <a:bodyPr/>
                    <a:lstStyle/>
                    <a:p>
                      <a:r>
                        <a:rPr lang="en-US" sz="1200" dirty="0" smtClean="0"/>
                        <a:t>Flaring Activities</a:t>
                      </a:r>
                      <a:endParaRPr lang="en-US" sz="1200" dirty="0"/>
                    </a:p>
                  </a:txBody>
                  <a:tcPr/>
                </a:tc>
                <a:tc>
                  <a:txBody>
                    <a:bodyPr/>
                    <a:lstStyle/>
                    <a:p>
                      <a:pPr marL="285750" indent="-285750">
                        <a:buFont typeface="Arial" panose="020B0604020202020204" pitchFamily="34" charset="0"/>
                        <a:buChar char="•"/>
                      </a:pPr>
                      <a:r>
                        <a:rPr lang="en-US" sz="1200" dirty="0" smtClean="0"/>
                        <a:t>All permanent flaring</a:t>
                      </a:r>
                      <a:r>
                        <a:rPr lang="en-US" sz="1200" baseline="0" dirty="0" smtClean="0"/>
                        <a:t> must be enclosed combustion device including enclosed flaring.</a:t>
                      </a:r>
                    </a:p>
                    <a:p>
                      <a:pPr marL="285750" indent="-285750">
                        <a:buFont typeface="Arial" panose="020B0604020202020204" pitchFamily="34" charset="0"/>
                        <a:buChar char="•"/>
                      </a:pPr>
                      <a:r>
                        <a:rPr lang="en-US" sz="1200" baseline="0" dirty="0" smtClean="0"/>
                        <a:t>Flaring operations must be designed and operated in accordance with 40 CFR 60.18.   </a:t>
                      </a:r>
                      <a:endParaRPr lang="en-US" sz="1200" dirty="0"/>
                    </a:p>
                  </a:txBody>
                  <a:tcPr/>
                </a:tc>
              </a:tr>
              <a:tr h="613224">
                <a:tc>
                  <a:txBody>
                    <a:bodyPr/>
                    <a:lstStyle/>
                    <a:p>
                      <a:r>
                        <a:rPr lang="en-US" sz="1200" dirty="0" smtClean="0"/>
                        <a:t>Stationary IC Engines</a:t>
                      </a:r>
                      <a:endParaRPr lang="en-US" sz="1200" dirty="0"/>
                    </a:p>
                  </a:txBody>
                  <a:tcPr/>
                </a:tc>
                <a:tc>
                  <a:txBody>
                    <a:bodyPr/>
                    <a:lstStyle/>
                    <a:p>
                      <a:pPr marL="285750" indent="-285750">
                        <a:buFont typeface="Arial" panose="020B0604020202020204" pitchFamily="34" charset="0"/>
                        <a:buChar char="•"/>
                      </a:pPr>
                      <a:r>
                        <a:rPr lang="en-US" sz="1200" dirty="0" smtClean="0"/>
                        <a:t>Combined facility </a:t>
                      </a:r>
                      <a:r>
                        <a:rPr lang="en-US" sz="1200" dirty="0" err="1" smtClean="0"/>
                        <a:t>NOx</a:t>
                      </a:r>
                      <a:r>
                        <a:rPr lang="en-US" sz="1200" dirty="0" smtClean="0"/>
                        <a:t> emissions must be less than 100 </a:t>
                      </a:r>
                      <a:r>
                        <a:rPr lang="en-US" sz="1200" dirty="0" err="1" smtClean="0"/>
                        <a:t>lbs</a:t>
                      </a:r>
                      <a:r>
                        <a:rPr lang="en-US" sz="1200" dirty="0" smtClean="0"/>
                        <a:t>/</a:t>
                      </a:r>
                      <a:r>
                        <a:rPr lang="en-US" sz="1200" dirty="0" err="1" smtClean="0"/>
                        <a:t>hr</a:t>
                      </a:r>
                      <a:r>
                        <a:rPr lang="en-US" sz="1200" dirty="0" smtClean="0"/>
                        <a:t>, 1000 </a:t>
                      </a:r>
                      <a:r>
                        <a:rPr lang="en-US" sz="1200" dirty="0" err="1" smtClean="0"/>
                        <a:t>lbs</a:t>
                      </a:r>
                      <a:r>
                        <a:rPr lang="en-US" sz="1200" dirty="0" smtClean="0"/>
                        <a:t>/day, 2.75 tons per ozone</a:t>
                      </a:r>
                      <a:r>
                        <a:rPr lang="en-US" sz="1200" baseline="0" dirty="0" smtClean="0"/>
                        <a:t> season, and 6.6 tons per year on a 12-month rolling basis. </a:t>
                      </a:r>
                      <a:endParaRPr lang="en-US" sz="1200" dirty="0"/>
                    </a:p>
                  </a:txBody>
                  <a:tcPr/>
                </a:tc>
              </a:tr>
            </a:tbl>
          </a:graphicData>
        </a:graphic>
      </p:graphicFrame>
      <p:sp>
        <p:nvSpPr>
          <p:cNvPr id="2" name="Footer Placeholder 1"/>
          <p:cNvSpPr>
            <a:spLocks noGrp="1"/>
          </p:cNvSpPr>
          <p:nvPr>
            <p:ph type="ftr" sz="quarter" idx="11"/>
          </p:nvPr>
        </p:nvSpPr>
        <p:spPr/>
        <p:txBody>
          <a:bodyPr/>
          <a:lstStyle/>
          <a:p>
            <a:pPr>
              <a:defRPr/>
            </a:pPr>
            <a:fld id="{4B24E854-75B0-48DE-A682-25AA5A225CEE}" type="slidenum">
              <a:rPr lang="en-US" smtClean="0"/>
              <a:t>4</a:t>
            </a:fld>
            <a:endParaRPr lang="en-US" dirty="0"/>
          </a:p>
        </p:txBody>
      </p:sp>
      <p:sp>
        <p:nvSpPr>
          <p:cNvPr id="10" name="Rectangle 9"/>
          <p:cNvSpPr/>
          <p:nvPr/>
        </p:nvSpPr>
        <p:spPr>
          <a:xfrm>
            <a:off x="685799" y="457200"/>
            <a:ext cx="7978775" cy="646331"/>
          </a:xfrm>
          <a:prstGeom prst="rect">
            <a:avLst/>
          </a:prstGeom>
        </p:spPr>
        <p:txBody>
          <a:bodyPr wrap="square">
            <a:spAutoFit/>
          </a:bodyPr>
          <a:lstStyle/>
          <a:p>
            <a:pPr>
              <a:defRPr/>
            </a:pPr>
            <a:r>
              <a:rPr lang="en-US" sz="3600" dirty="0" smtClean="0">
                <a:solidFill>
                  <a:schemeClr val="bg1"/>
                </a:solidFill>
              </a:rPr>
              <a:t>Category </a:t>
            </a:r>
            <a:r>
              <a:rPr lang="en-US" sz="3600" dirty="0">
                <a:solidFill>
                  <a:schemeClr val="bg1"/>
                </a:solidFill>
              </a:rPr>
              <a:t>No. 38 </a:t>
            </a:r>
          </a:p>
        </p:txBody>
      </p:sp>
      <p:sp>
        <p:nvSpPr>
          <p:cNvPr id="16" name="TextBox 7"/>
          <p:cNvSpPr>
            <a:spLocks noGrp="1" noChangeArrowheads="1"/>
          </p:cNvSpPr>
          <p:nvPr>
            <p:ph type="title"/>
          </p:nvPr>
        </p:nvSpPr>
        <p:spPr>
          <a:xfrm>
            <a:off x="533400" y="228600"/>
            <a:ext cx="8229600" cy="1143000"/>
          </a:xfrm>
        </p:spPr>
        <p:txBody>
          <a:bodyPr>
            <a:spAutoFit/>
          </a:bodyPr>
          <a:lstStyle/>
          <a:p>
            <a:r>
              <a:rPr lang="en-US" sz="4000" smtClean="0">
                <a:solidFill>
                  <a:schemeClr val="bg1"/>
                </a:solidFill>
              </a:rPr>
              <a:t>Headings :  White Text 40 pt. Calibri</a:t>
            </a:r>
          </a:p>
        </p:txBody>
      </p:sp>
      <p:sp>
        <p:nvSpPr>
          <p:cNvPr id="17" name="TextBox 5"/>
          <p:cNvSpPr txBox="1">
            <a:spLocks noChangeArrowheads="1"/>
          </p:cNvSpPr>
          <p:nvPr/>
        </p:nvSpPr>
        <p:spPr bwMode="auto">
          <a:xfrm>
            <a:off x="457200" y="5762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0">
              <a:defRPr/>
            </a:pPr>
            <a:r>
              <a:rPr lang="en-US" sz="4000" dirty="0" smtClean="0">
                <a:solidFill>
                  <a:prstClr val="white"/>
                </a:solidFill>
                <a:latin typeface="Calibri"/>
              </a:rPr>
              <a:t>        Exemption </a:t>
            </a:r>
            <a:r>
              <a:rPr lang="en-US" sz="4000" dirty="0">
                <a:solidFill>
                  <a:prstClr val="white"/>
                </a:solidFill>
                <a:latin typeface="Calibri"/>
              </a:rPr>
              <a:t>Category No. 38 </a:t>
            </a:r>
          </a:p>
        </p:txBody>
      </p:sp>
      <p:sp>
        <p:nvSpPr>
          <p:cNvPr id="18" name="Rectangle 17"/>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sp>
        <p:nvSpPr>
          <p:cNvPr id="19"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000" smtClean="0">
                <a:solidFill>
                  <a:schemeClr val="bg1"/>
                </a:solidFill>
              </a:rPr>
              <a:t>Headings :  White Text 40 pt. Calibri</a:t>
            </a:r>
          </a:p>
        </p:txBody>
      </p:sp>
      <p:sp>
        <p:nvSpPr>
          <p:cNvPr id="20" name="Rectangle 19"/>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21" name="Group 20"/>
          <p:cNvGrpSpPr>
            <a:grpSpLocks/>
          </p:cNvGrpSpPr>
          <p:nvPr/>
        </p:nvGrpSpPr>
        <p:grpSpPr bwMode="auto">
          <a:xfrm>
            <a:off x="288925" y="355600"/>
            <a:ext cx="8382000" cy="660400"/>
            <a:chOff x="288977" y="355144"/>
            <a:chExt cx="8382000" cy="661312"/>
          </a:xfrm>
        </p:grpSpPr>
        <p:pic>
          <p:nvPicPr>
            <p:cNvPr id="2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
            <p:cNvSpPr txBox="1">
              <a:spLocks noChangeArrowheads="1"/>
            </p:cNvSpPr>
            <p:nvPr/>
          </p:nvSpPr>
          <p:spPr bwMode="auto">
            <a:xfrm>
              <a:off x="533452" y="355144"/>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Exemption Category No. 38</a:t>
              </a:r>
              <a:endParaRPr lang="en-US" sz="4000" dirty="0">
                <a:solidFill>
                  <a:schemeClr val="bg1"/>
                </a:solidFill>
              </a:endParaRPr>
            </a:p>
          </p:txBody>
        </p:sp>
      </p:grpSp>
    </p:spTree>
    <p:extLst>
      <p:ext uri="{BB962C8B-B14F-4D97-AF65-F5344CB8AC3E}">
        <p14:creationId xmlns:p14="http://schemas.microsoft.com/office/powerpoint/2010/main" val="4091083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447800"/>
            <a:ext cx="8229600" cy="4413250"/>
          </a:xfrm>
        </p:spPr>
        <p:txBody>
          <a:bodyPr/>
          <a:lstStyle/>
          <a:p>
            <a:pPr marL="0" lvl="2" indent="0" eaLnBrk="1" hangingPunct="1">
              <a:buNone/>
              <a:defRPr/>
            </a:pPr>
            <a:r>
              <a:rPr lang="en-US" sz="2800" dirty="0" smtClean="0">
                <a:ea typeface="Calibri"/>
                <a:cs typeface="Times New Roman"/>
              </a:rPr>
              <a:t>The </a:t>
            </a:r>
            <a:r>
              <a:rPr lang="en-US" sz="2800" dirty="0">
                <a:ea typeface="Calibri"/>
                <a:cs typeface="Times New Roman"/>
              </a:rPr>
              <a:t>owner or operator </a:t>
            </a:r>
            <a:r>
              <a:rPr lang="en-US" sz="2800" dirty="0" smtClean="0">
                <a:ea typeface="Calibri"/>
                <a:cs typeface="Times New Roman"/>
              </a:rPr>
              <a:t>is required to demonstrate </a:t>
            </a:r>
            <a:r>
              <a:rPr lang="en-US" sz="2800" dirty="0">
                <a:ea typeface="Calibri"/>
                <a:cs typeface="Times New Roman"/>
              </a:rPr>
              <a:t>compliance with </a:t>
            </a:r>
            <a:r>
              <a:rPr lang="en-US" sz="2800" dirty="0" smtClean="0">
                <a:ea typeface="Calibri"/>
                <a:cs typeface="Times New Roman"/>
              </a:rPr>
              <a:t>all exemption </a:t>
            </a:r>
            <a:r>
              <a:rPr lang="en-US" sz="2800" dirty="0">
                <a:ea typeface="Calibri"/>
                <a:cs typeface="Times New Roman"/>
              </a:rPr>
              <a:t>criteria using any generally accepted model or calculation methodology within 180 days after the </a:t>
            </a:r>
            <a:r>
              <a:rPr lang="en-US" sz="2800" dirty="0" smtClean="0">
                <a:ea typeface="Calibri"/>
                <a:cs typeface="Times New Roman"/>
              </a:rPr>
              <a:t>well completion or installation of a source. </a:t>
            </a:r>
            <a:endParaRPr lang="en-US" sz="2600" dirty="0" smtClean="0">
              <a:solidFill>
                <a:prstClr val="black"/>
              </a:solidFill>
            </a:endParaRPr>
          </a:p>
          <a:p>
            <a:pPr marL="0" lvl="2" indent="0" eaLnBrk="1" hangingPunct="1">
              <a:buNone/>
              <a:defRPr/>
            </a:pPr>
            <a:endParaRPr lang="en-US" sz="2600" dirty="0">
              <a:solidFill>
                <a:prstClr val="black"/>
              </a:solidFill>
            </a:endParaRPr>
          </a:p>
          <a:p>
            <a:pPr marL="0" indent="0" eaLnBrk="1" hangingPunct="1">
              <a:buFont typeface="Arial" charset="0"/>
              <a:buNone/>
              <a:defRPr/>
            </a:pPr>
            <a:endParaRPr lang="en-US" sz="3000" dirty="0" smtClean="0"/>
          </a:p>
          <a:p>
            <a:pPr marL="0" indent="0" eaLnBrk="1" hangingPunct="1">
              <a:buFont typeface="Arial" charset="0"/>
              <a:buNone/>
              <a:defRPr/>
            </a:pPr>
            <a:endParaRPr lang="en-US" sz="3000" dirty="0" smtClean="0"/>
          </a:p>
          <a:p>
            <a:pPr marL="0" indent="0" eaLnBrk="1" hangingPunct="1">
              <a:buFont typeface="Arial" charset="0"/>
              <a:buNone/>
              <a:defRPr/>
            </a:pPr>
            <a:endParaRPr lang="en-US" sz="3000" dirty="0"/>
          </a:p>
          <a:p>
            <a:pPr marL="0" indent="0" eaLnBrk="1" hangingPunct="1">
              <a:buFont typeface="Arial" charset="0"/>
              <a:buNone/>
              <a:defRPr/>
            </a:pPr>
            <a:endParaRPr lang="en-US" sz="3000" dirty="0"/>
          </a:p>
          <a:p>
            <a:pPr marL="0" indent="0" eaLnBrk="1" hangingPunct="1">
              <a:buFont typeface="Arial" charset="0"/>
              <a:buNone/>
              <a:defRPr/>
            </a:pPr>
            <a:endParaRPr lang="en-US" dirty="0" smtClean="0"/>
          </a:p>
          <a:p>
            <a:pPr eaLnBrk="1" hangingPunct="1">
              <a:buFont typeface="Arial" charset="0"/>
              <a:buChar char="•"/>
              <a:defRPr/>
            </a:pPr>
            <a:endParaRPr lang="en-US" dirty="0" smtClean="0"/>
          </a:p>
        </p:txBody>
      </p:sp>
      <p:sp>
        <p:nvSpPr>
          <p:cNvPr id="16389" name="TextBox 7"/>
          <p:cNvSpPr txBox="1">
            <a:spLocks noChangeArrowheads="1"/>
          </p:cNvSpPr>
          <p:nvPr/>
        </p:nvSpPr>
        <p:spPr bwMode="auto">
          <a:xfrm>
            <a:off x="361950" y="427038"/>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2800" dirty="0" smtClean="0">
                <a:solidFill>
                  <a:prstClr val="white"/>
                </a:solidFill>
              </a:rPr>
              <a:t>   </a:t>
            </a:r>
            <a:r>
              <a:rPr lang="en-US" sz="3600" dirty="0" err="1" smtClean="0">
                <a:solidFill>
                  <a:prstClr val="white"/>
                </a:solidFill>
              </a:rPr>
              <a:t>Comliance</a:t>
            </a:r>
            <a:r>
              <a:rPr lang="en-US" sz="3600" dirty="0" smtClean="0">
                <a:solidFill>
                  <a:prstClr val="white"/>
                </a:solidFill>
              </a:rPr>
              <a:t> Demonstration</a:t>
            </a:r>
          </a:p>
        </p:txBody>
      </p:sp>
      <p:sp>
        <p:nvSpPr>
          <p:cNvPr id="3" name="Footer Placeholder 2"/>
          <p:cNvSpPr>
            <a:spLocks noGrp="1"/>
          </p:cNvSpPr>
          <p:nvPr>
            <p:ph type="ftr" sz="quarter" idx="11"/>
          </p:nvPr>
        </p:nvSpPr>
        <p:spPr/>
        <p:txBody>
          <a:bodyPr/>
          <a:lstStyle/>
          <a:p>
            <a:pPr>
              <a:defRPr/>
            </a:pPr>
            <a:fld id="{664CAED1-38C3-42DF-BBAE-F5C4709277F8}" type="slidenum">
              <a:rPr lang="en-US" smtClean="0">
                <a:solidFill>
                  <a:prstClr val="black">
                    <a:tint val="75000"/>
                  </a:prstClr>
                </a:solidFill>
              </a:rPr>
              <a:t>5</a:t>
            </a:fld>
            <a:endParaRPr lang="en-US" dirty="0">
              <a:solidFill>
                <a:prstClr val="black">
                  <a:tint val="75000"/>
                </a:prstClr>
              </a:solidFill>
            </a:endParaRPr>
          </a:p>
        </p:txBody>
      </p:sp>
      <p:sp>
        <p:nvSpPr>
          <p:cNvPr id="8" name="TextBox 7"/>
          <p:cNvSpPr>
            <a:spLocks noGrp="1" noChangeArrowheads="1"/>
          </p:cNvSpPr>
          <p:nvPr>
            <p:ph type="title"/>
          </p:nvPr>
        </p:nvSpPr>
        <p:spPr>
          <a:xfrm>
            <a:off x="533400" y="228600"/>
            <a:ext cx="8229600" cy="1143000"/>
          </a:xfrm>
        </p:spPr>
        <p:txBody>
          <a:bodyPr>
            <a:spAutoFit/>
          </a:bodyPr>
          <a:lstStyle/>
          <a:p>
            <a:pPr eaLnBrk="1" hangingPunct="1"/>
            <a:r>
              <a:rPr lang="en-US" sz="4000" smtClean="0">
                <a:solidFill>
                  <a:schemeClr val="bg1"/>
                </a:solidFill>
              </a:rPr>
              <a:t>Headings :  White Text 40 pt. Calibri</a:t>
            </a:r>
          </a:p>
        </p:txBody>
      </p:sp>
      <p:sp>
        <p:nvSpPr>
          <p:cNvPr id="9" name="Rectangle 8"/>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10" name="Group 9"/>
          <p:cNvGrpSpPr>
            <a:grpSpLocks/>
          </p:cNvGrpSpPr>
          <p:nvPr/>
        </p:nvGrpSpPr>
        <p:grpSpPr bwMode="auto">
          <a:xfrm>
            <a:off x="288925" y="355600"/>
            <a:ext cx="8382000" cy="660400"/>
            <a:chOff x="288977" y="355144"/>
            <a:chExt cx="8382000" cy="661312"/>
          </a:xfrm>
        </p:grpSpPr>
        <p:pic>
          <p:nvPicPr>
            <p:cNvPr id="11"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Compliance Demonstration</a:t>
              </a:r>
              <a:endParaRPr lang="en-US" sz="4000" dirty="0">
                <a:solidFill>
                  <a:schemeClr val="bg1"/>
                </a:solidFill>
              </a:endParaRPr>
            </a:p>
          </p:txBody>
        </p:sp>
      </p:grpSp>
      <p:pic>
        <p:nvPicPr>
          <p:cNvPr id="13"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019800"/>
            <a:ext cx="26670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639773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0"/>
            <a:ext cx="8229600" cy="1905000"/>
          </a:xfrm>
        </p:spPr>
        <p:txBody>
          <a:bodyPr/>
          <a:lstStyle/>
          <a:p>
            <a:pPr algn="l" eaLnBrk="1" hangingPunct="1"/>
            <a:r>
              <a:rPr lang="en-US" sz="3200" dirty="0" smtClean="0">
                <a:solidFill>
                  <a:schemeClr val="bg1"/>
                </a:solidFill>
              </a:rPr>
              <a:t>     Specific Compliance Demonstration </a:t>
            </a:r>
            <a:br>
              <a:rPr lang="en-US" sz="3200" dirty="0" smtClean="0">
                <a:solidFill>
                  <a:schemeClr val="bg1"/>
                </a:solidFill>
              </a:rPr>
            </a:br>
            <a:r>
              <a:rPr lang="en-US" sz="3200" dirty="0">
                <a:solidFill>
                  <a:schemeClr val="bg1"/>
                </a:solidFill>
              </a:rPr>
              <a:t> </a:t>
            </a:r>
            <a:r>
              <a:rPr lang="en-US" sz="3200" dirty="0" smtClean="0">
                <a:solidFill>
                  <a:schemeClr val="bg1"/>
                </a:solidFill>
              </a:rPr>
              <a:t>    Requirements were discussed on…</a:t>
            </a:r>
          </a:p>
        </p:txBody>
      </p:sp>
      <p:sp>
        <p:nvSpPr>
          <p:cNvPr id="17412" name="Content Placeholder 2"/>
          <p:cNvSpPr>
            <a:spLocks noGrp="1"/>
          </p:cNvSpPr>
          <p:nvPr>
            <p:ph idx="1"/>
          </p:nvPr>
        </p:nvSpPr>
        <p:spPr>
          <a:xfrm>
            <a:off x="471676" y="1143000"/>
            <a:ext cx="8229600" cy="4525963"/>
          </a:xfrm>
        </p:spPr>
        <p:txBody>
          <a:bodyPr/>
          <a:lstStyle/>
          <a:p>
            <a:pPr marL="0" lvl="0" indent="0" eaLnBrk="1" hangingPunct="1">
              <a:buNone/>
            </a:pPr>
            <a:r>
              <a:rPr lang="en-US" sz="2400" b="1" dirty="0" smtClean="0">
                <a:solidFill>
                  <a:prstClr val="black"/>
                </a:solidFill>
                <a:ea typeface="Calibri"/>
                <a:cs typeface="Times New Roman"/>
              </a:rPr>
              <a:t>Specific </a:t>
            </a:r>
            <a:r>
              <a:rPr lang="en-US" sz="2400" b="1" dirty="0" smtClean="0"/>
              <a:t>Compliance </a:t>
            </a:r>
            <a:r>
              <a:rPr lang="en-US" sz="2400" b="1" dirty="0"/>
              <a:t>Demonstration </a:t>
            </a:r>
            <a:r>
              <a:rPr lang="en-US" sz="2400" b="1" dirty="0" smtClean="0"/>
              <a:t>Requirements </a:t>
            </a:r>
            <a:r>
              <a:rPr lang="en-US" sz="2400" b="1" dirty="0"/>
              <a:t>were discussed </a:t>
            </a:r>
            <a:r>
              <a:rPr lang="en-US" sz="2400" b="1" dirty="0" smtClean="0"/>
              <a:t>on:</a:t>
            </a:r>
            <a:endParaRPr lang="en-US" sz="2400" b="1" dirty="0" smtClean="0">
              <a:solidFill>
                <a:prstClr val="black"/>
              </a:solidFill>
              <a:ea typeface="Calibri"/>
              <a:cs typeface="Times New Roman"/>
            </a:endParaRPr>
          </a:p>
          <a:p>
            <a:pPr marL="548640" indent="-344488" eaLnBrk="1" hangingPunct="1"/>
            <a:r>
              <a:rPr lang="en-US" sz="2400" dirty="0" smtClean="0">
                <a:solidFill>
                  <a:prstClr val="black"/>
                </a:solidFill>
                <a:ea typeface="Calibri"/>
                <a:cs typeface="Times New Roman"/>
              </a:rPr>
              <a:t>Aug. 10, 2013 Comment and Response Document</a:t>
            </a:r>
          </a:p>
          <a:p>
            <a:pPr marL="548640" lvl="0" indent="-344488" eaLnBrk="1" hangingPunct="1"/>
            <a:r>
              <a:rPr lang="en-US" sz="2400" dirty="0" smtClean="0">
                <a:solidFill>
                  <a:prstClr val="black"/>
                </a:solidFill>
                <a:ea typeface="Calibri"/>
                <a:cs typeface="Times New Roman"/>
              </a:rPr>
              <a:t>April </a:t>
            </a:r>
            <a:r>
              <a:rPr lang="en-US" sz="2400" dirty="0">
                <a:solidFill>
                  <a:prstClr val="black"/>
                </a:solidFill>
                <a:ea typeface="Calibri"/>
                <a:cs typeface="Times New Roman"/>
              </a:rPr>
              <a:t>8, 2014:  </a:t>
            </a:r>
            <a:r>
              <a:rPr lang="en-US" sz="2400" dirty="0" smtClean="0">
                <a:solidFill>
                  <a:prstClr val="black"/>
                </a:solidFill>
                <a:ea typeface="Calibri"/>
                <a:cs typeface="Times New Roman"/>
              </a:rPr>
              <a:t>In DEP’s presentation at Quarterly </a:t>
            </a:r>
            <a:r>
              <a:rPr lang="en-US" sz="2400" dirty="0">
                <a:solidFill>
                  <a:prstClr val="black"/>
                </a:solidFill>
                <a:ea typeface="Calibri"/>
                <a:cs typeface="Times New Roman"/>
              </a:rPr>
              <a:t>Oil &amp; Gas Industry Meeting. </a:t>
            </a:r>
          </a:p>
          <a:p>
            <a:pPr marL="548640" lvl="0" indent="-344488">
              <a:spcBef>
                <a:spcPts val="0"/>
              </a:spcBef>
              <a:spcAft>
                <a:spcPts val="1000"/>
              </a:spcAft>
            </a:pPr>
            <a:r>
              <a:rPr lang="en-US" sz="2400" dirty="0">
                <a:solidFill>
                  <a:prstClr val="black"/>
                </a:solidFill>
                <a:ea typeface="Calibri"/>
                <a:cs typeface="Times New Roman"/>
              </a:rPr>
              <a:t>April 28, 2014:  </a:t>
            </a:r>
            <a:r>
              <a:rPr lang="en-US" sz="2400" dirty="0" smtClean="0">
                <a:solidFill>
                  <a:prstClr val="black"/>
                </a:solidFill>
                <a:ea typeface="Calibri"/>
                <a:cs typeface="Times New Roman"/>
              </a:rPr>
              <a:t>During Conference </a:t>
            </a:r>
            <a:r>
              <a:rPr lang="en-US" sz="2400" dirty="0">
                <a:solidFill>
                  <a:prstClr val="black"/>
                </a:solidFill>
                <a:ea typeface="Calibri"/>
                <a:cs typeface="Times New Roman"/>
              </a:rPr>
              <a:t>call between </a:t>
            </a:r>
            <a:r>
              <a:rPr lang="en-US" sz="2400" dirty="0" smtClean="0">
                <a:solidFill>
                  <a:prstClr val="black"/>
                </a:solidFill>
                <a:ea typeface="Calibri"/>
                <a:cs typeface="Times New Roman"/>
              </a:rPr>
              <a:t>DEP </a:t>
            </a:r>
            <a:r>
              <a:rPr lang="en-US" sz="2400" dirty="0">
                <a:solidFill>
                  <a:prstClr val="black"/>
                </a:solidFill>
                <a:ea typeface="Calibri"/>
                <a:cs typeface="Times New Roman"/>
              </a:rPr>
              <a:t>and </a:t>
            </a:r>
            <a:r>
              <a:rPr lang="en-US" sz="2400" dirty="0" smtClean="0">
                <a:solidFill>
                  <a:prstClr val="black"/>
                </a:solidFill>
                <a:ea typeface="Calibri"/>
                <a:cs typeface="Times New Roman"/>
              </a:rPr>
              <a:t>MSC.</a:t>
            </a:r>
            <a:endParaRPr lang="en-US" sz="2400" dirty="0">
              <a:solidFill>
                <a:prstClr val="black"/>
              </a:solidFill>
              <a:ea typeface="Calibri"/>
              <a:cs typeface="Times New Roman"/>
            </a:endParaRPr>
          </a:p>
          <a:p>
            <a:pPr marL="548640" lvl="0" indent="-344488">
              <a:spcBef>
                <a:spcPts val="0"/>
              </a:spcBef>
              <a:spcAft>
                <a:spcPts val="1000"/>
              </a:spcAft>
            </a:pPr>
            <a:r>
              <a:rPr lang="en-US" sz="2400" dirty="0">
                <a:solidFill>
                  <a:prstClr val="black"/>
                </a:solidFill>
                <a:ea typeface="Calibri"/>
                <a:cs typeface="Times New Roman"/>
              </a:rPr>
              <a:t>May 8, 2014: </a:t>
            </a:r>
            <a:r>
              <a:rPr lang="en-US" sz="2400" dirty="0" smtClean="0">
                <a:solidFill>
                  <a:prstClr val="black"/>
                </a:solidFill>
                <a:ea typeface="Calibri"/>
                <a:cs typeface="Times New Roman"/>
              </a:rPr>
              <a:t>In letters </a:t>
            </a:r>
            <a:r>
              <a:rPr lang="en-US" sz="2400" dirty="0">
                <a:solidFill>
                  <a:prstClr val="black"/>
                </a:solidFill>
                <a:ea typeface="Calibri"/>
                <a:cs typeface="Times New Roman"/>
              </a:rPr>
              <a:t>sent to MSC, PIOGA, and API. </a:t>
            </a:r>
          </a:p>
          <a:p>
            <a:pPr marL="548640" lvl="0" indent="-344488">
              <a:spcBef>
                <a:spcPts val="0"/>
              </a:spcBef>
              <a:spcAft>
                <a:spcPts val="1000"/>
              </a:spcAft>
            </a:pPr>
            <a:r>
              <a:rPr lang="en-US" sz="2400" dirty="0">
                <a:solidFill>
                  <a:prstClr val="black"/>
                </a:solidFill>
                <a:ea typeface="Calibri"/>
                <a:cs typeface="Times New Roman"/>
              </a:rPr>
              <a:t>May 14, 2014: </a:t>
            </a:r>
            <a:r>
              <a:rPr lang="en-US" sz="2400" dirty="0" smtClean="0">
                <a:solidFill>
                  <a:prstClr val="black"/>
                </a:solidFill>
                <a:ea typeface="Calibri"/>
                <a:cs typeface="Times New Roman"/>
              </a:rPr>
              <a:t>During DEP’s presentation </a:t>
            </a:r>
            <a:r>
              <a:rPr lang="en-US" sz="2400" dirty="0">
                <a:solidFill>
                  <a:prstClr val="black"/>
                </a:solidFill>
                <a:ea typeface="Calibri"/>
                <a:cs typeface="Times New Roman"/>
              </a:rPr>
              <a:t>at </a:t>
            </a:r>
            <a:r>
              <a:rPr lang="en-US" sz="2400" dirty="0" smtClean="0">
                <a:solidFill>
                  <a:prstClr val="black"/>
                </a:solidFill>
                <a:ea typeface="Calibri"/>
                <a:cs typeface="Times New Roman"/>
              </a:rPr>
              <a:t>AWMA Conference. </a:t>
            </a:r>
            <a:endParaRPr lang="en-US" sz="2400" dirty="0">
              <a:solidFill>
                <a:prstClr val="black"/>
              </a:solidFill>
              <a:ea typeface="Calibri"/>
              <a:cs typeface="Times New Roman"/>
            </a:endParaRPr>
          </a:p>
          <a:p>
            <a:pPr marL="548640" lvl="0" indent="-344488">
              <a:spcBef>
                <a:spcPts val="0"/>
              </a:spcBef>
              <a:spcAft>
                <a:spcPts val="1000"/>
              </a:spcAft>
            </a:pPr>
            <a:r>
              <a:rPr lang="en-US" sz="2400" dirty="0">
                <a:solidFill>
                  <a:prstClr val="black"/>
                </a:solidFill>
                <a:ea typeface="Calibri"/>
                <a:cs typeface="Times New Roman"/>
              </a:rPr>
              <a:t>July 30, 2014: </a:t>
            </a:r>
            <a:r>
              <a:rPr lang="en-US" sz="2400" dirty="0" smtClean="0">
                <a:solidFill>
                  <a:prstClr val="black"/>
                </a:solidFill>
                <a:ea typeface="Calibri"/>
                <a:cs typeface="Times New Roman"/>
              </a:rPr>
              <a:t>During DEP’s presentation </a:t>
            </a:r>
            <a:r>
              <a:rPr lang="en-US" sz="2400" dirty="0">
                <a:solidFill>
                  <a:prstClr val="black"/>
                </a:solidFill>
                <a:ea typeface="Calibri"/>
                <a:cs typeface="Times New Roman"/>
              </a:rPr>
              <a:t>at DCNR Shale Gas Advisory Group Meeting.</a:t>
            </a:r>
          </a:p>
        </p:txBody>
      </p:sp>
      <p:pic>
        <p:nvPicPr>
          <p:cNvPr id="16389"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6054725"/>
            <a:ext cx="2717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E5E745C7-29EB-4B0A-80EC-504F0836A51E}" type="slidenum">
              <a:rPr lang="en-US" smtClean="0"/>
              <a:t>6</a:t>
            </a:fld>
            <a:endParaRPr lang="en-US" dirty="0"/>
          </a:p>
        </p:txBody>
      </p:sp>
      <p:sp>
        <p:nvSpPr>
          <p:cNvPr id="7"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000" smtClean="0">
                <a:solidFill>
                  <a:schemeClr val="bg1"/>
                </a:solidFill>
              </a:rPr>
              <a:t>Headings :  White Text 40 pt. Calibri</a:t>
            </a:r>
          </a:p>
        </p:txBody>
      </p:sp>
      <p:sp>
        <p:nvSpPr>
          <p:cNvPr id="8" name="Rectangle 7"/>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9" name="Group 8"/>
          <p:cNvGrpSpPr>
            <a:grpSpLocks/>
          </p:cNvGrpSpPr>
          <p:nvPr/>
        </p:nvGrpSpPr>
        <p:grpSpPr bwMode="auto">
          <a:xfrm>
            <a:off x="288925" y="355600"/>
            <a:ext cx="8382000" cy="660400"/>
            <a:chOff x="288977" y="355144"/>
            <a:chExt cx="8382000" cy="661312"/>
          </a:xfrm>
        </p:grpSpPr>
        <p:pic>
          <p:nvPicPr>
            <p:cNvPr id="10"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Compliance Demonstration</a:t>
              </a:r>
              <a:endParaRPr lang="en-US" sz="4000" dirty="0">
                <a:solidFill>
                  <a:schemeClr val="bg1"/>
                </a:solidFill>
              </a:endParaRPr>
            </a:p>
          </p:txBody>
        </p:sp>
      </p:grpSp>
    </p:spTree>
    <p:extLst>
      <p:ext uri="{BB962C8B-B14F-4D97-AF65-F5344CB8AC3E}">
        <p14:creationId xmlns:p14="http://schemas.microsoft.com/office/powerpoint/2010/main" val="1713276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2"/>
          <p:cNvSpPr>
            <a:spLocks noGrp="1"/>
          </p:cNvSpPr>
          <p:nvPr>
            <p:ph idx="1"/>
          </p:nvPr>
        </p:nvSpPr>
        <p:spPr/>
        <p:txBody>
          <a:bodyPr/>
          <a:lstStyle/>
          <a:p>
            <a:pPr eaLnBrk="1" hangingPunct="1"/>
            <a:r>
              <a:rPr lang="en-US" sz="2800" dirty="0" smtClean="0"/>
              <a:t>DEP has posted Frequently Asked Questions (FAQ) about GP‐5 and Exemption No. 38.</a:t>
            </a:r>
          </a:p>
          <a:p>
            <a:pPr eaLnBrk="1" hangingPunct="1"/>
            <a:r>
              <a:rPr lang="en-US" sz="2800" dirty="0"/>
              <a:t>The FAQ provides a clear explanation of the applicability and requirements of Exemption No. 38 and answers questions often posed by applicants.</a:t>
            </a:r>
          </a:p>
          <a:p>
            <a:pPr eaLnBrk="1" hangingPunct="1"/>
            <a:r>
              <a:rPr lang="en-US" sz="2800" dirty="0"/>
              <a:t>The FAQ was initially posted on the DEP’s website on </a:t>
            </a:r>
            <a:r>
              <a:rPr lang="en-US" sz="2800" dirty="0" smtClean="0"/>
              <a:t>Dec. </a:t>
            </a:r>
            <a:r>
              <a:rPr lang="en-US" sz="2800" dirty="0"/>
              <a:t>27, 2013 and is updated when additional questions are </a:t>
            </a:r>
            <a:r>
              <a:rPr lang="en-US" sz="2800" dirty="0" smtClean="0"/>
              <a:t>raised.  </a:t>
            </a:r>
            <a:endParaRPr lang="en-US" sz="2800" dirty="0"/>
          </a:p>
        </p:txBody>
      </p:sp>
      <p:pic>
        <p:nvPicPr>
          <p:cNvPr id="17413"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6054725"/>
            <a:ext cx="2717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9E68B1FC-FA52-4535-9253-73F0DFDDF68A}" type="slidenum">
              <a:rPr lang="en-US" smtClean="0"/>
              <a:t>7</a:t>
            </a:fld>
            <a:endParaRPr lang="en-US" dirty="0"/>
          </a:p>
        </p:txBody>
      </p:sp>
      <p:sp>
        <p:nvSpPr>
          <p:cNvPr id="8" name="TextBox 7"/>
          <p:cNvSpPr>
            <a:spLocks noGrp="1" noChangeArrowheads="1"/>
          </p:cNvSpPr>
          <p:nvPr>
            <p:ph type="title"/>
          </p:nvPr>
        </p:nvSpPr>
        <p:spPr>
          <a:xfrm>
            <a:off x="533400" y="228600"/>
            <a:ext cx="8229600" cy="1143000"/>
          </a:xfrm>
        </p:spPr>
        <p:txBody>
          <a:bodyPr>
            <a:spAutoFit/>
          </a:bodyPr>
          <a:lstStyle/>
          <a:p>
            <a:pPr eaLnBrk="1" hangingPunct="1"/>
            <a:r>
              <a:rPr lang="en-US" sz="4000" smtClean="0">
                <a:solidFill>
                  <a:schemeClr val="bg1"/>
                </a:solidFill>
              </a:rPr>
              <a:t>Headings :  White Text 40 pt. Calibri</a:t>
            </a:r>
          </a:p>
        </p:txBody>
      </p:sp>
      <p:sp>
        <p:nvSpPr>
          <p:cNvPr id="9" name="Rectangle 8"/>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10" name="Group 9"/>
          <p:cNvGrpSpPr>
            <a:grpSpLocks/>
          </p:cNvGrpSpPr>
          <p:nvPr/>
        </p:nvGrpSpPr>
        <p:grpSpPr bwMode="auto">
          <a:xfrm>
            <a:off x="288925" y="355600"/>
            <a:ext cx="8382000" cy="660400"/>
            <a:chOff x="288977" y="355144"/>
            <a:chExt cx="8382000" cy="661312"/>
          </a:xfrm>
        </p:grpSpPr>
        <p:pic>
          <p:nvPicPr>
            <p:cNvPr id="11"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Implementation FAQ</a:t>
              </a:r>
              <a:endParaRPr lang="en-US" sz="4000" dirty="0">
                <a:solidFill>
                  <a:schemeClr val="bg1"/>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0"/>
            <a:ext cx="8229600" cy="1905000"/>
          </a:xfrm>
        </p:spPr>
        <p:txBody>
          <a:bodyPr/>
          <a:lstStyle/>
          <a:p>
            <a:pPr algn="l" eaLnBrk="1" hangingPunct="1"/>
            <a:r>
              <a:rPr lang="en-US" sz="3200" dirty="0" smtClean="0">
                <a:solidFill>
                  <a:schemeClr val="bg1"/>
                </a:solidFill>
              </a:rPr>
              <a:t>     Implementation Instructions for </a:t>
            </a:r>
            <a:br>
              <a:rPr lang="en-US" sz="3200" dirty="0" smtClean="0">
                <a:solidFill>
                  <a:schemeClr val="bg1"/>
                </a:solidFill>
              </a:rPr>
            </a:br>
            <a:r>
              <a:rPr lang="en-US" sz="3200" dirty="0" smtClean="0">
                <a:solidFill>
                  <a:schemeClr val="bg1"/>
                </a:solidFill>
              </a:rPr>
              <a:t>     Exemption Category No. 38</a:t>
            </a:r>
          </a:p>
        </p:txBody>
      </p:sp>
      <p:sp>
        <p:nvSpPr>
          <p:cNvPr id="17412" name="Content Placeholder 2"/>
          <p:cNvSpPr>
            <a:spLocks noGrp="1"/>
          </p:cNvSpPr>
          <p:nvPr>
            <p:ph idx="1"/>
          </p:nvPr>
        </p:nvSpPr>
        <p:spPr/>
        <p:txBody>
          <a:bodyPr/>
          <a:lstStyle/>
          <a:p>
            <a:pPr>
              <a:lnSpc>
                <a:spcPct val="115000"/>
              </a:lnSpc>
              <a:spcBef>
                <a:spcPts val="0"/>
              </a:spcBef>
              <a:spcAft>
                <a:spcPts val="0"/>
              </a:spcAft>
              <a:defRPr/>
            </a:pPr>
            <a:r>
              <a:rPr lang="en-US" sz="2350" dirty="0" smtClean="0"/>
              <a:t>DEP has developed Implementation </a:t>
            </a:r>
            <a:r>
              <a:rPr lang="en-US" sz="2350" dirty="0"/>
              <a:t>I</a:t>
            </a:r>
            <a:r>
              <a:rPr lang="en-US" sz="2350" dirty="0" smtClean="0"/>
              <a:t>nstructions for inspectors </a:t>
            </a:r>
            <a:r>
              <a:rPr lang="en-US" sz="2350" dirty="0"/>
              <a:t>and owners </a:t>
            </a:r>
            <a:r>
              <a:rPr lang="en-US" sz="2350" dirty="0" smtClean="0"/>
              <a:t>or </a:t>
            </a:r>
            <a:r>
              <a:rPr lang="en-US" sz="2350" dirty="0"/>
              <a:t>operators of well </a:t>
            </a:r>
            <a:r>
              <a:rPr lang="en-US" sz="2350" dirty="0" smtClean="0"/>
              <a:t>pads to consistently implement </a:t>
            </a:r>
            <a:r>
              <a:rPr lang="en-US" sz="2350" dirty="0"/>
              <a:t>the </a:t>
            </a:r>
            <a:r>
              <a:rPr lang="en-US" sz="2350" dirty="0" smtClean="0"/>
              <a:t>provisions </a:t>
            </a:r>
            <a:r>
              <a:rPr lang="en-US" sz="2350" dirty="0"/>
              <a:t>of Category No. 38.</a:t>
            </a:r>
          </a:p>
          <a:p>
            <a:pPr>
              <a:lnSpc>
                <a:spcPct val="115000"/>
              </a:lnSpc>
              <a:spcBef>
                <a:spcPts val="0"/>
              </a:spcBef>
              <a:spcAft>
                <a:spcPts val="0"/>
              </a:spcAft>
              <a:defRPr/>
            </a:pPr>
            <a:r>
              <a:rPr lang="en-US" sz="2350" dirty="0"/>
              <a:t>The document provides detailed information regarding </a:t>
            </a:r>
            <a:r>
              <a:rPr lang="en-US" sz="2350" dirty="0" smtClean="0"/>
              <a:t>compliance </a:t>
            </a:r>
            <a:r>
              <a:rPr lang="en-US" sz="2350" dirty="0"/>
              <a:t>with each exemption criteria and specific documents required to be submitted to demonstrate compliance with each criteria. </a:t>
            </a:r>
          </a:p>
          <a:p>
            <a:pPr>
              <a:lnSpc>
                <a:spcPct val="115000"/>
              </a:lnSpc>
              <a:spcBef>
                <a:spcPts val="0"/>
              </a:spcBef>
              <a:spcAft>
                <a:spcPts val="0"/>
              </a:spcAft>
              <a:defRPr/>
            </a:pPr>
            <a:r>
              <a:rPr lang="en-US" sz="2350" dirty="0"/>
              <a:t>The Implementation Instructions document has been posted on </a:t>
            </a:r>
            <a:r>
              <a:rPr lang="en-US" sz="2350" dirty="0" smtClean="0"/>
              <a:t>DEP’s </a:t>
            </a:r>
            <a:r>
              <a:rPr lang="en-US" sz="2350" dirty="0"/>
              <a:t>website since June 24, 2014 and is updated as necessary.</a:t>
            </a:r>
          </a:p>
        </p:txBody>
      </p:sp>
      <p:pic>
        <p:nvPicPr>
          <p:cNvPr id="16389"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6054725"/>
            <a:ext cx="2717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CD3BCA1C-65FF-4898-B65E-6C9012364882}" type="slidenum">
              <a:rPr lang="en-US" smtClean="0"/>
              <a:t>8</a:t>
            </a:fld>
            <a:endParaRPr lang="en-US" dirty="0"/>
          </a:p>
        </p:txBody>
      </p:sp>
      <p:sp>
        <p:nvSpPr>
          <p:cNvPr id="7" name="TextBox 7"/>
          <p:cNvSpPr txBox="1">
            <a:spLocks noChangeArrowheads="1"/>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z="4000" smtClean="0">
                <a:solidFill>
                  <a:schemeClr val="bg1"/>
                </a:solidFill>
              </a:rPr>
              <a:t>Headings :  White Text 40 pt. Calibri</a:t>
            </a:r>
          </a:p>
        </p:txBody>
      </p:sp>
      <p:sp>
        <p:nvSpPr>
          <p:cNvPr id="8" name="Rectangle 7"/>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9" name="Group 8"/>
          <p:cNvGrpSpPr>
            <a:grpSpLocks/>
          </p:cNvGrpSpPr>
          <p:nvPr/>
        </p:nvGrpSpPr>
        <p:grpSpPr bwMode="auto">
          <a:xfrm>
            <a:off x="288925" y="355600"/>
            <a:ext cx="8382000" cy="660400"/>
            <a:chOff x="288977" y="355144"/>
            <a:chExt cx="8382000" cy="661312"/>
          </a:xfrm>
        </p:grpSpPr>
        <p:pic>
          <p:nvPicPr>
            <p:cNvPr id="10"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Implementation Instructions</a:t>
              </a:r>
              <a:endParaRPr lang="en-US" sz="4000" dirty="0">
                <a:solidFill>
                  <a:schemeClr val="bg1"/>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Content Placeholder 2"/>
          <p:cNvSpPr>
            <a:spLocks noGrp="1"/>
          </p:cNvSpPr>
          <p:nvPr>
            <p:ph idx="1"/>
          </p:nvPr>
        </p:nvSpPr>
        <p:spPr/>
        <p:txBody>
          <a:bodyPr/>
          <a:lstStyle/>
          <a:p>
            <a:pPr eaLnBrk="1" hangingPunct="1"/>
            <a:r>
              <a:rPr lang="en-US" sz="2400" dirty="0"/>
              <a:t>Of all </a:t>
            </a:r>
            <a:r>
              <a:rPr lang="en-US" sz="2400" dirty="0" smtClean="0"/>
              <a:t>Compliance Demonstration Reports (CDR) received by the DEP, approximately 3% of them were found to be adequate. </a:t>
            </a:r>
          </a:p>
          <a:p>
            <a:pPr eaLnBrk="1" hangingPunct="1"/>
            <a:r>
              <a:rPr lang="en-US" sz="2400" dirty="0" smtClean="0"/>
              <a:t>Twenty-six wells sites owned by four owners or operators failed to submit any CDR within 180 days of well completion. </a:t>
            </a:r>
          </a:p>
          <a:p>
            <a:pPr eaLnBrk="1" hangingPunct="1"/>
            <a:r>
              <a:rPr lang="en-US" sz="2400" dirty="0" smtClean="0"/>
              <a:t>DEP sent deficiency letters to the owners or operators who submitted inadequate CDRs and granted additional time to comply.</a:t>
            </a:r>
          </a:p>
          <a:p>
            <a:pPr eaLnBrk="1" hangingPunct="1"/>
            <a:r>
              <a:rPr lang="en-US" sz="2400" dirty="0" smtClean="0"/>
              <a:t>DEP sent Notices of Violations (NOV) to 26 well site owners or operators who did not submit a CDR within 180 days of well completion.</a:t>
            </a:r>
          </a:p>
          <a:p>
            <a:pPr eaLnBrk="1" hangingPunct="1"/>
            <a:endParaRPr lang="en-US" sz="2800" dirty="0" smtClean="0"/>
          </a:p>
          <a:p>
            <a:pPr marL="0" indent="0" eaLnBrk="1" hangingPunct="1">
              <a:buNone/>
            </a:pPr>
            <a:endParaRPr lang="en-US" sz="2800" dirty="0" smtClean="0"/>
          </a:p>
        </p:txBody>
      </p:sp>
      <p:pic>
        <p:nvPicPr>
          <p:cNvPr id="17413"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6054725"/>
            <a:ext cx="2717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pPr>
              <a:defRPr/>
            </a:pPr>
            <a:fld id="{BAB1B6D3-B7E8-4906-B587-B0A8C8EF2C3A}" type="slidenum">
              <a:rPr lang="en-US" smtClean="0"/>
              <a:t>9</a:t>
            </a:fld>
            <a:endParaRPr lang="en-US" dirty="0"/>
          </a:p>
        </p:txBody>
      </p:sp>
      <p:sp>
        <p:nvSpPr>
          <p:cNvPr id="13" name="TextBox 7"/>
          <p:cNvSpPr>
            <a:spLocks noGrp="1" noChangeArrowheads="1"/>
          </p:cNvSpPr>
          <p:nvPr>
            <p:ph type="title"/>
          </p:nvPr>
        </p:nvSpPr>
        <p:spPr>
          <a:xfrm>
            <a:off x="533400" y="228600"/>
            <a:ext cx="8229600" cy="1143000"/>
          </a:xfrm>
        </p:spPr>
        <p:txBody>
          <a:bodyPr>
            <a:spAutoFit/>
          </a:bodyPr>
          <a:lstStyle/>
          <a:p>
            <a:pPr eaLnBrk="1" hangingPunct="1"/>
            <a:r>
              <a:rPr lang="en-US" sz="4000" smtClean="0">
                <a:solidFill>
                  <a:schemeClr val="bg1"/>
                </a:solidFill>
              </a:rPr>
              <a:t>Headings :  White Text 40 pt. Calibri</a:t>
            </a:r>
          </a:p>
        </p:txBody>
      </p:sp>
      <p:sp>
        <p:nvSpPr>
          <p:cNvPr id="14" name="Rectangle 13"/>
          <p:cNvSpPr/>
          <p:nvPr/>
        </p:nvSpPr>
        <p:spPr>
          <a:xfrm>
            <a:off x="685799" y="457200"/>
            <a:ext cx="7978775" cy="646331"/>
          </a:xfrm>
          <a:prstGeom prst="rect">
            <a:avLst/>
          </a:prstGeom>
        </p:spPr>
        <p:txBody>
          <a:bodyPr wrap="square">
            <a:spAutoFit/>
          </a:bodyPr>
          <a:lstStyle/>
          <a:p>
            <a:pPr>
              <a:defRPr/>
            </a:pPr>
            <a:r>
              <a:rPr lang="en-US" sz="3600" dirty="0">
                <a:solidFill>
                  <a:schemeClr val="bg1"/>
                </a:solidFill>
              </a:rPr>
              <a:t>Exemption Category No. 38 </a:t>
            </a:r>
          </a:p>
        </p:txBody>
      </p:sp>
      <p:grpSp>
        <p:nvGrpSpPr>
          <p:cNvPr id="15" name="Group 14"/>
          <p:cNvGrpSpPr>
            <a:grpSpLocks/>
          </p:cNvGrpSpPr>
          <p:nvPr/>
        </p:nvGrpSpPr>
        <p:grpSpPr bwMode="auto">
          <a:xfrm>
            <a:off x="288925" y="355600"/>
            <a:ext cx="8382000" cy="660400"/>
            <a:chOff x="288977" y="355144"/>
            <a:chExt cx="8382000" cy="661312"/>
          </a:xfrm>
        </p:grpSpPr>
        <p:pic>
          <p:nvPicPr>
            <p:cNvPr id="16"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txBox="1">
              <a:spLocks noChangeArrowheads="1"/>
            </p:cNvSpPr>
            <p:nvPr/>
          </p:nvSpPr>
          <p:spPr bwMode="auto">
            <a:xfrm>
              <a:off x="533452"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CDR Issues Encountered</a:t>
              </a:r>
              <a:endParaRPr lang="en-US" sz="4000" dirty="0">
                <a:solidFill>
                  <a:schemeClr val="bg1"/>
                </a:solidFill>
              </a:endParaRPr>
            </a:p>
          </p:txBody>
        </p:sp>
      </p:grpSp>
    </p:spTree>
    <p:extLst>
      <p:ext uri="{BB962C8B-B14F-4D97-AF65-F5344CB8AC3E}">
        <p14:creationId xmlns:p14="http://schemas.microsoft.com/office/powerpoint/2010/main" val="4066987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948</Words>
  <Application>Microsoft Office PowerPoint</Application>
  <PresentationFormat>On-screen Show (4:3)</PresentationFormat>
  <Paragraphs>117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1_Office Theme</vt:lpstr>
      <vt:lpstr>Implementation of  Permit Exemption Criteria Category No. 38</vt:lpstr>
      <vt:lpstr>Headings :  White Text 40 pt. Calibri</vt:lpstr>
      <vt:lpstr>Headings :  White Text 40 pt. Calibri</vt:lpstr>
      <vt:lpstr>Headings :  White Text 40 pt. Calibri</vt:lpstr>
      <vt:lpstr>Headings :  White Text 40 pt. Calibri</vt:lpstr>
      <vt:lpstr>     Specific Compliance Demonstration       Requirements were discussed on…</vt:lpstr>
      <vt:lpstr>Headings :  White Text 40 pt. Calibri</vt:lpstr>
      <vt:lpstr>     Implementation Instructions for       Exemption Category No. 38</vt:lpstr>
      <vt:lpstr>Headings :  White Text 40 pt. Calibri</vt:lpstr>
      <vt:lpstr>PowerPoint Presentation</vt:lpstr>
    </vt:vector>
  </TitlesOfParts>
  <Company>Commonwealth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AWMA Meeting</dc:title>
  <dc:creator>Brisini, Vincent</dc:creator>
  <cp:lastModifiedBy>Build</cp:lastModifiedBy>
  <cp:revision>121</cp:revision>
  <cp:lastPrinted>2014-02-06T21:39:02Z</cp:lastPrinted>
  <dcterms:created xsi:type="dcterms:W3CDTF">2013-05-03T19:27:52Z</dcterms:created>
  <dcterms:modified xsi:type="dcterms:W3CDTF">2014-10-07T13:19:35Z</dcterms:modified>
</cp:coreProperties>
</file>