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6" r:id="rId5"/>
    <p:sldId id="260" r:id="rId6"/>
    <p:sldId id="261" r:id="rId7"/>
    <p:sldId id="264" r:id="rId8"/>
    <p:sldId id="265" r:id="rId9"/>
    <p:sldId id="271" r:id="rId10"/>
    <p:sldId id="267" r:id="rId11"/>
    <p:sldId id="268" r:id="rId12"/>
    <p:sldId id="270" r:id="rId13"/>
    <p:sldId id="269" r:id="rId14"/>
    <p:sldId id="27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i, Veronica" initials="KV" lastIdx="1" clrIdx="0">
    <p:extLst>
      <p:ext uri="{19B8F6BF-5375-455C-9EA6-DF929625EA0E}">
        <p15:presenceInfo xmlns:p15="http://schemas.microsoft.com/office/powerpoint/2012/main" userId="Kasi, Veron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78" autoAdjust="0"/>
    <p:restoredTop sz="93208" autoAdjust="0"/>
  </p:normalViewPr>
  <p:slideViewPr>
    <p:cSldViewPr snapToGrid="0">
      <p:cViewPr varScale="1">
        <p:scale>
          <a:sx n="106" d="100"/>
          <a:sy n="106" d="100"/>
        </p:scale>
        <p:origin x="294" y="1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7FFA9-759B-404C-93F4-7C3A13916749}" type="datetimeFigureOut">
              <a:rPr lang="en-US" smtClean="0"/>
              <a:t>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38FE30-1C49-48D1-87E9-FE0E46E77370}" type="slidenum">
              <a:rPr lang="en-US" smtClean="0"/>
              <a:t>‹#›</a:t>
            </a:fld>
            <a:endParaRPr lang="en-US"/>
          </a:p>
        </p:txBody>
      </p:sp>
    </p:spTree>
    <p:extLst>
      <p:ext uri="{BB962C8B-B14F-4D97-AF65-F5344CB8AC3E}">
        <p14:creationId xmlns:p14="http://schemas.microsoft.com/office/powerpoint/2010/main" val="2254633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Thank</a:t>
            </a:r>
            <a:r>
              <a:rPr lang="en-US" baseline="0" dirty="0"/>
              <a:t> you for your interest in this funding program.  This year, there have been some changes made to the announcement priorities. The overall intent of this webinar is to help you identify and submit successful projects.  Nicki Kasi, Chesapeake Bay Program Office Director, will be reviewing budgeting and invoicing toward the end of this webinar.  There will also be some time allotted at the end for questions.  Please type your questions as they arise and we will answer as many as we can at the end of the session.  </a:t>
            </a:r>
          </a:p>
          <a:p>
            <a:endParaRPr lang="en-US" baseline="0" dirty="0"/>
          </a:p>
          <a:p>
            <a:r>
              <a:rPr lang="en-US" baseline="0" dirty="0"/>
              <a:t>This webinar is also being recorded and will be posted for your reference and review. </a:t>
            </a:r>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1</a:t>
            </a:fld>
            <a:endParaRPr lang="en-US"/>
          </a:p>
        </p:txBody>
      </p:sp>
    </p:spTree>
    <p:extLst>
      <p:ext uri="{BB962C8B-B14F-4D97-AF65-F5344CB8AC3E}">
        <p14:creationId xmlns:p14="http://schemas.microsoft.com/office/powerpoint/2010/main" val="4174892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8FE30-1C49-48D1-87E9-FE0E46E77370}" type="slidenum">
              <a:rPr lang="en-US" smtClean="0"/>
              <a:t>11</a:t>
            </a:fld>
            <a:endParaRPr lang="en-US"/>
          </a:p>
        </p:txBody>
      </p:sp>
    </p:spTree>
    <p:extLst>
      <p:ext uri="{BB962C8B-B14F-4D97-AF65-F5344CB8AC3E}">
        <p14:creationId xmlns:p14="http://schemas.microsoft.com/office/powerpoint/2010/main" val="125801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8FE30-1C49-48D1-87E9-FE0E46E77370}" type="slidenum">
              <a:rPr lang="en-US" smtClean="0"/>
              <a:t>12</a:t>
            </a:fld>
            <a:endParaRPr lang="en-US"/>
          </a:p>
        </p:txBody>
      </p:sp>
    </p:spTree>
    <p:extLst>
      <p:ext uri="{BB962C8B-B14F-4D97-AF65-F5344CB8AC3E}">
        <p14:creationId xmlns:p14="http://schemas.microsoft.com/office/powerpoint/2010/main" val="2770160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8FE30-1C49-48D1-87E9-FE0E46E77370}" type="slidenum">
              <a:rPr lang="en-US" smtClean="0"/>
              <a:t>13</a:t>
            </a:fld>
            <a:endParaRPr lang="en-US"/>
          </a:p>
        </p:txBody>
      </p:sp>
    </p:spTree>
    <p:extLst>
      <p:ext uri="{BB962C8B-B14F-4D97-AF65-F5344CB8AC3E}">
        <p14:creationId xmlns:p14="http://schemas.microsoft.com/office/powerpoint/2010/main" val="265189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For further information, please contact Nicki Kasi. Thank you for your attention and interest, and have a wonderful day!</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39775" indent="-282575">
              <a:defRPr>
                <a:solidFill>
                  <a:schemeClr val="tx1"/>
                </a:solidFill>
                <a:latin typeface="Calibri" panose="020F0502020204030204" pitchFamily="34" charset="0"/>
                <a:ea typeface="MS PGothic" panose="020B0600070205080204" pitchFamily="34" charset="-128"/>
              </a:defRPr>
            </a:lvl2pPr>
            <a:lvl3pPr marL="1139825" indent="-225425">
              <a:defRPr>
                <a:solidFill>
                  <a:schemeClr val="tx1"/>
                </a:solidFill>
                <a:latin typeface="Calibri" panose="020F0502020204030204" pitchFamily="34" charset="0"/>
                <a:ea typeface="MS PGothic" panose="020B0600070205080204" pitchFamily="34" charset="-128"/>
              </a:defRPr>
            </a:lvl3pPr>
            <a:lvl4pPr marL="1597025" indent="-225425">
              <a:defRPr>
                <a:solidFill>
                  <a:schemeClr val="tx1"/>
                </a:solidFill>
                <a:latin typeface="Calibri" panose="020F0502020204030204" pitchFamily="34" charset="0"/>
                <a:ea typeface="MS PGothic" panose="020B0600070205080204" pitchFamily="34" charset="-128"/>
              </a:defRPr>
            </a:lvl4pPr>
            <a:lvl5pPr marL="2052638" indent="-225425">
              <a:defRPr>
                <a:solidFill>
                  <a:schemeClr val="tx1"/>
                </a:solidFill>
                <a:latin typeface="Calibri" panose="020F0502020204030204" pitchFamily="34" charset="0"/>
                <a:ea typeface="MS PGothic" panose="020B0600070205080204" pitchFamily="34" charset="-128"/>
              </a:defRPr>
            </a:lvl5pPr>
            <a:lvl6pPr marL="2509838" indent="-225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67038" indent="-225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4238" indent="-225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1438" indent="-22542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BAA9DC2-1FC3-4E99-B18A-5C5A5A7F581A}" type="slidenum">
              <a:rPr lang="en-US" altLang="en-US" smtClean="0"/>
              <a:pPr/>
              <a:t>15</a:t>
            </a:fld>
            <a:endParaRPr lang="en-US" altLang="en-US"/>
          </a:p>
        </p:txBody>
      </p:sp>
    </p:spTree>
    <p:extLst>
      <p:ext uri="{BB962C8B-B14F-4D97-AF65-F5344CB8AC3E}">
        <p14:creationId xmlns:p14="http://schemas.microsoft.com/office/powerpoint/2010/main" val="303067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we’ll begin with an overview, then move into the funding priorities.  We will then discuss what will be sought by both Central Office and the Regional Offices for the scoring and ranking of project applications.  Nicki will follow up with budgeting for Bay Special Projects proposals and overall invoicing of the Bay Tech, Engineering Tech, and Bay Special Projects.</a:t>
            </a:r>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2</a:t>
            </a:fld>
            <a:endParaRPr lang="en-US"/>
          </a:p>
        </p:txBody>
      </p:sp>
    </p:spTree>
    <p:extLst>
      <p:ext uri="{BB962C8B-B14F-4D97-AF65-F5344CB8AC3E}">
        <p14:creationId xmlns:p14="http://schemas.microsoft.com/office/powerpoint/2010/main" val="19603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approximately $2.5</a:t>
            </a:r>
            <a:r>
              <a:rPr lang="en-US" baseline="0" dirty="0"/>
              <a:t> to $3 million allocated for this round of Bay Special Projects.  This amount of funding is the combination of last year’s round and this year’s round, rolled into one grant cycle.  We have not instituted a cap on project budget.  </a:t>
            </a:r>
          </a:p>
          <a:p>
            <a:endParaRPr lang="en-US" baseline="0" dirty="0"/>
          </a:p>
          <a:p>
            <a:r>
              <a:rPr lang="en-US" baseline="0" dirty="0"/>
              <a:t>The application deadline is February 28, 2017.  Further information regarding what should be submitted is contained in the announcement and at the end of the webinar.  All applications should be submitted to me, Jill Whitcomb.</a:t>
            </a:r>
          </a:p>
          <a:p>
            <a:endParaRPr lang="en-US" baseline="0" dirty="0"/>
          </a:p>
          <a:p>
            <a:r>
              <a:rPr lang="en-US" baseline="0" dirty="0"/>
              <a:t>Work with your DEP Regional Staff and Field Reps to develop your project applications.  The DEP Regional Staff and Field Reps are also encouraged to communicate with the DEP Chesapeake Bay Program Office staff throughout the application period, if questions arise.</a:t>
            </a:r>
          </a:p>
          <a:p>
            <a:endParaRPr lang="en-US" baseline="0" dirty="0"/>
          </a:p>
          <a:p>
            <a:r>
              <a:rPr lang="en-US" baseline="0" dirty="0"/>
              <a:t>The deadline for the implementation of all projects is June 30, 2019.  As this is federal funding, extensions to this grant are not allowed.  Please keep that in mind when writing your proposal.</a:t>
            </a:r>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3</a:t>
            </a:fld>
            <a:endParaRPr lang="en-US"/>
          </a:p>
        </p:txBody>
      </p:sp>
    </p:spTree>
    <p:extLst>
      <p:ext uri="{BB962C8B-B14F-4D97-AF65-F5344CB8AC3E}">
        <p14:creationId xmlns:p14="http://schemas.microsoft.com/office/powerpoint/2010/main" val="421828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three funding priorities, as stated in the Bay Special Projects Announcement:  </a:t>
            </a:r>
          </a:p>
          <a:p>
            <a:endParaRPr lang="en-US" baseline="0" dirty="0"/>
          </a:p>
          <a:p>
            <a:r>
              <a:rPr lang="en-US" baseline="0" dirty="0"/>
              <a:t>First, the proposal must clearly state how the project meets ONE OR MORE elements of the Chesapeake Bay Restoration Strategy.  We boiled the 6 elements into the three that would be most applicable to this funding program.  While the announcement may look different than previous years, the priorities are very similar.   The proposal will obtain more points with more than one element, or goal, being met.</a:t>
            </a:r>
          </a:p>
          <a:p>
            <a:endParaRPr lang="en-US" baseline="0" dirty="0"/>
          </a:p>
          <a:p>
            <a:r>
              <a:rPr lang="en-US" baseline="0" dirty="0"/>
              <a:t>--Goal #1 Address pollution reduction deficiencies – we are seeking projects that implement BMPs as a result of one or more inspection strategies.  While the current inspection strategy has just recently begun within the past 2 quarters, if you can link BMP implementation to your inspection strategy, make sure you note that in your application.  The idea here is that projects are targeted to the areas most in need – the watersheds, municipalities, livestock types, etc. that the District has identified as being included in your inspection strategy.  This could even be a watershed that has been included in the previous RAWAPI strategies.</a:t>
            </a:r>
          </a:p>
          <a:p>
            <a:endParaRPr lang="en-US" baseline="0" dirty="0"/>
          </a:p>
          <a:p>
            <a:r>
              <a:rPr lang="en-US" baseline="0" dirty="0"/>
              <a:t>--Goal #2 Focus on local water quality improvement and protection – There are two main categories under this element.  </a:t>
            </a:r>
          </a:p>
          <a:p>
            <a:endParaRPr lang="en-US" baseline="0" dirty="0"/>
          </a:p>
          <a:p>
            <a:r>
              <a:rPr lang="en-US" baseline="0" dirty="0"/>
              <a:t>-The first category is locating and quantifying previously undocumented BMPs.  Aside from the Bay Special Projects grants, all Bay Districts will be receiving funding for tablets/laptops, regardless of if they have “signed on” to the Bay Tech Agreement in the last year.  One of the primary functions of these tablets is to enable the Districts to efficiently document existing and functioning BMPs while in the field.  This could be undocumented (non-cost shared) BMPs.  As a side-note, the documentation of BMPs will be discussed as part of the BMP Verification session at the All Bay Meeting in March.  If you would like to include this piece in your proposal and want to know more about how to do so, please contact me.</a:t>
            </a:r>
          </a:p>
          <a:p>
            <a:endParaRPr lang="en-US" baseline="0" dirty="0"/>
          </a:p>
          <a:p>
            <a:r>
              <a:rPr lang="en-US" baseline="0" dirty="0"/>
              <a:t>-The second category, one which most of you will be focusing on, is implementing high-impact, low-cost practices in impaired watersheds.  While there are many high-impact practices, not all of them are low-cost.  As part of the scoring of these projects, we will be running a cost-benefit analysis based on sediment and nutrient reduction potential of the practices identified.  Central Office staff will be running every project through </a:t>
            </a:r>
            <a:r>
              <a:rPr lang="en-US" baseline="0" dirty="0" err="1"/>
              <a:t>BayFast</a:t>
            </a:r>
            <a:r>
              <a:rPr lang="en-US" baseline="0" dirty="0"/>
              <a:t> and/or CAST and use that as a standardized method of determining nutrient and sediment reduction.  Some of the practices that have been identified as being high-impact and low-cost are increased implementation of conservation tillage and no-till; increased implementation of cover crop; livestock stream exclusion fencing; barnyard runoff controls; and riparian forest buffers to name a few.  </a:t>
            </a:r>
          </a:p>
          <a:p>
            <a:endParaRPr lang="en-US" baseline="0" dirty="0"/>
          </a:p>
          <a:p>
            <a:r>
              <a:rPr lang="en-US" baseline="0" dirty="0"/>
              <a:t>--Goal #3 Improve reporting, record keeping and data systems—This element may also link to one or both of the first two elements.  There are two categories under this element:</a:t>
            </a:r>
          </a:p>
          <a:p>
            <a:endParaRPr lang="en-US" baseline="0" dirty="0"/>
          </a:p>
          <a:p>
            <a:r>
              <a:rPr lang="en-US" baseline="0" dirty="0"/>
              <a:t>-Collecting and reporting plan implementation for Manure Management, Ag E&amp;S and/or Conservation Plans.  While the current inspections are focusing on the completeness of the required plans, this goes one step further.  In order to account for Manure Management Plan acres into the future for Chesapeake Bay Watershed Model accounting and crediting, we must determine that the plans are being implemented.  The new Phase 6 Nutrient Management BMP recommendations and crediting will include meeting core and supplemental criteria.  If you are interested in submitting a proposal for this element, please contact me.  </a:t>
            </a:r>
          </a:p>
          <a:p>
            <a:endParaRPr lang="en-US" baseline="0" dirty="0"/>
          </a:p>
          <a:p>
            <a:r>
              <a:rPr lang="en-US" baseline="0" dirty="0"/>
              <a:t>-The second category is Verification and reporting of non-cost shared BMPs.  This links with the second element, but is solely focused on non-cost shared BMPs.  The results of the Penn State University farm inventory survey show that there are more BMPs on the ground than had been reported previously; a fact to which most of you can attest.  Non-cost shared BMPs must be verified to meet standard criteria, which in this case will primarily be the Chesapeake Bay Standard Resource Improvement Practice criteria.</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4</a:t>
            </a:fld>
            <a:endParaRPr lang="en-US"/>
          </a:p>
        </p:txBody>
      </p:sp>
    </p:spTree>
    <p:extLst>
      <p:ext uri="{BB962C8B-B14F-4D97-AF65-F5344CB8AC3E}">
        <p14:creationId xmlns:p14="http://schemas.microsoft.com/office/powerpoint/2010/main" val="3868579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I’ll provide some helpful hints to submitting a successful application.  </a:t>
            </a:r>
          </a:p>
          <a:p>
            <a:endParaRPr lang="en-US" baseline="0" dirty="0"/>
          </a:p>
          <a:p>
            <a:r>
              <a:rPr lang="en-US" baseline="0" dirty="0"/>
              <a:t>First, review the announcement.  Focus on one or more of the three goals identified in the announcement as discussed previously.  The more goals (or elements) that are included in a project, the higher it will rank.  </a:t>
            </a:r>
          </a:p>
          <a:p>
            <a:endParaRPr lang="en-US" baseline="0" dirty="0"/>
          </a:p>
          <a:p>
            <a:r>
              <a:rPr lang="en-US" baseline="0" dirty="0"/>
              <a:t>One example would be a stream fencing project on an operation that was previously inspected, or is located within the targeted inspection area.  This would meet the first goal – including your inspection strategy, and the second goal – implementation of high-impact, low cost practices.</a:t>
            </a:r>
          </a:p>
          <a:p>
            <a:endParaRPr lang="en-US" baseline="0" dirty="0"/>
          </a:p>
          <a:p>
            <a:r>
              <a:rPr lang="en-US" baseline="0" dirty="0"/>
              <a:t>Second, Focus on DEP defined impaired watersheds and/or county priority watersheds.</a:t>
            </a:r>
          </a:p>
          <a:p>
            <a:endParaRPr lang="en-US" baseline="0" dirty="0"/>
          </a:p>
          <a:p>
            <a:r>
              <a:rPr lang="en-US" baseline="0" dirty="0"/>
              <a:t>Third, If you’re going to submit a proposal with verification of existing BMPs, tracking, and reporting, I’d suggest that you familiarize yourself with the Pennsylvania BMP Verification Program Plan as well as the CBP Verification Framework Guidance.</a:t>
            </a:r>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5</a:t>
            </a:fld>
            <a:endParaRPr lang="en-US"/>
          </a:p>
        </p:txBody>
      </p:sp>
    </p:spTree>
    <p:extLst>
      <p:ext uri="{BB962C8B-B14F-4D97-AF65-F5344CB8AC3E}">
        <p14:creationId xmlns:p14="http://schemas.microsoft.com/office/powerpoint/2010/main" val="252273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here is where it gets a little different from what Districts</a:t>
            </a:r>
            <a:r>
              <a:rPr lang="en-US" baseline="0" dirty="0"/>
              <a:t> have done in the past.  While implementing smaller projects is OK, what we’re seeking in project applications is a more holistic, comprehensive implementation.  These examples are just some of the many good projects that would get high marks.  We understand that some of these projects may be difficult to come across, such as multiple neighboring property owners who would want to fence a stream.  Remember, there is no cap as to the amount of funding that a project can receive – but you must also quantify and describe the benefits of the practice.  A singular grassed waterway on a farm that is 1000 feet from the nearest stream is a lot different than a grassed waterway, terrace and diversion system on a streamside field where the producer will also implement no-till and cover crop. Installing roof runoff controls, underground outlets, and curbing on multiple barnyards will harness a great benefit, specifically if those barnyards are in close proximity to surface water or wells.  </a:t>
            </a:r>
          </a:p>
          <a:p>
            <a:endParaRPr lang="en-US" baseline="0" dirty="0"/>
          </a:p>
          <a:p>
            <a:r>
              <a:rPr lang="en-US" baseline="0" dirty="0"/>
              <a:t>Another example is to focus on habitat improvement along with water quality improvement.  While habitat improvements are difficult to quantify, we’ve identified some practices that offer multiple benefits, not just nutrient and sediment reductions.  Stream restoration and riparian buffers are a couple of practices that could be implemented regardless of sector.</a:t>
            </a:r>
          </a:p>
          <a:p>
            <a:endParaRPr lang="en-US" baseline="0" dirty="0"/>
          </a:p>
          <a:p>
            <a:r>
              <a:rPr lang="en-US" baseline="0" dirty="0"/>
              <a:t>While some </a:t>
            </a:r>
            <a:r>
              <a:rPr lang="en-US" baseline="0" dirty="0" err="1"/>
              <a:t>stormwater</a:t>
            </a:r>
            <a:r>
              <a:rPr lang="en-US" baseline="0" dirty="0"/>
              <a:t> facilities and retrofits can be incredibly costly, installing practices like rain gardens and permeable pavers in a residential or municipal area may also produce multiple benefits, including the use as an educational tool. </a:t>
            </a:r>
            <a:endParaRPr lang="en-US" dirty="0"/>
          </a:p>
        </p:txBody>
      </p:sp>
      <p:sp>
        <p:nvSpPr>
          <p:cNvPr id="4" name="Slide Number Placeholder 3"/>
          <p:cNvSpPr>
            <a:spLocks noGrp="1"/>
          </p:cNvSpPr>
          <p:nvPr>
            <p:ph type="sldNum" sz="quarter" idx="10"/>
          </p:nvPr>
        </p:nvSpPr>
        <p:spPr/>
        <p:txBody>
          <a:bodyPr/>
          <a:lstStyle/>
          <a:p>
            <a:fld id="{9838FE30-1C49-48D1-87E9-FE0E46E77370}" type="slidenum">
              <a:rPr lang="en-US" smtClean="0"/>
              <a:t>6</a:t>
            </a:fld>
            <a:endParaRPr lang="en-US"/>
          </a:p>
        </p:txBody>
      </p:sp>
    </p:spTree>
    <p:extLst>
      <p:ext uri="{BB962C8B-B14F-4D97-AF65-F5344CB8AC3E}">
        <p14:creationId xmlns:p14="http://schemas.microsoft.com/office/powerpoint/2010/main" val="276116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goals in terms of measurable outputs, both in the budget section and the narrative section.  Be sure to be clear as to what the overall goals of the project are.  We will be using tools like CAST and </a:t>
            </a:r>
            <a:r>
              <a:rPr lang="en-US" dirty="0" err="1"/>
              <a:t>BayFast</a:t>
            </a:r>
            <a:r>
              <a:rPr lang="en-US" dirty="0"/>
              <a:t> to determine sediment and nutrient reduction, so the more information you provide (such as units of implementation and locational information), the better able we will be in running the proposed practices through scenarios.  </a:t>
            </a:r>
          </a:p>
          <a:p>
            <a:endParaRPr lang="en-US" dirty="0"/>
          </a:p>
          <a:p>
            <a:r>
              <a:rPr lang="en-US" dirty="0"/>
              <a:t>Identify any partnering organizations or entities in the application.  This may or may not include additional funding.  If you’re working with local municipalities, watershed associations, schools, or organizations and clubs such as the RC&amp;D, No-Till Alliance and FFA, or other entities, include them!  </a:t>
            </a:r>
          </a:p>
          <a:p>
            <a:endParaRPr lang="en-US" dirty="0"/>
          </a:p>
          <a:p>
            <a:r>
              <a:rPr lang="en-US" dirty="0"/>
              <a:t>As with what has been done before, shovel-ready projects are encouraged, but not required.  The two year time frame offers roughly four construction seasons, so if you have the design in-hand, the better off you’ll be from the start.</a:t>
            </a:r>
          </a:p>
          <a:p>
            <a:endParaRPr lang="en-US" dirty="0"/>
          </a:p>
          <a:p>
            <a:r>
              <a:rPr lang="en-US" dirty="0"/>
              <a:t>Focus on cost-effective solutions:  This goes along with high-impact, low-cost practices. The examples that we’ve identified include some practices that may offer the biggest cost-benefit regarding what has been determined by the Chesapeake Bay Program.</a:t>
            </a:r>
          </a:p>
          <a:p>
            <a:endParaRPr lang="en-US" dirty="0"/>
          </a:p>
          <a:p>
            <a:r>
              <a:rPr lang="en-US" dirty="0"/>
              <a:t>Finally, the examples that are provided throughout the webinar are by no means the only types of practices that would receive funding.  However, these types of projects would stand out.  Understandably, there will most likely not be a project that meets all of these key points; however these are some of the areas on which to focus your application.</a:t>
            </a:r>
          </a:p>
          <a:p>
            <a:endParaRPr lang="en-US" dirty="0"/>
          </a:p>
          <a:p>
            <a:r>
              <a:rPr lang="en-US" dirty="0"/>
              <a:t>Next, Nicki will discuss budgeting and invoicing.</a:t>
            </a:r>
          </a:p>
        </p:txBody>
      </p:sp>
      <p:sp>
        <p:nvSpPr>
          <p:cNvPr id="4" name="Slide Number Placeholder 3"/>
          <p:cNvSpPr>
            <a:spLocks noGrp="1"/>
          </p:cNvSpPr>
          <p:nvPr>
            <p:ph type="sldNum" sz="quarter" idx="10"/>
          </p:nvPr>
        </p:nvSpPr>
        <p:spPr/>
        <p:txBody>
          <a:bodyPr/>
          <a:lstStyle/>
          <a:p>
            <a:fld id="{9838FE30-1C49-48D1-87E9-FE0E46E77370}" type="slidenum">
              <a:rPr lang="en-US" smtClean="0"/>
              <a:t>7</a:t>
            </a:fld>
            <a:endParaRPr lang="en-US"/>
          </a:p>
        </p:txBody>
      </p:sp>
    </p:spTree>
    <p:extLst>
      <p:ext uri="{BB962C8B-B14F-4D97-AF65-F5344CB8AC3E}">
        <p14:creationId xmlns:p14="http://schemas.microsoft.com/office/powerpoint/2010/main" val="122628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at the beginning of the presentation, the deadline for submittal is Close of Business on February 28.</a:t>
            </a:r>
          </a:p>
          <a:p>
            <a:endParaRPr lang="en-US" dirty="0"/>
          </a:p>
          <a:p>
            <a:r>
              <a:rPr lang="en-US" dirty="0"/>
              <a:t>Submit your projects to me, Jill Whitcomb, at the address shown.  Feel free to contact me with any questions, particularly regarding BMP verification and tracking.  </a:t>
            </a:r>
            <a:r>
              <a:rPr lang="en-US"/>
              <a:t>We </a:t>
            </a:r>
            <a:r>
              <a:rPr lang="en-US" dirty="0"/>
              <a:t>encourage you to work directly with your regional staff and field reps in the development of your project applications</a:t>
            </a:r>
          </a:p>
          <a:p>
            <a:endParaRPr lang="en-US" dirty="0"/>
          </a:p>
          <a:p>
            <a:r>
              <a:rPr lang="en-US" dirty="0"/>
              <a:t>Available funding is $2.5 to $3 million, with no cap on the application budget.</a:t>
            </a:r>
          </a:p>
          <a:p>
            <a:endParaRPr lang="en-US" dirty="0"/>
          </a:p>
          <a:p>
            <a:r>
              <a:rPr lang="en-US" dirty="0"/>
              <a:t>All projects must be completed by June 30, 2019.</a:t>
            </a:r>
          </a:p>
        </p:txBody>
      </p:sp>
      <p:sp>
        <p:nvSpPr>
          <p:cNvPr id="4" name="Slide Number Placeholder 3"/>
          <p:cNvSpPr>
            <a:spLocks noGrp="1"/>
          </p:cNvSpPr>
          <p:nvPr>
            <p:ph type="sldNum" sz="quarter" idx="10"/>
          </p:nvPr>
        </p:nvSpPr>
        <p:spPr/>
        <p:txBody>
          <a:bodyPr/>
          <a:lstStyle/>
          <a:p>
            <a:fld id="{9838FE30-1C49-48D1-87E9-FE0E46E77370}" type="slidenum">
              <a:rPr lang="en-US" smtClean="0"/>
              <a:t>8</a:t>
            </a:fld>
            <a:endParaRPr lang="en-US"/>
          </a:p>
        </p:txBody>
      </p:sp>
    </p:spTree>
    <p:extLst>
      <p:ext uri="{BB962C8B-B14F-4D97-AF65-F5344CB8AC3E}">
        <p14:creationId xmlns:p14="http://schemas.microsoft.com/office/powerpoint/2010/main" val="326426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38FE30-1C49-48D1-87E9-FE0E46E77370}" type="slidenum">
              <a:rPr lang="en-US" smtClean="0"/>
              <a:t>10</a:t>
            </a:fld>
            <a:endParaRPr lang="en-US"/>
          </a:p>
        </p:txBody>
      </p:sp>
    </p:spTree>
    <p:extLst>
      <p:ext uri="{BB962C8B-B14F-4D97-AF65-F5344CB8AC3E}">
        <p14:creationId xmlns:p14="http://schemas.microsoft.com/office/powerpoint/2010/main" val="10358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5CFB0B-982A-4C1B-89AD-BE0A4AFE49C8}"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D2273-E287-4B06-8F0C-8500A4043996}" type="slidenum">
              <a:rPr lang="en-US" smtClean="0"/>
              <a:t>‹#›</a:t>
            </a:fld>
            <a:endParaRPr lang="en-US"/>
          </a:p>
        </p:txBody>
      </p:sp>
    </p:spTree>
    <p:extLst>
      <p:ext uri="{BB962C8B-B14F-4D97-AF65-F5344CB8AC3E}">
        <p14:creationId xmlns:p14="http://schemas.microsoft.com/office/powerpoint/2010/main" val="308056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5CFB0B-982A-4C1B-89AD-BE0A4AFE49C8}"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D2273-E287-4B06-8F0C-8500A4043996}" type="slidenum">
              <a:rPr lang="en-US" smtClean="0"/>
              <a:t>‹#›</a:t>
            </a:fld>
            <a:endParaRPr lang="en-US"/>
          </a:p>
        </p:txBody>
      </p:sp>
    </p:spTree>
    <p:extLst>
      <p:ext uri="{BB962C8B-B14F-4D97-AF65-F5344CB8AC3E}">
        <p14:creationId xmlns:p14="http://schemas.microsoft.com/office/powerpoint/2010/main" val="220159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5CFB0B-982A-4C1B-89AD-BE0A4AFE49C8}"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D2273-E287-4B06-8F0C-8500A4043996}" type="slidenum">
              <a:rPr lang="en-US" smtClean="0"/>
              <a:t>‹#›</a:t>
            </a:fld>
            <a:endParaRPr lang="en-US"/>
          </a:p>
        </p:txBody>
      </p:sp>
    </p:spTree>
    <p:extLst>
      <p:ext uri="{BB962C8B-B14F-4D97-AF65-F5344CB8AC3E}">
        <p14:creationId xmlns:p14="http://schemas.microsoft.com/office/powerpoint/2010/main" val="119003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5CFB0B-982A-4C1B-89AD-BE0A4AFE49C8}"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D2273-E287-4B06-8F0C-8500A4043996}" type="slidenum">
              <a:rPr lang="en-US" smtClean="0"/>
              <a:t>‹#›</a:t>
            </a:fld>
            <a:endParaRPr lang="en-US"/>
          </a:p>
        </p:txBody>
      </p:sp>
    </p:spTree>
    <p:extLst>
      <p:ext uri="{BB962C8B-B14F-4D97-AF65-F5344CB8AC3E}">
        <p14:creationId xmlns:p14="http://schemas.microsoft.com/office/powerpoint/2010/main" val="260434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5CFB0B-982A-4C1B-89AD-BE0A4AFE49C8}"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DD2273-E287-4B06-8F0C-8500A4043996}" type="slidenum">
              <a:rPr lang="en-US" smtClean="0"/>
              <a:t>‹#›</a:t>
            </a:fld>
            <a:endParaRPr lang="en-US"/>
          </a:p>
        </p:txBody>
      </p:sp>
    </p:spTree>
    <p:extLst>
      <p:ext uri="{BB962C8B-B14F-4D97-AF65-F5344CB8AC3E}">
        <p14:creationId xmlns:p14="http://schemas.microsoft.com/office/powerpoint/2010/main" val="239345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5CFB0B-982A-4C1B-89AD-BE0A4AFE49C8}"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D2273-E287-4B06-8F0C-8500A4043996}" type="slidenum">
              <a:rPr lang="en-US" smtClean="0"/>
              <a:t>‹#›</a:t>
            </a:fld>
            <a:endParaRPr lang="en-US"/>
          </a:p>
        </p:txBody>
      </p:sp>
    </p:spTree>
    <p:extLst>
      <p:ext uri="{BB962C8B-B14F-4D97-AF65-F5344CB8AC3E}">
        <p14:creationId xmlns:p14="http://schemas.microsoft.com/office/powerpoint/2010/main" val="128481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5CFB0B-982A-4C1B-89AD-BE0A4AFE49C8}"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DD2273-E287-4B06-8F0C-8500A4043996}" type="slidenum">
              <a:rPr lang="en-US" smtClean="0"/>
              <a:t>‹#›</a:t>
            </a:fld>
            <a:endParaRPr lang="en-US"/>
          </a:p>
        </p:txBody>
      </p:sp>
    </p:spTree>
    <p:extLst>
      <p:ext uri="{BB962C8B-B14F-4D97-AF65-F5344CB8AC3E}">
        <p14:creationId xmlns:p14="http://schemas.microsoft.com/office/powerpoint/2010/main" val="194761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5CFB0B-982A-4C1B-89AD-BE0A4AFE49C8}"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DD2273-E287-4B06-8F0C-8500A4043996}" type="slidenum">
              <a:rPr lang="en-US" smtClean="0"/>
              <a:t>‹#›</a:t>
            </a:fld>
            <a:endParaRPr lang="en-US"/>
          </a:p>
        </p:txBody>
      </p:sp>
    </p:spTree>
    <p:extLst>
      <p:ext uri="{BB962C8B-B14F-4D97-AF65-F5344CB8AC3E}">
        <p14:creationId xmlns:p14="http://schemas.microsoft.com/office/powerpoint/2010/main" val="4028974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CFB0B-982A-4C1B-89AD-BE0A4AFE49C8}" type="datetimeFigureOut">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DD2273-E287-4B06-8F0C-8500A4043996}" type="slidenum">
              <a:rPr lang="en-US" smtClean="0"/>
              <a:t>‹#›</a:t>
            </a:fld>
            <a:endParaRPr lang="en-US"/>
          </a:p>
        </p:txBody>
      </p:sp>
    </p:spTree>
    <p:extLst>
      <p:ext uri="{BB962C8B-B14F-4D97-AF65-F5344CB8AC3E}">
        <p14:creationId xmlns:p14="http://schemas.microsoft.com/office/powerpoint/2010/main" val="410464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5CFB0B-982A-4C1B-89AD-BE0A4AFE49C8}"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D2273-E287-4B06-8F0C-8500A4043996}" type="slidenum">
              <a:rPr lang="en-US" smtClean="0"/>
              <a:t>‹#›</a:t>
            </a:fld>
            <a:endParaRPr lang="en-US"/>
          </a:p>
        </p:txBody>
      </p:sp>
    </p:spTree>
    <p:extLst>
      <p:ext uri="{BB962C8B-B14F-4D97-AF65-F5344CB8AC3E}">
        <p14:creationId xmlns:p14="http://schemas.microsoft.com/office/powerpoint/2010/main" val="3718858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5CFB0B-982A-4C1B-89AD-BE0A4AFE49C8}"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DD2273-E287-4B06-8F0C-8500A4043996}" type="slidenum">
              <a:rPr lang="en-US" smtClean="0"/>
              <a:t>‹#›</a:t>
            </a:fld>
            <a:endParaRPr lang="en-US"/>
          </a:p>
        </p:txBody>
      </p:sp>
    </p:spTree>
    <p:extLst>
      <p:ext uri="{BB962C8B-B14F-4D97-AF65-F5344CB8AC3E}">
        <p14:creationId xmlns:p14="http://schemas.microsoft.com/office/powerpoint/2010/main" val="180471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CFB0B-982A-4C1B-89AD-BE0A4AFE49C8}" type="datetimeFigureOut">
              <a:rPr lang="en-US" smtClean="0"/>
              <a:t>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D2273-E287-4B06-8F0C-8500A4043996}" type="slidenum">
              <a:rPr lang="en-US" smtClean="0"/>
              <a:t>‹#›</a:t>
            </a:fld>
            <a:endParaRPr lang="en-US"/>
          </a:p>
        </p:txBody>
      </p:sp>
    </p:spTree>
    <p:extLst>
      <p:ext uri="{BB962C8B-B14F-4D97-AF65-F5344CB8AC3E}">
        <p14:creationId xmlns:p14="http://schemas.microsoft.com/office/powerpoint/2010/main" val="342884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wilfong@pa.gov"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mailto:swilfong@pa.gov" TargetMode="External"/><Relationship Id="rId3" Type="http://schemas.openxmlformats.org/officeDocument/2006/relationships/hyperlink" Target="http://www.dep.pa.gov/Business/Water/Pages/Chesapeake-Bay-Office.aspx#.VrkUGvMo7ct" TargetMode="External"/><Relationship Id="rId7" Type="http://schemas.openxmlformats.org/officeDocument/2006/relationships/hyperlink" Target="mailto:jiwhitcomb@pa.gov"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vbkasi@pa.gov" TargetMode="External"/><Relationship Id="rId5" Type="http://schemas.openxmlformats.org/officeDocument/2006/relationships/image" Target="../media/image1.jpeg"/><Relationship Id="rId4" Type="http://schemas.openxmlformats.org/officeDocument/2006/relationships/hyperlink" Target="http://www.dep.pa.gov/Business/Water/Pages/Chesapeake-Bay-Office.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depgis.state.pa.us/Chesapeake_Bay/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files.dep.state.pa.us/Water/ChesapeakeBayOffice/PADEP%20BMP%20Verification%20Program%20QAPP%20Addendum_FINAL.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mailto:jiwhitcomb@p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728718" cy="2387600"/>
          </a:xfrm>
        </p:spPr>
        <p:txBody>
          <a:bodyPr>
            <a:normAutofit/>
          </a:bodyPr>
          <a:lstStyle/>
          <a:p>
            <a:r>
              <a:rPr lang="en-US" sz="4000" b="1" dirty="0">
                <a:latin typeface="+mn-lt"/>
              </a:rPr>
              <a:t>Chesapeake Bay Program</a:t>
            </a:r>
            <a:br>
              <a:rPr lang="en-US" sz="4000" b="1" dirty="0">
                <a:latin typeface="+mn-lt"/>
              </a:rPr>
            </a:br>
            <a:r>
              <a:rPr lang="en-US" sz="4000" b="1" dirty="0">
                <a:latin typeface="+mn-lt"/>
              </a:rPr>
              <a:t>Special Projects</a:t>
            </a:r>
          </a:p>
        </p:txBody>
      </p:sp>
      <p:sp>
        <p:nvSpPr>
          <p:cNvPr id="3" name="Subtitle 2"/>
          <p:cNvSpPr>
            <a:spLocks noGrp="1"/>
          </p:cNvSpPr>
          <p:nvPr>
            <p:ph type="subTitle" idx="1"/>
          </p:nvPr>
        </p:nvSpPr>
        <p:spPr/>
        <p:txBody>
          <a:bodyPr>
            <a:normAutofit fontScale="25000" lnSpcReduction="20000"/>
          </a:bodyPr>
          <a:lstStyle/>
          <a:p>
            <a:endParaRPr lang="en-US" dirty="0"/>
          </a:p>
          <a:p>
            <a:r>
              <a:rPr lang="en-US" sz="9600" b="1" dirty="0"/>
              <a:t>February 7, 2017</a:t>
            </a:r>
          </a:p>
          <a:p>
            <a:endParaRPr lang="en-US" sz="9600" b="1" dirty="0"/>
          </a:p>
          <a:p>
            <a:r>
              <a:rPr lang="en-US" altLang="en-US" sz="9600" b="1" dirty="0"/>
              <a:t>Dial-in number for audio: 1-650-479-3208</a:t>
            </a:r>
          </a:p>
          <a:p>
            <a:r>
              <a:rPr lang="en-US" altLang="en-US" sz="9600" b="1" dirty="0"/>
              <a:t>Access Code:  </a:t>
            </a:r>
            <a:r>
              <a:rPr lang="en-US" sz="9600" b="1" dirty="0"/>
              <a:t>640 959 654</a:t>
            </a:r>
            <a:br>
              <a:rPr lang="en-US" altLang="en-US" sz="9600" b="1" dirty="0"/>
            </a:br>
            <a:r>
              <a:rPr lang="en-US" altLang="en-US" sz="9600" b="1" dirty="0"/>
              <a:t>For WebEx Technical Support: 866-229-3239</a:t>
            </a:r>
          </a:p>
          <a:p>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21920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46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6873"/>
            <a:ext cx="10826794" cy="4600090"/>
          </a:xfrm>
        </p:spPr>
        <p:txBody>
          <a:bodyPr>
            <a:normAutofit/>
          </a:bodyPr>
          <a:lstStyle/>
          <a:p>
            <a:endParaRPr lang="en-US" sz="3200" dirty="0"/>
          </a:p>
          <a:p>
            <a:pPr marL="0" indent="0">
              <a:buNone/>
            </a:pPr>
            <a:endParaRPr lang="en-US"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4000" kern="0" dirty="0">
                  <a:solidFill>
                    <a:prstClr val="white"/>
                  </a:solidFill>
                </a:rPr>
                <a:t>Invoicing – CBP-SP5</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rotWithShape="1">
          <a:blip r:embed="rId5"/>
          <a:srcRect l="26763" t="11396" r="37820" b="11966"/>
          <a:stretch/>
        </p:blipFill>
        <p:spPr bwMode="auto">
          <a:xfrm>
            <a:off x="2071399" y="1403498"/>
            <a:ext cx="4770121" cy="5265988"/>
          </a:xfrm>
          <a:prstGeom prst="rect">
            <a:avLst/>
          </a:prstGeom>
          <a:ln>
            <a:noFill/>
          </a:ln>
          <a:extLst>
            <a:ext uri="{53640926-AAD7-44D8-BBD7-CCE9431645EC}">
              <a14:shadowObscured xmlns:a14="http://schemas.microsoft.com/office/drawing/2010/main"/>
            </a:ext>
          </a:extLst>
        </p:spPr>
      </p:pic>
      <p:sp>
        <p:nvSpPr>
          <p:cNvPr id="2" name="Oval 1"/>
          <p:cNvSpPr/>
          <p:nvPr/>
        </p:nvSpPr>
        <p:spPr>
          <a:xfrm>
            <a:off x="1764728" y="2006082"/>
            <a:ext cx="2462038" cy="100770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22014" y="3233105"/>
            <a:ext cx="1263054" cy="12876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23531" y="4348069"/>
            <a:ext cx="3909526" cy="16328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113350" y="1881556"/>
            <a:ext cx="4666824"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Landowner Name</a:t>
            </a:r>
          </a:p>
          <a:p>
            <a:pPr marL="342900" indent="-342900">
              <a:buFont typeface="Arial" panose="020B0604020202020204" pitchFamily="34" charset="0"/>
              <a:buChar char="•"/>
            </a:pPr>
            <a:r>
              <a:rPr lang="en-US" sz="2400" dirty="0"/>
              <a:t>Amount of Practice Match Request for Reimbursement</a:t>
            </a:r>
          </a:p>
          <a:p>
            <a:pPr marL="342900" indent="-342900">
              <a:buFont typeface="Arial" panose="020B0604020202020204" pitchFamily="34" charset="0"/>
              <a:buChar char="•"/>
            </a:pPr>
            <a:r>
              <a:rPr lang="en-US" sz="2400" dirty="0"/>
              <a:t>Signature of Technician/NRCS/Engineer and Landowner</a:t>
            </a:r>
          </a:p>
          <a:p>
            <a:pPr marL="342900" indent="-342900">
              <a:buFont typeface="Arial" panose="020B0604020202020204" pitchFamily="34" charset="0"/>
              <a:buChar char="•"/>
            </a:pPr>
            <a:endParaRPr lang="en-US" sz="2400" u="sng" dirty="0"/>
          </a:p>
        </p:txBody>
      </p:sp>
      <p:sp>
        <p:nvSpPr>
          <p:cNvPr id="12" name="TextBox 11"/>
          <p:cNvSpPr txBox="1"/>
          <p:nvPr/>
        </p:nvSpPr>
        <p:spPr>
          <a:xfrm>
            <a:off x="7113350" y="4726498"/>
            <a:ext cx="4321592" cy="584775"/>
          </a:xfrm>
          <a:prstGeom prst="rect">
            <a:avLst/>
          </a:prstGeom>
          <a:noFill/>
        </p:spPr>
        <p:txBody>
          <a:bodyPr wrap="square" rtlCol="0">
            <a:spAutoFit/>
          </a:bodyPr>
          <a:lstStyle/>
          <a:p>
            <a:r>
              <a:rPr lang="en-US" sz="3200" dirty="0"/>
              <a:t>Regional Office Sign Off</a:t>
            </a:r>
          </a:p>
        </p:txBody>
      </p:sp>
    </p:spTree>
    <p:extLst>
      <p:ext uri="{BB962C8B-B14F-4D97-AF65-F5344CB8AC3E}">
        <p14:creationId xmlns:p14="http://schemas.microsoft.com/office/powerpoint/2010/main" val="427068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6873"/>
            <a:ext cx="10826794" cy="4600090"/>
          </a:xfrm>
        </p:spPr>
        <p:txBody>
          <a:bodyPr>
            <a:normAutofit/>
          </a:bodyPr>
          <a:lstStyle/>
          <a:p>
            <a:endParaRPr lang="en-US" sz="3200" dirty="0"/>
          </a:p>
          <a:p>
            <a:pPr marL="0" indent="0">
              <a:buNone/>
            </a:pPr>
            <a:endParaRPr lang="en-US"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4000" kern="0" dirty="0">
                  <a:solidFill>
                    <a:prstClr val="white"/>
                  </a:solidFill>
                </a:rPr>
                <a:t>Invoicing – CBP - 23</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rotWithShape="1">
          <a:blip r:embed="rId5"/>
          <a:srcRect l="33333" t="18234" r="34134" b="9401"/>
          <a:stretch/>
        </p:blipFill>
        <p:spPr bwMode="auto">
          <a:xfrm>
            <a:off x="342602" y="1576873"/>
            <a:ext cx="4008120" cy="5209393"/>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6"/>
          <a:srcRect l="33494" t="17949" r="35257" b="23076"/>
          <a:stretch/>
        </p:blipFill>
        <p:spPr bwMode="auto">
          <a:xfrm>
            <a:off x="4452017" y="1576872"/>
            <a:ext cx="3599159" cy="4773465"/>
          </a:xfrm>
          <a:prstGeom prst="rect">
            <a:avLst/>
          </a:prstGeom>
          <a:ln>
            <a:noFill/>
          </a:ln>
          <a:extLst>
            <a:ext uri="{53640926-AAD7-44D8-BBD7-CCE9431645EC}">
              <a14:shadowObscured xmlns:a14="http://schemas.microsoft.com/office/drawing/2010/main"/>
            </a:ext>
          </a:extLst>
        </p:spPr>
      </p:pic>
      <p:sp>
        <p:nvSpPr>
          <p:cNvPr id="2" name="Oval 1"/>
          <p:cNvSpPr/>
          <p:nvPr/>
        </p:nvSpPr>
        <p:spPr>
          <a:xfrm>
            <a:off x="433464" y="3694971"/>
            <a:ext cx="447869" cy="3638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76605" y="1779416"/>
            <a:ext cx="678025" cy="4550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152471" y="1772816"/>
            <a:ext cx="3917259" cy="3416320"/>
          </a:xfrm>
          <a:prstGeom prst="rect">
            <a:avLst/>
          </a:prstGeom>
          <a:noFill/>
        </p:spPr>
        <p:txBody>
          <a:bodyPr wrap="square" rtlCol="0">
            <a:spAutoFit/>
          </a:bodyPr>
          <a:lstStyle/>
          <a:p>
            <a:pPr marL="285750" indent="-285750">
              <a:buFont typeface="Arial" panose="020B0604020202020204" pitchFamily="34" charset="0"/>
              <a:buChar char="•"/>
            </a:pPr>
            <a:r>
              <a:rPr lang="en-US" dirty="0"/>
              <a:t>Mark Cover Crops and No-till Acres Clearly --- Use “Multiple” as Landowner Name</a:t>
            </a:r>
          </a:p>
          <a:p>
            <a:pPr marL="285750" indent="-285750">
              <a:buFont typeface="Arial" panose="020B0604020202020204" pitchFamily="34" charset="0"/>
              <a:buChar char="•"/>
            </a:pPr>
            <a:r>
              <a:rPr lang="en-US" dirty="0"/>
              <a:t>Use Bay/NRCS approved Practice Codes</a:t>
            </a:r>
          </a:p>
          <a:p>
            <a:pPr marL="285750" indent="-285750">
              <a:buFont typeface="Arial" panose="020B0604020202020204" pitchFamily="34" charset="0"/>
              <a:buChar char="•"/>
            </a:pPr>
            <a:r>
              <a:rPr lang="en-US" dirty="0"/>
              <a:t>Do </a:t>
            </a:r>
            <a:r>
              <a:rPr lang="en-US" u="sng" dirty="0"/>
              <a:t>NOT</a:t>
            </a:r>
            <a:r>
              <a:rPr lang="en-US" dirty="0"/>
              <a:t> put NRCS cost shared practices on these forms, only state or EPA funded</a:t>
            </a:r>
          </a:p>
          <a:p>
            <a:pPr marL="285750" indent="-285750">
              <a:buFont typeface="Arial" panose="020B0604020202020204" pitchFamily="34" charset="0"/>
              <a:buChar char="•"/>
            </a:pPr>
            <a:r>
              <a:rPr lang="en-US" dirty="0"/>
              <a:t>Work with NRCS can be listed under other accomplishments without specific landowner names</a:t>
            </a:r>
          </a:p>
          <a:p>
            <a:pPr marL="285750" indent="-285750">
              <a:buFont typeface="Arial" panose="020B0604020202020204" pitchFamily="34" charset="0"/>
              <a:buChar char="•"/>
            </a:pPr>
            <a:r>
              <a:rPr lang="en-US" dirty="0"/>
              <a:t>Make sure to SIGN the form</a:t>
            </a:r>
          </a:p>
        </p:txBody>
      </p:sp>
      <p:sp>
        <p:nvSpPr>
          <p:cNvPr id="12" name="Oval 11"/>
          <p:cNvSpPr/>
          <p:nvPr/>
        </p:nvSpPr>
        <p:spPr>
          <a:xfrm>
            <a:off x="241307" y="5897802"/>
            <a:ext cx="2307292" cy="9050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27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6873"/>
            <a:ext cx="10826794" cy="4600090"/>
          </a:xfrm>
        </p:spPr>
        <p:txBody>
          <a:bodyPr>
            <a:normAutofit/>
          </a:bodyPr>
          <a:lstStyle/>
          <a:p>
            <a:endParaRPr lang="en-US" sz="3200" dirty="0"/>
          </a:p>
          <a:p>
            <a:pPr marL="0" indent="0">
              <a:buNone/>
            </a:pPr>
            <a:endParaRPr lang="en-US"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4000" kern="0" dirty="0">
                  <a:solidFill>
                    <a:prstClr val="white"/>
                  </a:solidFill>
                </a:rPr>
                <a:t>Invoicing – CBP - 35</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rotWithShape="1">
          <a:blip r:embed="rId5"/>
          <a:srcRect l="32853" t="18234" r="34134" b="7692"/>
          <a:stretch/>
        </p:blipFill>
        <p:spPr bwMode="auto">
          <a:xfrm>
            <a:off x="1143000" y="1460093"/>
            <a:ext cx="3505200" cy="5209393"/>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6"/>
          <a:srcRect l="33975" t="16809" r="34134" b="41025"/>
          <a:stretch/>
        </p:blipFill>
        <p:spPr bwMode="auto">
          <a:xfrm>
            <a:off x="6108721" y="1460092"/>
            <a:ext cx="3349604" cy="3269071"/>
          </a:xfrm>
          <a:prstGeom prst="rect">
            <a:avLst/>
          </a:prstGeom>
          <a:ln>
            <a:noFill/>
          </a:ln>
          <a:extLst>
            <a:ext uri="{53640926-AAD7-44D8-BBD7-CCE9431645EC}">
              <a14:shadowObscured xmlns:a14="http://schemas.microsoft.com/office/drawing/2010/main"/>
            </a:ext>
          </a:extLst>
        </p:spPr>
      </p:pic>
      <p:sp>
        <p:nvSpPr>
          <p:cNvPr id="10" name="Oval 9"/>
          <p:cNvSpPr/>
          <p:nvPr/>
        </p:nvSpPr>
        <p:spPr>
          <a:xfrm>
            <a:off x="1772816" y="4274098"/>
            <a:ext cx="1017037" cy="4550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72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6873"/>
            <a:ext cx="10826794" cy="4600090"/>
          </a:xfrm>
        </p:spPr>
        <p:txBody>
          <a:bodyPr>
            <a:normAutofit/>
          </a:bodyPr>
          <a:lstStyle/>
          <a:p>
            <a:endParaRPr lang="en-US" sz="3200" dirty="0"/>
          </a:p>
          <a:p>
            <a:pPr marL="0" indent="0">
              <a:buNone/>
            </a:pPr>
            <a:endParaRPr lang="en-US"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4000" kern="0" dirty="0">
                  <a:solidFill>
                    <a:prstClr val="white"/>
                  </a:solidFill>
                </a:rPr>
                <a:t>Invoicing – CBP - 32</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rotWithShape="1">
          <a:blip r:embed="rId5"/>
          <a:srcRect l="33654" t="19089" r="35257" b="11111"/>
          <a:stretch/>
        </p:blipFill>
        <p:spPr bwMode="auto">
          <a:xfrm>
            <a:off x="1683395" y="1460092"/>
            <a:ext cx="3581400" cy="5397907"/>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6223518" y="1679510"/>
            <a:ext cx="5710335"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Need this with all CBP-23 and CBP-35 forms</a:t>
            </a:r>
          </a:p>
          <a:p>
            <a:pPr marL="285750" indent="-285750">
              <a:buFont typeface="Arial" panose="020B0604020202020204" pitchFamily="34" charset="0"/>
              <a:buChar char="•"/>
            </a:pPr>
            <a:r>
              <a:rPr lang="en-US" sz="2000" dirty="0"/>
              <a:t>Separate 32 for Technician vs Engineer</a:t>
            </a:r>
          </a:p>
          <a:p>
            <a:pPr marL="285750" indent="-285750">
              <a:buFont typeface="Arial" panose="020B0604020202020204" pitchFamily="34" charset="0"/>
              <a:buChar char="•"/>
            </a:pPr>
            <a:r>
              <a:rPr lang="en-US" sz="2000" dirty="0"/>
              <a:t>Make sure to SIGN the form</a:t>
            </a:r>
          </a:p>
          <a:p>
            <a:pPr marL="285750" indent="-285750">
              <a:buFont typeface="Arial" panose="020B0604020202020204" pitchFamily="34" charset="0"/>
              <a:buChar char="•"/>
            </a:pPr>
            <a:r>
              <a:rPr lang="en-US" sz="2000" dirty="0"/>
              <a:t>Check your math</a:t>
            </a:r>
          </a:p>
        </p:txBody>
      </p:sp>
      <p:sp>
        <p:nvSpPr>
          <p:cNvPr id="9" name="Oval 8"/>
          <p:cNvSpPr/>
          <p:nvPr/>
        </p:nvSpPr>
        <p:spPr>
          <a:xfrm>
            <a:off x="1303172" y="4899427"/>
            <a:ext cx="2307292" cy="9050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54147" y="3696691"/>
            <a:ext cx="5131837" cy="707886"/>
          </a:xfrm>
          <a:prstGeom prst="rect">
            <a:avLst/>
          </a:prstGeom>
          <a:noFill/>
        </p:spPr>
        <p:txBody>
          <a:bodyPr wrap="square" rtlCol="0">
            <a:spAutoFit/>
          </a:bodyPr>
          <a:lstStyle/>
          <a:p>
            <a:r>
              <a:rPr lang="en-US" sz="2000" dirty="0"/>
              <a:t>NE and SC Regions -- Regional Office Sign Off</a:t>
            </a:r>
          </a:p>
          <a:p>
            <a:r>
              <a:rPr lang="en-US" sz="2000" dirty="0"/>
              <a:t>NC Region – Send to Harrisburg</a:t>
            </a:r>
          </a:p>
        </p:txBody>
      </p:sp>
      <p:grpSp>
        <p:nvGrpSpPr>
          <p:cNvPr id="12" name="Group 1"/>
          <p:cNvGrpSpPr>
            <a:grpSpLocks/>
          </p:cNvGrpSpPr>
          <p:nvPr/>
        </p:nvGrpSpPr>
        <p:grpSpPr bwMode="auto">
          <a:xfrm>
            <a:off x="122268" y="106688"/>
            <a:ext cx="11947463" cy="1268818"/>
            <a:chOff x="288977" y="355144"/>
            <a:chExt cx="8382000" cy="661312"/>
          </a:xfrm>
        </p:grpSpPr>
        <p:pic>
          <p:nvPicPr>
            <p:cNvPr id="13"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4000" kern="0" dirty="0">
                  <a:solidFill>
                    <a:prstClr val="white"/>
                  </a:solidFill>
                </a:rPr>
                <a:t>Invoicing – CBP - 32</a:t>
              </a:r>
            </a:p>
          </p:txBody>
        </p:sp>
      </p:grpSp>
    </p:spTree>
    <p:extLst>
      <p:ext uri="{BB962C8B-B14F-4D97-AF65-F5344CB8AC3E}">
        <p14:creationId xmlns:p14="http://schemas.microsoft.com/office/powerpoint/2010/main" val="2031280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Email Requests for Reimbursement to Stephanie Wilfong (</a:t>
            </a:r>
            <a:r>
              <a:rPr lang="en-US" dirty="0">
                <a:hlinkClick r:id="rId2"/>
              </a:rPr>
              <a:t>swilfong@pa.gov</a:t>
            </a:r>
            <a:r>
              <a:rPr lang="en-US" dirty="0"/>
              <a:t>) , copying the appropriate regional office </a:t>
            </a:r>
          </a:p>
          <a:p>
            <a:r>
              <a:rPr lang="en-US" dirty="0"/>
              <a:t>Don’t need to send in hard copies, do NOT send copies to Fred Fiscus</a:t>
            </a:r>
          </a:p>
          <a:p>
            <a:r>
              <a:rPr lang="en-US" dirty="0"/>
              <a:t>Please use current version of the forms (2016)</a:t>
            </a:r>
          </a:p>
          <a:p>
            <a:r>
              <a:rPr lang="en-US" dirty="0"/>
              <a:t>Using the DEP Standard Contract Agreement for ALL contracts</a:t>
            </a:r>
          </a:p>
        </p:txBody>
      </p:sp>
      <p:pic>
        <p:nvPicPr>
          <p:cNvPr id="5"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
          <p:cNvGrpSpPr>
            <a:grpSpLocks/>
          </p:cNvGrpSpPr>
          <p:nvPr/>
        </p:nvGrpSpPr>
        <p:grpSpPr bwMode="auto">
          <a:xfrm>
            <a:off x="122268" y="106688"/>
            <a:ext cx="11947463" cy="1268818"/>
            <a:chOff x="288977" y="355144"/>
            <a:chExt cx="8382000" cy="661312"/>
          </a:xfrm>
        </p:grpSpPr>
        <p:pic>
          <p:nvPicPr>
            <p:cNvPr id="7" name="Picture 5" descr="Aging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4000" kern="0" dirty="0">
                  <a:solidFill>
                    <a:prstClr val="white"/>
                  </a:solidFill>
                </a:rPr>
                <a:t>To Make Things Easier</a:t>
              </a:r>
            </a:p>
          </p:txBody>
        </p:sp>
      </p:grpSp>
    </p:spTree>
    <p:extLst>
      <p:ext uri="{BB962C8B-B14F-4D97-AF65-F5344CB8AC3E}">
        <p14:creationId xmlns:p14="http://schemas.microsoft.com/office/powerpoint/2010/main" val="1639346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200" dirty="0">
              <a:solidFill>
                <a:srgbClr val="898989"/>
              </a:solidFill>
            </a:endParaRPr>
          </a:p>
        </p:txBody>
      </p:sp>
      <p:sp>
        <p:nvSpPr>
          <p:cNvPr id="30724" name="Rectangle 2"/>
          <p:cNvSpPr>
            <a:spLocks noChangeArrowheads="1"/>
          </p:cNvSpPr>
          <p:nvPr/>
        </p:nvSpPr>
        <p:spPr bwMode="auto">
          <a:xfrm>
            <a:off x="634483" y="5080000"/>
            <a:ext cx="109914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u="sng" dirty="0"/>
              <a:t>DEP Chesapeake Bay Website: </a:t>
            </a:r>
            <a:endParaRPr lang="en-US" altLang="en-US" sz="1800" dirty="0">
              <a:hlinkClick r:id="rId3"/>
            </a:endParaRPr>
          </a:p>
          <a:p>
            <a:pPr>
              <a:spcBef>
                <a:spcPct val="0"/>
              </a:spcBef>
              <a:buFontTx/>
              <a:buNone/>
            </a:pPr>
            <a:r>
              <a:rPr lang="en-US" altLang="en-US" sz="1800" dirty="0"/>
              <a:t> </a:t>
            </a:r>
          </a:p>
          <a:p>
            <a:pPr>
              <a:spcBef>
                <a:spcPct val="0"/>
              </a:spcBef>
              <a:buFontTx/>
              <a:buNone/>
            </a:pPr>
            <a:r>
              <a:rPr lang="en-US" sz="1800" dirty="0">
                <a:hlinkClick r:id="rId4"/>
              </a:rPr>
              <a:t>http://www.dep.pa.gov/Business/Water/Pages/Chesapeake-Bay-Office.aspx</a:t>
            </a:r>
            <a:endParaRPr lang="en-US" altLang="en-US" sz="1800" dirty="0"/>
          </a:p>
        </p:txBody>
      </p:sp>
      <p:sp>
        <p:nvSpPr>
          <p:cNvPr id="30725" name="TextBox 2"/>
          <p:cNvSpPr txBox="1">
            <a:spLocks noChangeArrowheads="1"/>
          </p:cNvSpPr>
          <p:nvPr/>
        </p:nvSpPr>
        <p:spPr bwMode="auto">
          <a:xfrm>
            <a:off x="1962538" y="1456333"/>
            <a:ext cx="8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dirty="0"/>
              <a:t>Contact Information:</a:t>
            </a:r>
          </a:p>
        </p:txBody>
      </p:sp>
      <p:pic>
        <p:nvPicPr>
          <p:cNvPr id="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6200"/>
            <a:ext cx="1219200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p:nvPr/>
        </p:nvSpPr>
        <p:spPr>
          <a:xfrm>
            <a:off x="1311135" y="2459915"/>
            <a:ext cx="2178631" cy="1216532"/>
          </a:xfrm>
          <a:prstGeom prst="rect">
            <a:avLst/>
          </a:prstGeom>
          <a:solidFill>
            <a:schemeClr val="lt1"/>
          </a:solidFill>
          <a:ln w="19050">
            <a:solidFill>
              <a:prstClr val="black"/>
            </a:solidFill>
            <a:prstDash val="solid"/>
          </a:ln>
          <a:effectLst>
            <a:glow rad="101600">
              <a:schemeClr val="accent5">
                <a:satMod val="175000"/>
                <a:alpha val="40000"/>
              </a:schemeClr>
            </a:glo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dirty="0">
                <a:effectLst/>
                <a:ea typeface="Calibri" panose="020F0502020204030204" pitchFamily="34" charset="0"/>
                <a:cs typeface="Times New Roman" panose="02020603050405020304" pitchFamily="18" charset="0"/>
              </a:rPr>
              <a:t>Veronica Kasi</a:t>
            </a:r>
          </a:p>
          <a:p>
            <a:pPr marL="0" marR="0" algn="ctr">
              <a:spcBef>
                <a:spcPts val="0"/>
              </a:spcBef>
              <a:spcAft>
                <a:spcPts val="0"/>
              </a:spcAft>
            </a:pPr>
            <a:r>
              <a:rPr lang="en-US" dirty="0">
                <a:effectLst/>
                <a:ea typeface="Calibri" panose="020F0502020204030204" pitchFamily="34" charset="0"/>
                <a:cs typeface="Times New Roman" panose="02020603050405020304" pitchFamily="18" charset="0"/>
              </a:rPr>
              <a:t>Program Manager</a:t>
            </a:r>
          </a:p>
          <a:p>
            <a:pPr marL="0" marR="0" algn="ctr">
              <a:spcBef>
                <a:spcPts val="0"/>
              </a:spcBef>
              <a:spcAft>
                <a:spcPts val="0"/>
              </a:spcAft>
            </a:pPr>
            <a:r>
              <a:rPr lang="en-US" dirty="0">
                <a:effectLst/>
                <a:ea typeface="Calibri" panose="020F0502020204030204" pitchFamily="34" charset="0"/>
                <a:cs typeface="Times New Roman" panose="02020603050405020304" pitchFamily="18" charset="0"/>
                <a:hlinkClick r:id="rId6"/>
              </a:rPr>
              <a:t>vbkasi@pa.gov</a:t>
            </a:r>
            <a:endParaRPr lang="en-US"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dirty="0">
                <a:effectLst/>
                <a:ea typeface="Calibri" panose="020F0502020204030204" pitchFamily="34" charset="0"/>
                <a:cs typeface="Times New Roman" panose="02020603050405020304" pitchFamily="18" charset="0"/>
              </a:rPr>
              <a:t>717-772-4053</a:t>
            </a:r>
          </a:p>
          <a:p>
            <a:pPr marL="0" marR="0" algn="ctr">
              <a:spcBef>
                <a:spcPts val="0"/>
              </a:spcBef>
              <a:spcAft>
                <a:spcPts val="0"/>
              </a:spcAft>
            </a:pPr>
            <a:endParaRPr lang="en-US" dirty="0">
              <a:effectLst/>
              <a:ea typeface="Calibri" panose="020F0502020204030204" pitchFamily="34" charset="0"/>
              <a:cs typeface="Times New Roman" panose="02020603050405020304" pitchFamily="18" charset="0"/>
            </a:endParaRPr>
          </a:p>
        </p:txBody>
      </p:sp>
      <p:sp>
        <p:nvSpPr>
          <p:cNvPr id="10" name="Text Box 19"/>
          <p:cNvSpPr txBox="1"/>
          <p:nvPr/>
        </p:nvSpPr>
        <p:spPr>
          <a:xfrm>
            <a:off x="4579203" y="2459915"/>
            <a:ext cx="2547257" cy="1216532"/>
          </a:xfrm>
          <a:prstGeom prst="rect">
            <a:avLst/>
          </a:prstGeom>
          <a:solidFill>
            <a:schemeClr val="lt1"/>
          </a:solidFill>
          <a:ln w="19050">
            <a:solidFill>
              <a:prstClr val="black"/>
            </a:solidFill>
            <a:prstDash val="solid"/>
          </a:ln>
          <a:effectLst>
            <a:glow rad="101600">
              <a:schemeClr val="accent5">
                <a:satMod val="175000"/>
                <a:alpha val="40000"/>
              </a:schemeClr>
            </a:glo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dirty="0">
                <a:effectLst/>
                <a:ea typeface="Calibri" panose="020F0502020204030204" pitchFamily="34" charset="0"/>
                <a:cs typeface="Times New Roman" panose="02020603050405020304" pitchFamily="18" charset="0"/>
              </a:rPr>
              <a:t>Jill Whitcomb</a:t>
            </a:r>
          </a:p>
          <a:p>
            <a:pPr marL="0" marR="0" algn="ctr">
              <a:spcBef>
                <a:spcPts val="0"/>
              </a:spcBef>
              <a:spcAft>
                <a:spcPts val="0"/>
              </a:spcAft>
            </a:pPr>
            <a:r>
              <a:rPr lang="en-US" dirty="0">
                <a:effectLst/>
                <a:ea typeface="Calibri" panose="020F0502020204030204" pitchFamily="34" charset="0"/>
                <a:cs typeface="Times New Roman" panose="02020603050405020304" pitchFamily="18" charset="0"/>
              </a:rPr>
              <a:t>Water Program Specialist</a:t>
            </a:r>
          </a:p>
          <a:p>
            <a:pPr marL="0" marR="0" algn="ctr">
              <a:spcBef>
                <a:spcPts val="0"/>
              </a:spcBef>
              <a:spcAft>
                <a:spcPts val="0"/>
              </a:spcAft>
            </a:pPr>
            <a:r>
              <a:rPr lang="en-US" dirty="0">
                <a:effectLst/>
                <a:ea typeface="Calibri" panose="020F0502020204030204" pitchFamily="34" charset="0"/>
                <a:cs typeface="Times New Roman" panose="02020603050405020304" pitchFamily="18" charset="0"/>
                <a:hlinkClick r:id="rId7"/>
              </a:rPr>
              <a:t>jiwhitcomb@pa.gov</a:t>
            </a:r>
            <a:endParaRPr lang="en-US"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dirty="0">
                <a:effectLst/>
                <a:ea typeface="Calibri" panose="020F0502020204030204" pitchFamily="34" charset="0"/>
                <a:cs typeface="Times New Roman" panose="02020603050405020304" pitchFamily="18" charset="0"/>
              </a:rPr>
              <a:t>717-783-5205</a:t>
            </a:r>
          </a:p>
        </p:txBody>
      </p:sp>
      <p:sp>
        <p:nvSpPr>
          <p:cNvPr id="11" name="Text Box 21"/>
          <p:cNvSpPr txBox="1"/>
          <p:nvPr/>
        </p:nvSpPr>
        <p:spPr>
          <a:xfrm>
            <a:off x="8215898" y="2459915"/>
            <a:ext cx="2271182" cy="1216532"/>
          </a:xfrm>
          <a:prstGeom prst="rect">
            <a:avLst/>
          </a:prstGeom>
          <a:solidFill>
            <a:schemeClr val="lt1"/>
          </a:solidFill>
          <a:ln w="19050">
            <a:solidFill>
              <a:prstClr val="black"/>
            </a:solidFill>
            <a:prstDash val="solid"/>
          </a:ln>
          <a:effectLst>
            <a:glow rad="101600">
              <a:schemeClr val="accent5">
                <a:satMod val="175000"/>
                <a:alpha val="40000"/>
              </a:schemeClr>
            </a:glow>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dirty="0">
                <a:effectLst/>
                <a:ea typeface="Calibri" panose="020F0502020204030204" pitchFamily="34" charset="0"/>
                <a:cs typeface="Times New Roman" panose="02020603050405020304" pitchFamily="18" charset="0"/>
              </a:rPr>
              <a:t>Stephanie Wilfong</a:t>
            </a:r>
          </a:p>
          <a:p>
            <a:pPr marL="0" marR="0" algn="ctr">
              <a:spcBef>
                <a:spcPts val="0"/>
              </a:spcBef>
              <a:spcAft>
                <a:spcPts val="0"/>
              </a:spcAft>
            </a:pPr>
            <a:r>
              <a:rPr lang="en-US" dirty="0">
                <a:effectLst/>
                <a:ea typeface="Calibri" panose="020F0502020204030204" pitchFamily="34" charset="0"/>
                <a:cs typeface="Times New Roman" panose="02020603050405020304" pitchFamily="18" charset="0"/>
              </a:rPr>
              <a:t>Administrative Officer</a:t>
            </a:r>
          </a:p>
          <a:p>
            <a:pPr marL="0" marR="0" algn="ctr">
              <a:spcBef>
                <a:spcPts val="0"/>
              </a:spcBef>
              <a:spcAft>
                <a:spcPts val="0"/>
              </a:spcAft>
            </a:pPr>
            <a:r>
              <a:rPr lang="en-US" dirty="0">
                <a:effectLst/>
                <a:ea typeface="Calibri" panose="020F0502020204030204" pitchFamily="34" charset="0"/>
                <a:cs typeface="Times New Roman" panose="02020603050405020304" pitchFamily="18" charset="0"/>
                <a:hlinkClick r:id="rId8"/>
              </a:rPr>
              <a:t>swilfong@pa.gov</a:t>
            </a:r>
            <a:endParaRPr lang="en-US"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dirty="0">
                <a:effectLst/>
                <a:ea typeface="Calibri" panose="020F0502020204030204" pitchFamily="34" charset="0"/>
                <a:cs typeface="Times New Roman" panose="02020603050405020304" pitchFamily="18" charset="0"/>
              </a:rPr>
              <a:t>717-772-5662</a:t>
            </a:r>
          </a:p>
        </p:txBody>
      </p:sp>
    </p:spTree>
    <p:extLst>
      <p:ext uri="{BB962C8B-B14F-4D97-AF65-F5344CB8AC3E}">
        <p14:creationId xmlns:p14="http://schemas.microsoft.com/office/powerpoint/2010/main" val="77428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200" dirty="0"/>
              <a:t>Overview</a:t>
            </a:r>
          </a:p>
          <a:p>
            <a:r>
              <a:rPr lang="en-US" sz="3200" dirty="0"/>
              <a:t>Announcement Funding Priorities</a:t>
            </a:r>
          </a:p>
          <a:p>
            <a:r>
              <a:rPr lang="en-US" sz="3200" dirty="0"/>
              <a:t>Submitting a Successful Application</a:t>
            </a:r>
          </a:p>
          <a:p>
            <a:r>
              <a:rPr lang="en-US" sz="3200" dirty="0"/>
              <a:t>Budgeting and Invoicing</a:t>
            </a:r>
          </a:p>
          <a:p>
            <a:endParaRPr lang="en-US"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rPr>
                <a:t>Agenda</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7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460" y="1285097"/>
            <a:ext cx="10515600" cy="4712585"/>
          </a:xfrm>
        </p:spPr>
        <p:txBody>
          <a:bodyPr>
            <a:normAutofit/>
          </a:bodyPr>
          <a:lstStyle/>
          <a:p>
            <a:pPr marL="0" indent="0">
              <a:buNone/>
            </a:pPr>
            <a:r>
              <a:rPr lang="en-US" sz="3200" dirty="0"/>
              <a:t>Approximately $2.5 to $3 million is available for two years</a:t>
            </a:r>
          </a:p>
          <a:p>
            <a:pPr marL="0" indent="0">
              <a:buNone/>
            </a:pPr>
            <a:endParaRPr lang="en-US" sz="3200" dirty="0"/>
          </a:p>
          <a:p>
            <a:pPr marL="0" indent="0">
              <a:buNone/>
            </a:pPr>
            <a:r>
              <a:rPr lang="en-US" sz="3200" dirty="0"/>
              <a:t>Application deadline is </a:t>
            </a:r>
            <a:r>
              <a:rPr lang="en-US" sz="3200" b="1" dirty="0"/>
              <a:t>February 28, 2017</a:t>
            </a:r>
          </a:p>
          <a:p>
            <a:pPr marL="0" indent="0">
              <a:buNone/>
            </a:pPr>
            <a:endParaRPr lang="en-US" sz="3200" dirty="0"/>
          </a:p>
          <a:p>
            <a:pPr marL="0" indent="0">
              <a:buNone/>
            </a:pPr>
            <a:r>
              <a:rPr lang="en-US" sz="3200" dirty="0"/>
              <a:t>Encourage Districts to work with DEP Regional Staff and Field Reps in development of project applications</a:t>
            </a:r>
          </a:p>
          <a:p>
            <a:pPr marL="0" indent="0">
              <a:buNone/>
            </a:pPr>
            <a:r>
              <a:rPr lang="en-US" sz="3200" dirty="0"/>
              <a:t>	</a:t>
            </a:r>
          </a:p>
          <a:p>
            <a:pPr marL="0" indent="0">
              <a:buNone/>
            </a:pPr>
            <a:r>
              <a:rPr lang="en-US" sz="3200" dirty="0"/>
              <a:t>Project deadline is </a:t>
            </a:r>
            <a:r>
              <a:rPr lang="en-US" sz="3200" b="1" dirty="0"/>
              <a:t>June 30, 2019 (no extensions)</a:t>
            </a:r>
          </a:p>
          <a:p>
            <a:endParaRPr lang="en-US" sz="2400" dirty="0"/>
          </a:p>
        </p:txBody>
      </p:sp>
      <p:grpSp>
        <p:nvGrpSpPr>
          <p:cNvPr id="4" name="Group 1"/>
          <p:cNvGrpSpPr>
            <a:grpSpLocks/>
          </p:cNvGrpSpPr>
          <p:nvPr/>
        </p:nvGrpSpPr>
        <p:grpSpPr bwMode="auto">
          <a:xfrm>
            <a:off x="338544" y="263451"/>
            <a:ext cx="11761308" cy="660400"/>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488466" y="355144"/>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rPr>
                <a:t>Overview</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3185" y="6015439"/>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52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460" y="1285097"/>
            <a:ext cx="10515600" cy="4947752"/>
          </a:xfrm>
        </p:spPr>
        <p:txBody>
          <a:bodyPr>
            <a:normAutofit fontScale="77500" lnSpcReduction="20000"/>
          </a:bodyPr>
          <a:lstStyle/>
          <a:p>
            <a:pPr>
              <a:lnSpc>
                <a:spcPct val="120000"/>
              </a:lnSpc>
              <a:spcBef>
                <a:spcPts val="0"/>
              </a:spcBef>
            </a:pPr>
            <a:r>
              <a:rPr lang="en-US" sz="3200" dirty="0"/>
              <a:t>Clearly state how the project meets one or more elements in Chesapeake Bay Restoration Strategy</a:t>
            </a:r>
          </a:p>
          <a:p>
            <a:pPr lvl="1">
              <a:lnSpc>
                <a:spcPct val="120000"/>
              </a:lnSpc>
              <a:spcBef>
                <a:spcPts val="0"/>
              </a:spcBef>
            </a:pPr>
            <a:r>
              <a:rPr lang="en-US" sz="3000" dirty="0"/>
              <a:t>Address pollution reduction deficiencies </a:t>
            </a:r>
          </a:p>
          <a:p>
            <a:pPr lvl="2">
              <a:lnSpc>
                <a:spcPct val="120000"/>
              </a:lnSpc>
              <a:spcBef>
                <a:spcPts val="0"/>
              </a:spcBef>
            </a:pPr>
            <a:r>
              <a:rPr lang="en-US" sz="2400" dirty="0"/>
              <a:t>BMP implementation as a result of inspection strategy</a:t>
            </a:r>
          </a:p>
          <a:p>
            <a:pPr lvl="1">
              <a:lnSpc>
                <a:spcPct val="120000"/>
              </a:lnSpc>
              <a:spcBef>
                <a:spcPts val="0"/>
              </a:spcBef>
            </a:pPr>
            <a:r>
              <a:rPr lang="en-US" sz="3000" dirty="0"/>
              <a:t>Focus on local water quality improvement and protection </a:t>
            </a:r>
          </a:p>
          <a:p>
            <a:pPr lvl="2">
              <a:lnSpc>
                <a:spcPct val="120000"/>
              </a:lnSpc>
              <a:spcBef>
                <a:spcPts val="0"/>
              </a:spcBef>
            </a:pPr>
            <a:r>
              <a:rPr lang="en-US" sz="2400" dirty="0"/>
              <a:t>Locating and quantifying previously undocumented BMPs (follow CBP Verification Framework Guidance)</a:t>
            </a:r>
          </a:p>
          <a:p>
            <a:pPr lvl="2">
              <a:lnSpc>
                <a:spcPct val="120000"/>
              </a:lnSpc>
              <a:spcBef>
                <a:spcPts val="0"/>
              </a:spcBef>
            </a:pPr>
            <a:r>
              <a:rPr lang="en-US" sz="2400" dirty="0"/>
              <a:t>High-impact, low-cost projects on the ground in impaired watersheds</a:t>
            </a:r>
          </a:p>
          <a:p>
            <a:pPr lvl="3">
              <a:lnSpc>
                <a:spcPct val="120000"/>
              </a:lnSpc>
              <a:spcBef>
                <a:spcPts val="0"/>
              </a:spcBef>
            </a:pPr>
            <a:r>
              <a:rPr lang="en-US" sz="2200" dirty="0"/>
              <a:t>Includes: implementation of conservation tillage, no-till/high residue management; increased implementation of cover crop; livestock stream exclusion; barnyard runoff controls; riparian forest buffers </a:t>
            </a:r>
          </a:p>
          <a:p>
            <a:pPr lvl="1">
              <a:lnSpc>
                <a:spcPct val="120000"/>
              </a:lnSpc>
              <a:spcBef>
                <a:spcPts val="0"/>
              </a:spcBef>
            </a:pPr>
            <a:r>
              <a:rPr lang="en-US" sz="3000" dirty="0"/>
              <a:t>Improve reporting, record keeping and data systems</a:t>
            </a:r>
          </a:p>
          <a:p>
            <a:pPr lvl="2">
              <a:lnSpc>
                <a:spcPct val="120000"/>
              </a:lnSpc>
              <a:spcBef>
                <a:spcPts val="0"/>
              </a:spcBef>
            </a:pPr>
            <a:r>
              <a:rPr lang="en-US" sz="2400" dirty="0"/>
              <a:t>Collecting and reporting plan implementation (Manure Management, Ag E&amp;S/Conservation Plans)</a:t>
            </a:r>
          </a:p>
          <a:p>
            <a:pPr lvl="2">
              <a:lnSpc>
                <a:spcPct val="120000"/>
              </a:lnSpc>
              <a:spcBef>
                <a:spcPts val="0"/>
              </a:spcBef>
            </a:pPr>
            <a:r>
              <a:rPr lang="en-US" sz="2600" dirty="0"/>
              <a:t>Verification and reporting of non-cost shared BMPs </a:t>
            </a:r>
          </a:p>
        </p:txBody>
      </p:sp>
      <p:grpSp>
        <p:nvGrpSpPr>
          <p:cNvPr id="4" name="Group 1"/>
          <p:cNvGrpSpPr>
            <a:grpSpLocks/>
          </p:cNvGrpSpPr>
          <p:nvPr/>
        </p:nvGrpSpPr>
        <p:grpSpPr bwMode="auto">
          <a:xfrm>
            <a:off x="338544" y="263451"/>
            <a:ext cx="11761308" cy="660400"/>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488466" y="355144"/>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rPr>
                <a:t>Announcement</a:t>
              </a:r>
              <a:r>
                <a:rPr kumimoji="0" lang="en-US" altLang="en-US" sz="4000" b="0" i="0" u="none" strike="noStrike" kern="0" cap="none" spc="0" normalizeH="0" noProof="0" dirty="0">
                  <a:ln>
                    <a:noFill/>
                  </a:ln>
                  <a:solidFill>
                    <a:prstClr val="white"/>
                  </a:solidFill>
                  <a:effectLst/>
                  <a:uLnTx/>
                  <a:uFillTx/>
                  <a:latin typeface="Calibri" panose="020F0502020204030204" pitchFamily="34" charset="0"/>
                  <a:ea typeface="MS PGothic" panose="020B0600070205080204" pitchFamily="34" charset="-128"/>
                </a:rPr>
                <a:t> Funding Priorities</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3185" y="6015439"/>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551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27971"/>
            <a:ext cx="10515600" cy="4716871"/>
          </a:xfrm>
        </p:spPr>
        <p:txBody>
          <a:bodyPr>
            <a:normAutofit fontScale="92500" lnSpcReduction="10000"/>
          </a:bodyPr>
          <a:lstStyle/>
          <a:p>
            <a:r>
              <a:rPr lang="en-US" sz="3200" dirty="0"/>
              <a:t>Review the Announcement</a:t>
            </a:r>
          </a:p>
          <a:p>
            <a:pPr lvl="1"/>
            <a:r>
              <a:rPr lang="en-US" sz="2800" dirty="0"/>
              <a:t>Focus on one or more of the three Restoration Strategy goals identified in the announcement</a:t>
            </a:r>
          </a:p>
          <a:p>
            <a:pPr lvl="2"/>
            <a:r>
              <a:rPr lang="en-US" sz="2400" dirty="0"/>
              <a:t>The more goals are included in a project, the higher it ranks</a:t>
            </a:r>
          </a:p>
          <a:p>
            <a:pPr lvl="2"/>
            <a:r>
              <a:rPr lang="en-US" sz="2400" dirty="0"/>
              <a:t>Ex: Stream fencing on an operation that was previously inspected (or is located within the targeted inspection area) would meet Goal #1 and Goal #2</a:t>
            </a:r>
          </a:p>
          <a:p>
            <a:r>
              <a:rPr lang="en-US" sz="3200" dirty="0"/>
              <a:t>Focus on DEP defined impaired watersheds and/or county priority watersheds</a:t>
            </a:r>
          </a:p>
          <a:p>
            <a:pPr marL="457200" lvl="1" indent="0">
              <a:buNone/>
            </a:pPr>
            <a:r>
              <a:rPr lang="en-US" u="sng" dirty="0">
                <a:hlinkClick r:id="rId3"/>
              </a:rPr>
              <a:t>http://www.depgis.state.pa.us/Chesapeake_Bay/index.html</a:t>
            </a:r>
            <a:r>
              <a:rPr lang="en-US" dirty="0"/>
              <a:t>  </a:t>
            </a:r>
          </a:p>
          <a:p>
            <a:r>
              <a:rPr lang="en-US" sz="3200" dirty="0"/>
              <a:t>Familiarize yourself with PA BMP Verification Program Plan</a:t>
            </a:r>
          </a:p>
          <a:p>
            <a:pPr marL="457200" lvl="1" indent="0">
              <a:buNone/>
            </a:pPr>
            <a:r>
              <a:rPr lang="en-US" dirty="0">
                <a:hlinkClick r:id="rId4"/>
              </a:rPr>
              <a:t>http://files.dep.state.pa.us/Water/ChesapeakeBayOffice/PADEP%20BMP%20Verification%20Program%20QAPP%20Addendum_FINAL.pdf</a:t>
            </a:r>
            <a:r>
              <a:rPr lang="en-US" dirty="0"/>
              <a:t>  </a:t>
            </a:r>
            <a:endParaRPr lang="en-US" sz="2800" dirty="0"/>
          </a:p>
          <a:p>
            <a:endParaRPr lang="en-US" sz="2800" dirty="0"/>
          </a:p>
          <a:p>
            <a:endParaRPr lang="en-US" sz="3200"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3452"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4000" kern="0" dirty="0">
                  <a:solidFill>
                    <a:prstClr val="white"/>
                  </a:solidFill>
                </a:rPr>
                <a:t>Submitting a Successful Application</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7" name="Picture 7" descr="DEP-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12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3200" dirty="0"/>
              <a:t>Focus on holistic, comprehensive implementation</a:t>
            </a:r>
          </a:p>
          <a:p>
            <a:pPr lvl="1"/>
            <a:r>
              <a:rPr lang="en-US" b="1" dirty="0"/>
              <a:t>Ex: Implementing a suite of BMPs on one operation that will improve the operation, provide nutrient and sediment reductions, and will enable operation to be compliant with state regulations</a:t>
            </a:r>
          </a:p>
          <a:p>
            <a:pPr lvl="2"/>
            <a:r>
              <a:rPr lang="en-US" dirty="0"/>
              <a:t>Waste storage, barnyard runoff controls, stream fencing/crossings, nutrient management</a:t>
            </a:r>
          </a:p>
          <a:p>
            <a:pPr lvl="2"/>
            <a:r>
              <a:rPr lang="en-US" dirty="0"/>
              <a:t>Field practices such as terraces, diversions, grassed waterways </a:t>
            </a:r>
          </a:p>
          <a:p>
            <a:pPr lvl="1"/>
            <a:r>
              <a:rPr lang="en-US" b="1" dirty="0"/>
              <a:t>Ex: Implementing livestock exclusion stream fencing on multiple neighboring operations along an ag impaired stream</a:t>
            </a:r>
          </a:p>
          <a:p>
            <a:pPr lvl="2"/>
            <a:r>
              <a:rPr lang="en-US" dirty="0"/>
              <a:t>May be less than 35 feet from bank, but 35 feet or greater will be higher priority </a:t>
            </a:r>
          </a:p>
          <a:p>
            <a:pPr lvl="2"/>
            <a:r>
              <a:rPr lang="en-US" dirty="0"/>
              <a:t>May or may not include forest buffers (with forest buffers will be higher priority)</a:t>
            </a:r>
          </a:p>
          <a:p>
            <a:pPr lvl="1"/>
            <a:r>
              <a:rPr lang="en-US" b="1" dirty="0"/>
              <a:t>Ex: Focus on habitat along with water quality improvement</a:t>
            </a:r>
          </a:p>
          <a:p>
            <a:pPr lvl="2"/>
            <a:r>
              <a:rPr lang="en-US" dirty="0"/>
              <a:t>Floodplain/stream restoration, wetland restoration, legacy sediment removal, riparian forest buffer</a:t>
            </a:r>
          </a:p>
          <a:p>
            <a:pPr lvl="2"/>
            <a:endParaRPr lang="en-US"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4000" kern="0" dirty="0">
                  <a:solidFill>
                    <a:prstClr val="white"/>
                  </a:solidFill>
                </a:rPr>
                <a:t>Submitting a Successful Application</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268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6873"/>
            <a:ext cx="10826794" cy="4600090"/>
          </a:xfrm>
        </p:spPr>
        <p:txBody>
          <a:bodyPr>
            <a:normAutofit fontScale="92500" lnSpcReduction="20000"/>
          </a:bodyPr>
          <a:lstStyle/>
          <a:p>
            <a:r>
              <a:rPr lang="en-US" sz="3200" dirty="0"/>
              <a:t>Present goals in terms of measurable outputs</a:t>
            </a:r>
          </a:p>
          <a:p>
            <a:pPr lvl="1"/>
            <a:r>
              <a:rPr lang="en-US" sz="2800" dirty="0"/>
              <a:t>Budget section and in the narrative section</a:t>
            </a:r>
          </a:p>
          <a:p>
            <a:r>
              <a:rPr lang="en-US" sz="3200" dirty="0"/>
              <a:t>Identify any partnering organizations/entities in application</a:t>
            </a:r>
          </a:p>
          <a:p>
            <a:pPr lvl="1"/>
            <a:r>
              <a:rPr lang="en-US" sz="2800" dirty="0"/>
              <a:t>May or may not include additional funding</a:t>
            </a:r>
            <a:endParaRPr lang="en-US" sz="3200" dirty="0"/>
          </a:p>
          <a:p>
            <a:r>
              <a:rPr lang="en-US" sz="3200" dirty="0"/>
              <a:t>Shovel-ready projects</a:t>
            </a:r>
          </a:p>
          <a:p>
            <a:pPr lvl="1"/>
            <a:r>
              <a:rPr lang="en-US" sz="2800" dirty="0"/>
              <a:t>Willing landowner, design in-hand if possible</a:t>
            </a:r>
            <a:endParaRPr lang="en-US" dirty="0"/>
          </a:p>
          <a:p>
            <a:r>
              <a:rPr lang="en-US" sz="3200" dirty="0"/>
              <a:t>Focus on cost-effective solutions</a:t>
            </a:r>
          </a:p>
          <a:p>
            <a:pPr lvl="1"/>
            <a:r>
              <a:rPr lang="en-US" sz="2800" dirty="0"/>
              <a:t>Cost-effective based on nutrient and sediment reductions</a:t>
            </a:r>
          </a:p>
          <a:p>
            <a:pPr lvl="2"/>
            <a:r>
              <a:rPr lang="en-US" sz="2400" dirty="0"/>
              <a:t>Ex: Increasing the implementation of no-till and cover crop in an impaired watershed</a:t>
            </a:r>
          </a:p>
          <a:p>
            <a:pPr lvl="2"/>
            <a:r>
              <a:rPr lang="en-US" sz="2400" dirty="0"/>
              <a:t>Ex: Stream fencing multiple neighboring operations in an impaired watershed </a:t>
            </a:r>
          </a:p>
          <a:p>
            <a:pPr lvl="2"/>
            <a:r>
              <a:rPr lang="en-US" sz="2400" dirty="0"/>
              <a:t>Ex: Tracking and reporting the implementation of Manure Management Plans</a:t>
            </a:r>
          </a:p>
          <a:p>
            <a:endParaRPr lang="en-US" sz="3200" dirty="0"/>
          </a:p>
          <a:p>
            <a:pPr marL="0" indent="0">
              <a:buNone/>
            </a:pPr>
            <a:endParaRPr lang="en-US"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4000" kern="0" dirty="0">
                  <a:solidFill>
                    <a:prstClr val="white"/>
                  </a:solidFill>
                </a:rPr>
                <a:t>Submitting a Successful Application</a:t>
              </a:r>
            </a:p>
          </p:txBody>
        </p:sp>
      </p:grpSp>
      <p:pic>
        <p:nvPicPr>
          <p:cNvPr id="7" name="Picture 7" descr="DEP-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72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76873"/>
            <a:ext cx="10826794" cy="4600090"/>
          </a:xfrm>
        </p:spPr>
        <p:txBody>
          <a:bodyPr>
            <a:normAutofit fontScale="92500" lnSpcReduction="10000"/>
          </a:bodyPr>
          <a:lstStyle/>
          <a:p>
            <a:r>
              <a:rPr lang="en-US" dirty="0"/>
              <a:t>Deadline for Submittal is Close of Business </a:t>
            </a:r>
            <a:r>
              <a:rPr lang="en-US" b="1" dirty="0"/>
              <a:t>February 28 </a:t>
            </a:r>
            <a:r>
              <a:rPr lang="en-US" dirty="0"/>
              <a:t>to:</a:t>
            </a:r>
          </a:p>
          <a:p>
            <a:pPr marL="457200" lvl="1" indent="0">
              <a:lnSpc>
                <a:spcPct val="100000"/>
              </a:lnSpc>
              <a:spcBef>
                <a:spcPts val="0"/>
              </a:spcBef>
              <a:buNone/>
            </a:pPr>
            <a:r>
              <a:rPr lang="en-US" dirty="0"/>
              <a:t> Jill Whitcomb</a:t>
            </a:r>
          </a:p>
          <a:p>
            <a:pPr marL="457200" lvl="1" indent="0">
              <a:lnSpc>
                <a:spcPct val="100000"/>
              </a:lnSpc>
              <a:spcBef>
                <a:spcPts val="0"/>
              </a:spcBef>
              <a:buNone/>
            </a:pPr>
            <a:r>
              <a:rPr lang="en-US" dirty="0"/>
              <a:t>Chesapeake Bay Program Office</a:t>
            </a:r>
          </a:p>
          <a:p>
            <a:pPr marL="457200" lvl="1" indent="0">
              <a:lnSpc>
                <a:spcPct val="100000"/>
              </a:lnSpc>
              <a:spcBef>
                <a:spcPts val="0"/>
              </a:spcBef>
              <a:buNone/>
            </a:pPr>
            <a:r>
              <a:rPr lang="en-US" dirty="0"/>
              <a:t>Rachel Carson State Office Building</a:t>
            </a:r>
          </a:p>
          <a:p>
            <a:pPr marL="457200" lvl="1" indent="0">
              <a:lnSpc>
                <a:spcPct val="100000"/>
              </a:lnSpc>
              <a:spcBef>
                <a:spcPts val="0"/>
              </a:spcBef>
              <a:buNone/>
            </a:pPr>
            <a:r>
              <a:rPr lang="en-US" dirty="0"/>
              <a:t>P.O. Box 8555</a:t>
            </a:r>
          </a:p>
          <a:p>
            <a:pPr marL="457200" lvl="1" indent="0">
              <a:lnSpc>
                <a:spcPct val="100000"/>
              </a:lnSpc>
              <a:spcBef>
                <a:spcPts val="0"/>
              </a:spcBef>
              <a:buNone/>
            </a:pPr>
            <a:r>
              <a:rPr lang="en-US" dirty="0"/>
              <a:t>Harrisburg, PA, 17105-8555 </a:t>
            </a:r>
          </a:p>
          <a:p>
            <a:pPr marL="457200" lvl="1" indent="0">
              <a:lnSpc>
                <a:spcPct val="100000"/>
              </a:lnSpc>
              <a:spcBef>
                <a:spcPts val="0"/>
              </a:spcBef>
              <a:buNone/>
            </a:pPr>
            <a:r>
              <a:rPr lang="en-US" dirty="0"/>
              <a:t>717-783-5205</a:t>
            </a:r>
          </a:p>
          <a:p>
            <a:pPr marL="457200" lvl="1" indent="0">
              <a:lnSpc>
                <a:spcPct val="100000"/>
              </a:lnSpc>
              <a:spcBef>
                <a:spcPts val="0"/>
              </a:spcBef>
              <a:buNone/>
            </a:pPr>
            <a:r>
              <a:rPr lang="en-US" dirty="0">
                <a:hlinkClick r:id="rId3"/>
              </a:rPr>
              <a:t>jiwhitcomb@pa.gov</a:t>
            </a:r>
            <a:r>
              <a:rPr lang="en-US" dirty="0"/>
              <a:t> </a:t>
            </a:r>
          </a:p>
          <a:p>
            <a:pPr>
              <a:lnSpc>
                <a:spcPct val="100000"/>
              </a:lnSpc>
              <a:spcBef>
                <a:spcPts val="0"/>
              </a:spcBef>
            </a:pPr>
            <a:r>
              <a:rPr lang="en-US" dirty="0"/>
              <a:t>2 hard copies mailed, or 1 emailed</a:t>
            </a:r>
          </a:p>
          <a:p>
            <a:pPr>
              <a:lnSpc>
                <a:spcPct val="100000"/>
              </a:lnSpc>
              <a:spcBef>
                <a:spcPts val="0"/>
              </a:spcBef>
            </a:pPr>
            <a:r>
              <a:rPr lang="en-US" dirty="0"/>
              <a:t>Encourage Districts to work with DEP Regional Staff and Field Reps in development of project applications</a:t>
            </a:r>
          </a:p>
          <a:p>
            <a:pPr>
              <a:lnSpc>
                <a:spcPct val="100000"/>
              </a:lnSpc>
              <a:spcBef>
                <a:spcPts val="0"/>
              </a:spcBef>
            </a:pPr>
            <a:r>
              <a:rPr lang="en-US" dirty="0"/>
              <a:t>Available funding is  $2.5 to $3 million (2 years funding)</a:t>
            </a:r>
          </a:p>
          <a:p>
            <a:pPr>
              <a:lnSpc>
                <a:spcPct val="100000"/>
              </a:lnSpc>
              <a:spcBef>
                <a:spcPts val="0"/>
              </a:spcBef>
            </a:pPr>
            <a:r>
              <a:rPr lang="en-US" dirty="0"/>
              <a:t>Projects MUST be completed by </a:t>
            </a:r>
            <a:r>
              <a:rPr lang="en-US" b="1" dirty="0"/>
              <a:t>June 30, 2019.</a:t>
            </a:r>
          </a:p>
          <a:p>
            <a:pPr marL="0" indent="0">
              <a:buNone/>
            </a:pPr>
            <a:endParaRPr lang="en-US" sz="2800"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lang="en-US" altLang="en-US" sz="4000" kern="0" dirty="0">
                  <a:solidFill>
                    <a:prstClr val="white"/>
                  </a:solidFill>
                </a:rPr>
                <a:t>In Summary</a:t>
              </a:r>
              <a:endParaRPr kumimoji="0" lang="en-US" altLang="en-US" sz="4000" b="0" i="0" u="none" strike="noStrike" kern="0" cap="none" spc="0" normalizeH="0" baseline="0" noProof="0" dirty="0">
                <a:ln>
                  <a:noFill/>
                </a:ln>
                <a:solidFill>
                  <a:prstClr val="white"/>
                </a:solidFill>
                <a:effectLst/>
                <a:uLnTx/>
                <a:uFillTx/>
                <a:latin typeface="Calibri" panose="020F0502020204030204" pitchFamily="34" charset="0"/>
                <a:ea typeface="MS PGothic" panose="020B0600070205080204" pitchFamily="34" charset="-128"/>
              </a:endParaRPr>
            </a:p>
          </p:txBody>
        </p:sp>
      </p:grpSp>
      <p:pic>
        <p:nvPicPr>
          <p:cNvPr id="7" name="Picture 7" descr="DEP-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72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824" y="1460092"/>
            <a:ext cx="11409376" cy="4716871"/>
          </a:xfrm>
        </p:spPr>
        <p:txBody>
          <a:bodyPr>
            <a:normAutofit fontScale="92500" lnSpcReduction="20000"/>
          </a:bodyPr>
          <a:lstStyle/>
          <a:p>
            <a:r>
              <a:rPr lang="en-US" dirty="0"/>
              <a:t>Use Growing Greener Guidance, “</a:t>
            </a:r>
            <a:r>
              <a:rPr lang="en-US" i="1" dirty="0"/>
              <a:t>A Primer for Fitting Charges with Budget Categories”</a:t>
            </a:r>
          </a:p>
          <a:p>
            <a:r>
              <a:rPr lang="en-US" dirty="0"/>
              <a:t>Supplies</a:t>
            </a:r>
          </a:p>
          <a:p>
            <a:pPr lvl="1"/>
            <a:r>
              <a:rPr lang="en-US" dirty="0"/>
              <a:t>Items Needed to </a:t>
            </a:r>
            <a:r>
              <a:rPr lang="en-US" u="sng" dirty="0"/>
              <a:t>Complete the Work, Dedicated to the Project</a:t>
            </a:r>
          </a:p>
          <a:p>
            <a:pPr lvl="2"/>
            <a:r>
              <a:rPr lang="en-US" dirty="0"/>
              <a:t>Field Supplies,  Specialized Safety Equipment  </a:t>
            </a:r>
          </a:p>
          <a:p>
            <a:pPr lvl="2"/>
            <a:r>
              <a:rPr lang="en-US" dirty="0"/>
              <a:t>Materials used to complete a project but transfer from site to site</a:t>
            </a:r>
          </a:p>
          <a:p>
            <a:r>
              <a:rPr lang="en-US" dirty="0"/>
              <a:t>Equipment</a:t>
            </a:r>
          </a:p>
          <a:p>
            <a:pPr lvl="1"/>
            <a:r>
              <a:rPr lang="en-US" dirty="0"/>
              <a:t>Permanent, Higher Cost Items</a:t>
            </a:r>
          </a:p>
          <a:p>
            <a:pPr lvl="1"/>
            <a:r>
              <a:rPr lang="en-US" dirty="0"/>
              <a:t>Must be listed in Project Application/Scope of Work or Pre-Approved</a:t>
            </a:r>
          </a:p>
          <a:p>
            <a:r>
              <a:rPr lang="en-US" dirty="0"/>
              <a:t>Administrative (max 5-10%)</a:t>
            </a:r>
          </a:p>
          <a:p>
            <a:pPr lvl="1"/>
            <a:r>
              <a:rPr lang="en-US" dirty="0"/>
              <a:t>Office Supplies, Rent, Postage, Phone, Utilities</a:t>
            </a:r>
          </a:p>
          <a:p>
            <a:r>
              <a:rPr lang="en-US" dirty="0"/>
              <a:t>Construction</a:t>
            </a:r>
          </a:p>
          <a:p>
            <a:pPr lvl="1"/>
            <a:r>
              <a:rPr lang="en-US" dirty="0"/>
              <a:t>Competitive Bidding Process</a:t>
            </a:r>
          </a:p>
          <a:p>
            <a:pPr lvl="1"/>
            <a:r>
              <a:rPr lang="en-US" dirty="0"/>
              <a:t>Equipment that is incorporated into the Project</a:t>
            </a:r>
          </a:p>
          <a:p>
            <a:pPr lvl="2"/>
            <a:endParaRPr lang="en-US" dirty="0"/>
          </a:p>
        </p:txBody>
      </p:sp>
      <p:grpSp>
        <p:nvGrpSpPr>
          <p:cNvPr id="4" name="Group 1"/>
          <p:cNvGrpSpPr>
            <a:grpSpLocks/>
          </p:cNvGrpSpPr>
          <p:nvPr/>
        </p:nvGrpSpPr>
        <p:grpSpPr bwMode="auto">
          <a:xfrm>
            <a:off x="122268" y="134680"/>
            <a:ext cx="11947463" cy="1268818"/>
            <a:chOff x="288977" y="355144"/>
            <a:chExt cx="8382000" cy="661312"/>
          </a:xfrm>
        </p:grpSpPr>
        <p:pic>
          <p:nvPicPr>
            <p:cNvPr id="5" name="Picture 5" descr="Aging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38425" y="384641"/>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0" fontAlgn="base" hangingPunct="0">
                <a:spcBef>
                  <a:spcPct val="0"/>
                </a:spcBef>
                <a:spcAft>
                  <a:spcPct val="0"/>
                </a:spcAft>
                <a:buNone/>
                <a:defRPr/>
              </a:pPr>
              <a:r>
                <a:rPr lang="en-US" altLang="en-US" sz="4000" kern="0" dirty="0">
                  <a:solidFill>
                    <a:prstClr val="white"/>
                  </a:solidFill>
                </a:rPr>
                <a:t>Budget Categories</a:t>
              </a:r>
            </a:p>
          </p:txBody>
        </p:sp>
      </p:grpSp>
      <p:pic>
        <p:nvPicPr>
          <p:cNvPr id="7" name="Picture 7" descr="DEP-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0967" y="6124354"/>
            <a:ext cx="2799207" cy="54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717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2845</Words>
  <Application>Microsoft Office PowerPoint</Application>
  <PresentationFormat>Widescreen</PresentationFormat>
  <Paragraphs>204</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MS PGothic</vt:lpstr>
      <vt:lpstr>Arial</vt:lpstr>
      <vt:lpstr>Calibri</vt:lpstr>
      <vt:lpstr>Calibri Light</vt:lpstr>
      <vt:lpstr>Times New Roman</vt:lpstr>
      <vt:lpstr>Office Theme</vt:lpstr>
      <vt:lpstr>Chesapeake Bay Program Special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Chesapeake Bay Program Update</dc:title>
  <dc:creator>Kasi, Veronica</dc:creator>
  <cp:lastModifiedBy>DiNicola, Michelle</cp:lastModifiedBy>
  <cp:revision>105</cp:revision>
  <dcterms:created xsi:type="dcterms:W3CDTF">2016-09-11T18:01:43Z</dcterms:created>
  <dcterms:modified xsi:type="dcterms:W3CDTF">2017-02-06T16:02:36Z</dcterms:modified>
</cp:coreProperties>
</file>