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19"/>
  </p:notesMasterIdLst>
  <p:handoutMasterIdLst>
    <p:handoutMasterId r:id="rId20"/>
  </p:handoutMasterIdLst>
  <p:sldIdLst>
    <p:sldId id="273" r:id="rId3"/>
    <p:sldId id="301" r:id="rId4"/>
    <p:sldId id="256" r:id="rId5"/>
    <p:sldId id="276" r:id="rId6"/>
    <p:sldId id="315" r:id="rId7"/>
    <p:sldId id="311" r:id="rId8"/>
    <p:sldId id="313" r:id="rId9"/>
    <p:sldId id="281" r:id="rId10"/>
    <p:sldId id="284" r:id="rId11"/>
    <p:sldId id="321" r:id="rId12"/>
    <p:sldId id="324" r:id="rId13"/>
    <p:sldId id="298" r:id="rId14"/>
    <p:sldId id="316" r:id="rId15"/>
    <p:sldId id="271" r:id="rId16"/>
    <p:sldId id="325" r:id="rId17"/>
    <p:sldId id="319" r:id="rId1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04" autoAdjust="0"/>
    <p:restoredTop sz="94705" autoAdjust="0"/>
  </p:normalViewPr>
  <p:slideViewPr>
    <p:cSldViewPr>
      <p:cViewPr>
        <p:scale>
          <a:sx n="77" d="100"/>
          <a:sy n="77" d="100"/>
        </p:scale>
        <p:origin x="-1829" y="-1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3" d="100"/>
          <a:sy n="63" d="100"/>
        </p:scale>
        <p:origin x="-3134" y="-77"/>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3177" tIns="46589" rIns="93177" bIns="46589" rtlCol="0"/>
          <a:lstStyle>
            <a:lvl1pPr algn="l">
              <a:defRPr sz="1200"/>
            </a:lvl1pPr>
          </a:lstStyle>
          <a:p>
            <a:pPr>
              <a:defRPr/>
            </a:pPr>
            <a:endParaRPr lang="en-US"/>
          </a:p>
        </p:txBody>
      </p:sp>
      <p:sp>
        <p:nvSpPr>
          <p:cNvPr id="4" name="Footer Placeholder 3"/>
          <p:cNvSpPr>
            <a:spLocks noGrp="1"/>
          </p:cNvSpPr>
          <p:nvPr>
            <p:ph type="ftr" sz="quarter" idx="2"/>
          </p:nvPr>
        </p:nvSpPr>
        <p:spPr>
          <a:xfrm>
            <a:off x="1" y="8829675"/>
            <a:ext cx="3038475" cy="465138"/>
          </a:xfrm>
          <a:prstGeom prst="rect">
            <a:avLst/>
          </a:prstGeom>
        </p:spPr>
        <p:txBody>
          <a:bodyPr vert="horz" lIns="93177" tIns="46589" rIns="93177" bIns="46589" rtlCol="0" anchor="b"/>
          <a:lstStyle>
            <a:lvl1pPr algn="l">
              <a:defRPr sz="1200"/>
            </a:lvl1pPr>
          </a:lstStyle>
          <a:p>
            <a:pPr>
              <a:defRPr/>
            </a:pPr>
            <a:endParaRPr lang="en-US"/>
          </a:p>
        </p:txBody>
      </p:sp>
    </p:spTree>
    <p:extLst>
      <p:ext uri="{BB962C8B-B14F-4D97-AF65-F5344CB8AC3E}">
        <p14:creationId xmlns:p14="http://schemas.microsoft.com/office/powerpoint/2010/main" val="6541264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3177" tIns="46589" rIns="93177" bIns="46589" rtlCol="0"/>
          <a:lstStyle>
            <a:lvl1pPr algn="l">
              <a:defRPr sz="1200"/>
            </a:lvl1pPr>
          </a:lstStyle>
          <a:p>
            <a:pPr>
              <a:defRPr/>
            </a:pPr>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675" y="4416427"/>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829675"/>
            <a:ext cx="3038475" cy="465138"/>
          </a:xfrm>
          <a:prstGeom prst="rect">
            <a:avLst/>
          </a:prstGeom>
        </p:spPr>
        <p:txBody>
          <a:bodyPr vert="horz" lIns="93177" tIns="46589" rIns="93177" bIns="46589" rtlCol="0" anchor="b"/>
          <a:lstStyle>
            <a:lvl1pPr algn="l">
              <a:defRPr sz="1200"/>
            </a:lvl1pPr>
          </a:lstStyle>
          <a:p>
            <a:pPr>
              <a:defRPr/>
            </a:pPr>
            <a:endParaRPr lang="en-US"/>
          </a:p>
        </p:txBody>
      </p:sp>
    </p:spTree>
    <p:extLst>
      <p:ext uri="{BB962C8B-B14F-4D97-AF65-F5344CB8AC3E}">
        <p14:creationId xmlns:p14="http://schemas.microsoft.com/office/powerpoint/2010/main" val="12177082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11615299-AC50-42C7-979C-3B2AD4EF918E}" type="datetime1">
              <a:rPr lang="en-US" smtClean="0"/>
              <a:t>9/22/2014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0FE6A-E675-41A9-9B36-E277ACDB7102}" type="slidenum">
              <a:rPr lang="en-US"/>
              <a:pPr>
                <a:defRPr/>
              </a:pPr>
              <a:t>‹#›</a:t>
            </a:fld>
            <a:endParaRPr lang="en-US" dirty="0"/>
          </a:p>
        </p:txBody>
      </p:sp>
    </p:spTree>
    <p:extLst>
      <p:ext uri="{BB962C8B-B14F-4D97-AF65-F5344CB8AC3E}">
        <p14:creationId xmlns:p14="http://schemas.microsoft.com/office/powerpoint/2010/main" val="4147611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CA17F4C0-AF80-41A1-9013-7E319E7A61F3}" type="datetime1">
              <a:rPr lang="en-US" smtClean="0"/>
              <a:t>9/22/2014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3F97460-4AC5-45BA-AF59-7743625F62F1}" type="slidenum">
              <a:rPr lang="en-US"/>
              <a:pPr>
                <a:defRPr/>
              </a:pPr>
              <a:t>‹#›</a:t>
            </a:fld>
            <a:endParaRPr lang="en-US" dirty="0"/>
          </a:p>
        </p:txBody>
      </p:sp>
    </p:spTree>
    <p:extLst>
      <p:ext uri="{BB962C8B-B14F-4D97-AF65-F5344CB8AC3E}">
        <p14:creationId xmlns:p14="http://schemas.microsoft.com/office/powerpoint/2010/main" val="3837394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CDE4029-ED22-432F-A406-EF28AF596400}" type="datetime1">
              <a:rPr lang="en-US" smtClean="0"/>
              <a:t>9/22/2014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B951669-61A9-4C5F-B785-496443B96454}" type="slidenum">
              <a:rPr lang="en-US"/>
              <a:pPr>
                <a:defRPr/>
              </a:pPr>
              <a:t>‹#›</a:t>
            </a:fld>
            <a:endParaRPr lang="en-US" dirty="0"/>
          </a:p>
        </p:txBody>
      </p:sp>
    </p:spTree>
    <p:extLst>
      <p:ext uri="{BB962C8B-B14F-4D97-AF65-F5344CB8AC3E}">
        <p14:creationId xmlns:p14="http://schemas.microsoft.com/office/powerpoint/2010/main" val="25382698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60C1DDF-FF15-461D-AF1A-A5AEC2B68841}" type="datetime1">
              <a:rPr lang="en-US" smtClean="0"/>
              <a:t>9/22/2014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0C6A0E1-25B9-409A-B9D7-30D4614B8E32}" type="slidenum">
              <a:rPr lang="en-US"/>
              <a:pPr>
                <a:defRPr/>
              </a:pPr>
              <a:t>‹#›</a:t>
            </a:fld>
            <a:endParaRPr lang="en-US" dirty="0"/>
          </a:p>
        </p:txBody>
      </p:sp>
    </p:spTree>
    <p:extLst>
      <p:ext uri="{BB962C8B-B14F-4D97-AF65-F5344CB8AC3E}">
        <p14:creationId xmlns:p14="http://schemas.microsoft.com/office/powerpoint/2010/main" val="26747970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E4F7243-296E-417B-8A73-22AB3A5E0B75}" type="datetime1">
              <a:rPr lang="en-US" smtClean="0"/>
              <a:t>9/22/2014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15ECA72-0232-4A8C-BE45-783430D859F1}" type="slidenum">
              <a:rPr lang="en-US"/>
              <a:pPr>
                <a:defRPr/>
              </a:pPr>
              <a:t>‹#›</a:t>
            </a:fld>
            <a:endParaRPr lang="en-US" dirty="0"/>
          </a:p>
        </p:txBody>
      </p:sp>
    </p:spTree>
    <p:extLst>
      <p:ext uri="{BB962C8B-B14F-4D97-AF65-F5344CB8AC3E}">
        <p14:creationId xmlns:p14="http://schemas.microsoft.com/office/powerpoint/2010/main" val="38468883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4E571F6-4100-41CE-A624-BB243A5EF356}" type="datetime1">
              <a:rPr lang="en-US" smtClean="0"/>
              <a:t>9/22/2014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F8F704D-763E-489F-9986-D5EF02B6CFF8}" type="slidenum">
              <a:rPr lang="en-US"/>
              <a:pPr>
                <a:defRPr/>
              </a:pPr>
              <a:t>‹#›</a:t>
            </a:fld>
            <a:endParaRPr lang="en-US" dirty="0"/>
          </a:p>
        </p:txBody>
      </p:sp>
    </p:spTree>
    <p:extLst>
      <p:ext uri="{BB962C8B-B14F-4D97-AF65-F5344CB8AC3E}">
        <p14:creationId xmlns:p14="http://schemas.microsoft.com/office/powerpoint/2010/main" val="25701831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F30DEF7-930D-43A4-842E-F67539E3677B}" type="datetime1">
              <a:rPr lang="en-US" smtClean="0"/>
              <a:t>9/22/2014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CD74C4C-6B76-4A57-B397-52361DC549CD}" type="slidenum">
              <a:rPr lang="en-US"/>
              <a:pPr>
                <a:defRPr/>
              </a:pPr>
              <a:t>‹#›</a:t>
            </a:fld>
            <a:endParaRPr lang="en-US" dirty="0"/>
          </a:p>
        </p:txBody>
      </p:sp>
    </p:spTree>
    <p:extLst>
      <p:ext uri="{BB962C8B-B14F-4D97-AF65-F5344CB8AC3E}">
        <p14:creationId xmlns:p14="http://schemas.microsoft.com/office/powerpoint/2010/main" val="21782463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7CAFE26-E827-4996-AEA9-07AD914CBD5D}" type="datetime1">
              <a:rPr lang="en-US" smtClean="0"/>
              <a:t>9/22/2014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994CDAD-0470-4FEB-99B9-1C808395E4D7}" type="slidenum">
              <a:rPr lang="en-US"/>
              <a:pPr>
                <a:defRPr/>
              </a:pPr>
              <a:t>‹#›</a:t>
            </a:fld>
            <a:endParaRPr lang="en-US" dirty="0"/>
          </a:p>
        </p:txBody>
      </p:sp>
    </p:spTree>
    <p:extLst>
      <p:ext uri="{BB962C8B-B14F-4D97-AF65-F5344CB8AC3E}">
        <p14:creationId xmlns:p14="http://schemas.microsoft.com/office/powerpoint/2010/main" val="40981027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5BB52AD-6279-4CF2-BD2A-D510102DFA47}" type="datetime1">
              <a:rPr lang="en-US" smtClean="0"/>
              <a:t>9/22/2014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7175897-70FD-4CA2-9938-226B085EC823}" type="slidenum">
              <a:rPr lang="en-US"/>
              <a:pPr>
                <a:defRPr/>
              </a:pPr>
              <a:t>‹#›</a:t>
            </a:fld>
            <a:endParaRPr lang="en-US" dirty="0"/>
          </a:p>
        </p:txBody>
      </p:sp>
    </p:spTree>
    <p:extLst>
      <p:ext uri="{BB962C8B-B14F-4D97-AF65-F5344CB8AC3E}">
        <p14:creationId xmlns:p14="http://schemas.microsoft.com/office/powerpoint/2010/main" val="3399718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F701CA9-5A17-4B27-8E96-99235D9FEB24}" type="datetime1">
              <a:rPr lang="en-US" smtClean="0"/>
              <a:t>9/22/2014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3140605-AE74-464F-84CB-DDD9C77CDD1B}" type="slidenum">
              <a:rPr lang="en-US"/>
              <a:pPr>
                <a:defRPr/>
              </a:pPr>
              <a:t>‹#›</a:t>
            </a:fld>
            <a:endParaRPr lang="en-US" dirty="0"/>
          </a:p>
        </p:txBody>
      </p:sp>
    </p:spTree>
    <p:extLst>
      <p:ext uri="{BB962C8B-B14F-4D97-AF65-F5344CB8AC3E}">
        <p14:creationId xmlns:p14="http://schemas.microsoft.com/office/powerpoint/2010/main" val="33622040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090C497-3E93-43EF-B690-45F531601576}" type="datetime1">
              <a:rPr lang="en-US" smtClean="0"/>
              <a:t>9/22/2014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6AD8950-7138-4521-B4ED-C797C2E8503C}" type="slidenum">
              <a:rPr lang="en-US"/>
              <a:pPr>
                <a:defRPr/>
              </a:pPr>
              <a:t>‹#›</a:t>
            </a:fld>
            <a:endParaRPr lang="en-US" dirty="0"/>
          </a:p>
        </p:txBody>
      </p:sp>
    </p:spTree>
    <p:extLst>
      <p:ext uri="{BB962C8B-B14F-4D97-AF65-F5344CB8AC3E}">
        <p14:creationId xmlns:p14="http://schemas.microsoft.com/office/powerpoint/2010/main" val="1334891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58FF1CBE-5963-493A-B9AC-F1F7B95D0A76}" type="datetime1">
              <a:rPr lang="en-US" smtClean="0"/>
              <a:t>9/22/2014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7E6AD97-8112-4FEB-8665-C28512810AED}" type="slidenum">
              <a:rPr lang="en-US"/>
              <a:pPr>
                <a:defRPr/>
              </a:pPr>
              <a:t>‹#›</a:t>
            </a:fld>
            <a:endParaRPr lang="en-US" dirty="0"/>
          </a:p>
        </p:txBody>
      </p:sp>
    </p:spTree>
    <p:extLst>
      <p:ext uri="{BB962C8B-B14F-4D97-AF65-F5344CB8AC3E}">
        <p14:creationId xmlns:p14="http://schemas.microsoft.com/office/powerpoint/2010/main" val="3781748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9D58529-5973-4A5E-870C-2519048E0953}" type="datetime1">
              <a:rPr lang="en-US" smtClean="0"/>
              <a:t>9/22/2014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E1FB915-B9F5-46C2-8755-5D722023EED8}" type="slidenum">
              <a:rPr lang="en-US"/>
              <a:pPr>
                <a:defRPr/>
              </a:pPr>
              <a:t>‹#›</a:t>
            </a:fld>
            <a:endParaRPr lang="en-US" dirty="0"/>
          </a:p>
        </p:txBody>
      </p:sp>
    </p:spTree>
    <p:extLst>
      <p:ext uri="{BB962C8B-B14F-4D97-AF65-F5344CB8AC3E}">
        <p14:creationId xmlns:p14="http://schemas.microsoft.com/office/powerpoint/2010/main" val="32450572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F45BC04-4EDD-4689-8087-AB378A2C1C55}" type="datetime1">
              <a:rPr lang="en-US" smtClean="0"/>
              <a:t>9/22/2014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FA8D049-358A-4470-A241-E46FC33E8031}" type="slidenum">
              <a:rPr lang="en-US"/>
              <a:pPr>
                <a:defRPr/>
              </a:pPr>
              <a:t>‹#›</a:t>
            </a:fld>
            <a:endParaRPr lang="en-US" dirty="0"/>
          </a:p>
        </p:txBody>
      </p:sp>
    </p:spTree>
    <p:extLst>
      <p:ext uri="{BB962C8B-B14F-4D97-AF65-F5344CB8AC3E}">
        <p14:creationId xmlns:p14="http://schemas.microsoft.com/office/powerpoint/2010/main" val="41648241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1FD2871-70BA-4725-80B1-320D915903A3}" type="datetime1">
              <a:rPr lang="en-US" smtClean="0"/>
              <a:t>9/22/2014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75C86D5-58D5-457B-B144-C420107971B8}" type="slidenum">
              <a:rPr lang="en-US"/>
              <a:pPr>
                <a:defRPr/>
              </a:pPr>
              <a:t>‹#›</a:t>
            </a:fld>
            <a:endParaRPr lang="en-US" dirty="0"/>
          </a:p>
        </p:txBody>
      </p:sp>
    </p:spTree>
    <p:extLst>
      <p:ext uri="{BB962C8B-B14F-4D97-AF65-F5344CB8AC3E}">
        <p14:creationId xmlns:p14="http://schemas.microsoft.com/office/powerpoint/2010/main" val="3697895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4E9DA297-5F1C-464D-B31F-D50FACBB4AD9}" type="datetime1">
              <a:rPr lang="en-US" smtClean="0"/>
              <a:t>9/22/2014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A6E693-C446-4993-ADDA-3727A17404CC}" type="slidenum">
              <a:rPr lang="en-US"/>
              <a:pPr>
                <a:defRPr/>
              </a:pPr>
              <a:t>‹#›</a:t>
            </a:fld>
            <a:endParaRPr lang="en-US" dirty="0"/>
          </a:p>
        </p:txBody>
      </p:sp>
    </p:spTree>
    <p:extLst>
      <p:ext uri="{BB962C8B-B14F-4D97-AF65-F5344CB8AC3E}">
        <p14:creationId xmlns:p14="http://schemas.microsoft.com/office/powerpoint/2010/main" val="526451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0BDC5D26-7113-4521-8D12-C92EBAB010D9}" type="datetime1">
              <a:rPr lang="en-US" smtClean="0"/>
              <a:t>9/22/2014</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CDC3432-7CFD-4D09-9BE7-E15B26246FBC}" type="slidenum">
              <a:rPr lang="en-US"/>
              <a:pPr>
                <a:defRPr/>
              </a:pPr>
              <a:t>‹#›</a:t>
            </a:fld>
            <a:endParaRPr lang="en-US" dirty="0"/>
          </a:p>
        </p:txBody>
      </p:sp>
    </p:spTree>
    <p:extLst>
      <p:ext uri="{BB962C8B-B14F-4D97-AF65-F5344CB8AC3E}">
        <p14:creationId xmlns:p14="http://schemas.microsoft.com/office/powerpoint/2010/main" val="3359250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D695DCDE-0120-4D92-A4A5-B500E7630D00}" type="datetime1">
              <a:rPr lang="en-US" smtClean="0"/>
              <a:t>9/22/2014</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BA96768-975F-4DBE-B88B-CFBA916C5641}" type="slidenum">
              <a:rPr lang="en-US"/>
              <a:pPr>
                <a:defRPr/>
              </a:pPr>
              <a:t>‹#›</a:t>
            </a:fld>
            <a:endParaRPr lang="en-US" dirty="0"/>
          </a:p>
        </p:txBody>
      </p:sp>
    </p:spTree>
    <p:extLst>
      <p:ext uri="{BB962C8B-B14F-4D97-AF65-F5344CB8AC3E}">
        <p14:creationId xmlns:p14="http://schemas.microsoft.com/office/powerpoint/2010/main" val="2845787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BE912606-D497-4E22-8BF1-BD55615BD1A2}" type="datetime1">
              <a:rPr lang="en-US" smtClean="0"/>
              <a:t>9/22/2014</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D8C42B7-C4D4-450B-907C-69FD452559A6}" type="slidenum">
              <a:rPr lang="en-US"/>
              <a:pPr>
                <a:defRPr/>
              </a:pPr>
              <a:t>‹#›</a:t>
            </a:fld>
            <a:endParaRPr lang="en-US" dirty="0"/>
          </a:p>
        </p:txBody>
      </p:sp>
    </p:spTree>
    <p:extLst>
      <p:ext uri="{BB962C8B-B14F-4D97-AF65-F5344CB8AC3E}">
        <p14:creationId xmlns:p14="http://schemas.microsoft.com/office/powerpoint/2010/main" val="2893675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6A33EA27-9AEB-44F1-920F-8A1C61185F1E}" type="datetime1">
              <a:rPr lang="en-US" smtClean="0"/>
              <a:t>9/22/2014</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2BA1553-A1DB-4774-AF8F-0FAECAB2818D}" type="slidenum">
              <a:rPr lang="en-US"/>
              <a:pPr>
                <a:defRPr/>
              </a:pPr>
              <a:t>‹#›</a:t>
            </a:fld>
            <a:endParaRPr lang="en-US" dirty="0"/>
          </a:p>
        </p:txBody>
      </p:sp>
    </p:spTree>
    <p:extLst>
      <p:ext uri="{BB962C8B-B14F-4D97-AF65-F5344CB8AC3E}">
        <p14:creationId xmlns:p14="http://schemas.microsoft.com/office/powerpoint/2010/main" val="2613682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2E2E1C4B-DC98-412D-9E3E-C14DA8F79677}" type="datetime1">
              <a:rPr lang="en-US" smtClean="0"/>
              <a:t>9/22/2014</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4E04B12-96C6-4141-A9DC-F9190937028B}" type="slidenum">
              <a:rPr lang="en-US"/>
              <a:pPr>
                <a:defRPr/>
              </a:pPr>
              <a:t>‹#›</a:t>
            </a:fld>
            <a:endParaRPr lang="en-US" dirty="0"/>
          </a:p>
        </p:txBody>
      </p:sp>
    </p:spTree>
    <p:extLst>
      <p:ext uri="{BB962C8B-B14F-4D97-AF65-F5344CB8AC3E}">
        <p14:creationId xmlns:p14="http://schemas.microsoft.com/office/powerpoint/2010/main" val="242430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11A3820-4F5D-4AC9-B2DC-137882CA4EE2}" type="datetime1">
              <a:rPr lang="en-US" smtClean="0"/>
              <a:t>9/22/2014</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4E3D6BF-DCFB-484D-A6E5-3C20C2619B31}" type="slidenum">
              <a:rPr lang="en-US"/>
              <a:pPr>
                <a:defRPr/>
              </a:pPr>
              <a:t>‹#›</a:t>
            </a:fld>
            <a:endParaRPr lang="en-US" dirty="0"/>
          </a:p>
        </p:txBody>
      </p:sp>
    </p:spTree>
    <p:extLst>
      <p:ext uri="{BB962C8B-B14F-4D97-AF65-F5344CB8AC3E}">
        <p14:creationId xmlns:p14="http://schemas.microsoft.com/office/powerpoint/2010/main" val="1580038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fld id="{37354185-AC1A-4DC5-9A5A-B95294955313}" type="datetime1">
              <a:rPr lang="en-US" smtClean="0"/>
              <a:t>9/22/2014</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912EE2C5-B38F-4731-9735-6E1CA1C89C90}"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defRPr>
            </a:lvl1pPr>
          </a:lstStyle>
          <a:p>
            <a:pPr>
              <a:defRPr/>
            </a:pPr>
            <a:fld id="{AF5A35B1-F9A2-429C-8C1B-EBBB05C3CE98}" type="datetime1">
              <a:rPr lang="en-US" smtClean="0"/>
              <a:t>9/22/2014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defRPr>
            </a:lvl1pPr>
          </a:lstStyle>
          <a:p>
            <a:pPr>
              <a:defRPr/>
            </a:pPr>
            <a:fld id="{282141C4-94F5-407E-9392-516B44937AEA}"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hyperlink" Target="http://www.dep.state.pa.us/"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ubtitle 2"/>
          <p:cNvSpPr>
            <a:spLocks noGrp="1"/>
          </p:cNvSpPr>
          <p:nvPr>
            <p:ph type="subTitle" idx="1"/>
          </p:nvPr>
        </p:nvSpPr>
        <p:spPr>
          <a:xfrm>
            <a:off x="228600" y="3886200"/>
            <a:ext cx="8763000" cy="1752600"/>
          </a:xfrm>
        </p:spPr>
        <p:txBody>
          <a:bodyPr/>
          <a:lstStyle/>
          <a:p>
            <a:pPr eaLnBrk="1" hangingPunct="1"/>
            <a:r>
              <a:rPr lang="en-US" b="1" dirty="0">
                <a:solidFill>
                  <a:schemeClr val="tx1"/>
                </a:solidFill>
              </a:rPr>
              <a:t>Low-Level Waste Advisory </a:t>
            </a:r>
            <a:r>
              <a:rPr lang="en-US" b="1" dirty="0" smtClean="0">
                <a:solidFill>
                  <a:schemeClr val="tx1"/>
                </a:solidFill>
              </a:rPr>
              <a:t>Committee Meeting</a:t>
            </a:r>
          </a:p>
          <a:p>
            <a:pPr eaLnBrk="1" hangingPunct="1"/>
            <a:r>
              <a:rPr lang="en-US" altLang="en-US" dirty="0" smtClean="0">
                <a:solidFill>
                  <a:schemeClr val="tx1"/>
                </a:solidFill>
              </a:rPr>
              <a:t>October 2, 2014</a:t>
            </a:r>
          </a:p>
        </p:txBody>
      </p:sp>
      <p:sp>
        <p:nvSpPr>
          <p:cNvPr id="3075" name="Title 1"/>
          <p:cNvSpPr>
            <a:spLocks noGrp="1"/>
          </p:cNvSpPr>
          <p:nvPr>
            <p:ph type="ctrTitle"/>
          </p:nvPr>
        </p:nvSpPr>
        <p:spPr>
          <a:xfrm>
            <a:off x="533400" y="1981200"/>
            <a:ext cx="8077200" cy="1752600"/>
          </a:xfrm>
        </p:spPr>
        <p:txBody>
          <a:bodyPr/>
          <a:lstStyle/>
          <a:p>
            <a:pPr eaLnBrk="1" hangingPunct="1"/>
            <a:r>
              <a:rPr lang="en-US" altLang="en-US" b="1" dirty="0" smtClean="0"/>
              <a:t>TENORM Study Update</a:t>
            </a:r>
            <a:br>
              <a:rPr lang="en-US" altLang="en-US" b="1" dirty="0" smtClean="0"/>
            </a:br>
            <a:r>
              <a:rPr lang="en-US" altLang="en-US" b="1" dirty="0"/>
              <a:t>3</a:t>
            </a:r>
            <a:r>
              <a:rPr lang="en-US" altLang="en-US" b="1" baseline="30000" dirty="0"/>
              <a:t>rd</a:t>
            </a:r>
            <a:r>
              <a:rPr lang="en-US" altLang="en-US" b="1" dirty="0"/>
              <a:t> Quarter</a:t>
            </a:r>
            <a:br>
              <a:rPr lang="en-US" altLang="en-US" b="1" dirty="0"/>
            </a:br>
            <a:endParaRPr lang="en-US" altLang="en-US" b="1" dirty="0" smtClean="0"/>
          </a:p>
        </p:txBody>
      </p:sp>
      <p:pic>
        <p:nvPicPr>
          <p:cNvPr id="3076" name="Picture 4" descr="P:\BRP Director\Allard's pic folder\BRP_new-ppt-banner_svd_11Feb201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 y="0"/>
            <a:ext cx="9144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1"/>
          <p:cNvSpPr txBox="1">
            <a:spLocks noChangeArrowheads="1"/>
          </p:cNvSpPr>
          <p:nvPr/>
        </p:nvSpPr>
        <p:spPr bwMode="auto">
          <a:xfrm>
            <a:off x="393700" y="6400800"/>
            <a:ext cx="85344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r>
              <a:rPr lang="en-US" sz="1600"/>
              <a:t>Tom Corbett, Governor                                                                               E. Christopher Abruzzo, Secretary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5" descr="Aging 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Rectangle 2"/>
          <p:cNvSpPr>
            <a:spLocks noGrp="1" noChangeArrowheads="1"/>
          </p:cNvSpPr>
          <p:nvPr>
            <p:ph type="ctrTitle"/>
          </p:nvPr>
        </p:nvSpPr>
        <p:spPr>
          <a:xfrm>
            <a:off x="762000" y="457200"/>
            <a:ext cx="7848600" cy="457200"/>
          </a:xfrm>
        </p:spPr>
        <p:txBody>
          <a:bodyPr/>
          <a:lstStyle/>
          <a:p>
            <a:pPr eaLnBrk="1" hangingPunct="1"/>
            <a:r>
              <a:rPr lang="en-US" altLang="en-US" dirty="0" smtClean="0">
                <a:solidFill>
                  <a:srgbClr val="FFFFFF"/>
                </a:solidFill>
                <a:latin typeface="Calibri" pitchFamily="34" charset="0"/>
                <a:ea typeface="Calibri" pitchFamily="34" charset="0"/>
                <a:cs typeface="Calibri" pitchFamily="34" charset="0"/>
              </a:rPr>
              <a:t>Field Work in 2014</a:t>
            </a:r>
            <a:endParaRPr lang="en-US" altLang="en-US" dirty="0" smtClean="0">
              <a:solidFill>
                <a:schemeClr val="bg1"/>
              </a:solidFill>
              <a:latin typeface="Calibri" pitchFamily="34" charset="0"/>
              <a:ea typeface="Calibri" pitchFamily="34" charset="0"/>
              <a:cs typeface="Calibri" pitchFamily="34" charset="0"/>
            </a:endParaRPr>
          </a:p>
        </p:txBody>
      </p:sp>
      <p:pic>
        <p:nvPicPr>
          <p:cNvPr id="12292" name="Picture 7" descr="DEP-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3" name="TextBox 2"/>
          <p:cNvSpPr txBox="1">
            <a:spLocks noChangeArrowheads="1"/>
          </p:cNvSpPr>
          <p:nvPr/>
        </p:nvSpPr>
        <p:spPr bwMode="auto">
          <a:xfrm>
            <a:off x="457200" y="1828800"/>
            <a:ext cx="8229600"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Tx/>
              <a:buChar char="•"/>
            </a:pPr>
            <a:r>
              <a:rPr lang="en-US" sz="3200" dirty="0">
                <a:latin typeface="Calibri" pitchFamily="34" charset="0"/>
                <a:ea typeface="Calibri" pitchFamily="34" charset="0"/>
                <a:cs typeface="Calibri" pitchFamily="34" charset="0"/>
              </a:rPr>
              <a:t>Compressor s</a:t>
            </a:r>
            <a:r>
              <a:rPr lang="en-US" sz="3200" dirty="0" smtClean="0">
                <a:latin typeface="Calibri" pitchFamily="34" charset="0"/>
                <a:ea typeface="Calibri" pitchFamily="34" charset="0"/>
                <a:cs typeface="Calibri" pitchFamily="34" charset="0"/>
              </a:rPr>
              <a:t>tations </a:t>
            </a:r>
            <a:r>
              <a:rPr lang="en-US" sz="3200" dirty="0">
                <a:latin typeface="Calibri" pitchFamily="34" charset="0"/>
                <a:ea typeface="Calibri" pitchFamily="34" charset="0"/>
                <a:cs typeface="Calibri" pitchFamily="34" charset="0"/>
              </a:rPr>
              <a:t>(1 facility)</a:t>
            </a:r>
          </a:p>
          <a:p>
            <a:pPr eaLnBrk="1" hangingPunct="1">
              <a:buFontTx/>
              <a:buChar char="•"/>
            </a:pPr>
            <a:r>
              <a:rPr lang="en-US" sz="3200" dirty="0">
                <a:latin typeface="Calibri" pitchFamily="34" charset="0"/>
                <a:ea typeface="Calibri" pitchFamily="34" charset="0"/>
                <a:cs typeface="Calibri" pitchFamily="34" charset="0"/>
              </a:rPr>
              <a:t>Gas processing f</a:t>
            </a:r>
            <a:r>
              <a:rPr lang="en-US" sz="3200" dirty="0" smtClean="0">
                <a:latin typeface="Calibri" pitchFamily="34" charset="0"/>
                <a:ea typeface="Calibri" pitchFamily="34" charset="0"/>
                <a:cs typeface="Calibri" pitchFamily="34" charset="0"/>
              </a:rPr>
              <a:t>acilities </a:t>
            </a:r>
            <a:r>
              <a:rPr lang="en-US" sz="3200" dirty="0">
                <a:latin typeface="Calibri" pitchFamily="34" charset="0"/>
                <a:ea typeface="Calibri" pitchFamily="34" charset="0"/>
                <a:cs typeface="Calibri" pitchFamily="34" charset="0"/>
              </a:rPr>
              <a:t>(1 facility)</a:t>
            </a:r>
          </a:p>
          <a:p>
            <a:pPr eaLnBrk="1" hangingPunct="1">
              <a:buFontTx/>
              <a:buChar char="•"/>
            </a:pPr>
            <a:r>
              <a:rPr lang="en-US" sz="3200" dirty="0">
                <a:latin typeface="Calibri" pitchFamily="34" charset="0"/>
                <a:ea typeface="Calibri" pitchFamily="34" charset="0"/>
                <a:cs typeface="Calibri" pitchFamily="34" charset="0"/>
              </a:rPr>
              <a:t>Wastewater i</a:t>
            </a:r>
            <a:r>
              <a:rPr lang="en-US" sz="3200" dirty="0" smtClean="0">
                <a:latin typeface="Calibri" pitchFamily="34" charset="0"/>
                <a:ea typeface="Calibri" pitchFamily="34" charset="0"/>
                <a:cs typeface="Calibri" pitchFamily="34" charset="0"/>
              </a:rPr>
              <a:t>mpoundments </a:t>
            </a:r>
            <a:r>
              <a:rPr lang="en-US" sz="3200" dirty="0">
                <a:latin typeface="Calibri" pitchFamily="34" charset="0"/>
                <a:ea typeface="Calibri" pitchFamily="34" charset="0"/>
                <a:cs typeface="Calibri" pitchFamily="34" charset="0"/>
              </a:rPr>
              <a:t>(2 facilities)</a:t>
            </a:r>
          </a:p>
          <a:p>
            <a:pPr eaLnBrk="1" hangingPunct="1">
              <a:buFontTx/>
              <a:buChar char="•"/>
            </a:pPr>
            <a:r>
              <a:rPr lang="en-US" sz="3200" dirty="0">
                <a:latin typeface="Calibri" pitchFamily="34" charset="0"/>
                <a:ea typeface="Calibri" pitchFamily="34" charset="0"/>
                <a:cs typeface="Calibri" pitchFamily="34" charset="0"/>
              </a:rPr>
              <a:t>Evaluating the e</a:t>
            </a:r>
            <a:r>
              <a:rPr lang="en-US" sz="3200" dirty="0" smtClean="0">
                <a:latin typeface="Calibri" pitchFamily="34" charset="0"/>
                <a:ea typeface="Calibri" pitchFamily="34" charset="0"/>
                <a:cs typeface="Calibri" pitchFamily="34" charset="0"/>
              </a:rPr>
              <a:t>ffect </a:t>
            </a:r>
            <a:r>
              <a:rPr lang="en-US" sz="3200" dirty="0">
                <a:latin typeface="Calibri" pitchFamily="34" charset="0"/>
                <a:ea typeface="Calibri" pitchFamily="34" charset="0"/>
                <a:cs typeface="Calibri" pitchFamily="34" charset="0"/>
              </a:rPr>
              <a:t>of t</a:t>
            </a:r>
            <a:r>
              <a:rPr lang="en-US" sz="3200" dirty="0" smtClean="0">
                <a:latin typeface="Calibri" pitchFamily="34" charset="0"/>
                <a:ea typeface="Calibri" pitchFamily="34" charset="0"/>
                <a:cs typeface="Calibri" pitchFamily="34" charset="0"/>
              </a:rPr>
              <a:t>ransport </a:t>
            </a:r>
            <a:r>
              <a:rPr lang="en-US" sz="3200" dirty="0">
                <a:latin typeface="Calibri" pitchFamily="34" charset="0"/>
                <a:ea typeface="Calibri" pitchFamily="34" charset="0"/>
                <a:cs typeface="Calibri" pitchFamily="34" charset="0"/>
              </a:rPr>
              <a:t>on </a:t>
            </a:r>
            <a:r>
              <a:rPr lang="en-US" sz="3200" dirty="0" smtClean="0">
                <a:latin typeface="Calibri" pitchFamily="34" charset="0"/>
                <a:ea typeface="Calibri" pitchFamily="34" charset="0"/>
                <a:cs typeface="Calibri" pitchFamily="34" charset="0"/>
              </a:rPr>
              <a:t>sludge external radiation levels  </a:t>
            </a:r>
            <a:r>
              <a:rPr lang="en-US" sz="3200" dirty="0">
                <a:latin typeface="Calibri" pitchFamily="34" charset="0"/>
                <a:ea typeface="Calibri" pitchFamily="34" charset="0"/>
                <a:cs typeface="Calibri" pitchFamily="34" charset="0"/>
              </a:rPr>
              <a:t>(5 events)</a:t>
            </a:r>
          </a:p>
          <a:p>
            <a:pPr eaLnBrk="1" hangingPunct="1">
              <a:buFontTx/>
              <a:buChar char="•"/>
            </a:pPr>
            <a:r>
              <a:rPr lang="en-US" sz="3200" dirty="0" smtClean="0">
                <a:latin typeface="Calibri" pitchFamily="34" charset="0"/>
                <a:ea typeface="Calibri" pitchFamily="34" charset="0"/>
                <a:cs typeface="Calibri" pitchFamily="34" charset="0"/>
              </a:rPr>
              <a:t>Wastewater </a:t>
            </a:r>
            <a:r>
              <a:rPr lang="en-US" sz="3200" dirty="0">
                <a:latin typeface="Calibri" pitchFamily="34" charset="0"/>
                <a:ea typeface="Calibri" pitchFamily="34" charset="0"/>
                <a:cs typeface="Calibri" pitchFamily="34" charset="0"/>
              </a:rPr>
              <a:t>i</a:t>
            </a:r>
            <a:r>
              <a:rPr lang="en-US" sz="3200" dirty="0" smtClean="0">
                <a:latin typeface="Calibri" pitchFamily="34" charset="0"/>
                <a:ea typeface="Calibri" pitchFamily="34" charset="0"/>
                <a:cs typeface="Calibri" pitchFamily="34" charset="0"/>
              </a:rPr>
              <a:t>mpoundment </a:t>
            </a:r>
            <a:r>
              <a:rPr lang="en-US" sz="3200" dirty="0">
                <a:latin typeface="Calibri" pitchFamily="34" charset="0"/>
                <a:ea typeface="Calibri" pitchFamily="34" charset="0"/>
                <a:cs typeface="Calibri" pitchFamily="34" charset="0"/>
              </a:rPr>
              <a:t>(1 </a:t>
            </a:r>
            <a:r>
              <a:rPr lang="en-US" sz="3200" dirty="0" smtClean="0">
                <a:latin typeface="Calibri" pitchFamily="34" charset="0"/>
                <a:ea typeface="Calibri" pitchFamily="34" charset="0"/>
                <a:cs typeface="Calibri" pitchFamily="34" charset="0"/>
              </a:rPr>
              <a:t>facility)</a:t>
            </a:r>
            <a:endParaRPr lang="en-US" sz="1600" dirty="0">
              <a:latin typeface="Calibri" pitchFamily="34" charset="0"/>
              <a:ea typeface="Calibri" pitchFamily="34" charset="0"/>
              <a:cs typeface="Calibri" pitchFamily="34" charset="0"/>
            </a:endParaRPr>
          </a:p>
          <a:p>
            <a:pPr eaLnBrk="1" hangingPunct="1"/>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5" descr="Aging 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2"/>
          <p:cNvSpPr>
            <a:spLocks noGrp="1" noChangeArrowheads="1"/>
          </p:cNvSpPr>
          <p:nvPr>
            <p:ph type="ctrTitle"/>
          </p:nvPr>
        </p:nvSpPr>
        <p:spPr>
          <a:xfrm>
            <a:off x="685800" y="457200"/>
            <a:ext cx="7848600" cy="457200"/>
          </a:xfrm>
        </p:spPr>
        <p:txBody>
          <a:bodyPr/>
          <a:lstStyle/>
          <a:p>
            <a:pPr eaLnBrk="1" hangingPunct="1"/>
            <a:r>
              <a:rPr lang="en-US" altLang="en-US" dirty="0" smtClean="0">
                <a:solidFill>
                  <a:schemeClr val="bg1"/>
                </a:solidFill>
                <a:latin typeface="Calibri" pitchFamily="34" charset="0"/>
                <a:ea typeface="Calibri" pitchFamily="34" charset="0"/>
                <a:cs typeface="Calibri" pitchFamily="34" charset="0"/>
              </a:rPr>
              <a:t>Field Work in 2014</a:t>
            </a:r>
          </a:p>
        </p:txBody>
      </p:sp>
      <p:pic>
        <p:nvPicPr>
          <p:cNvPr id="13316" name="Picture 7" descr="DEP-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5" name="TextBox 2"/>
          <p:cNvSpPr txBox="1">
            <a:spLocks noChangeArrowheads="1"/>
          </p:cNvSpPr>
          <p:nvPr/>
        </p:nvSpPr>
        <p:spPr bwMode="auto">
          <a:xfrm>
            <a:off x="609600" y="1295400"/>
            <a:ext cx="8229600" cy="4570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US" sz="2000" dirty="0" smtClean="0"/>
          </a:p>
          <a:p>
            <a:pPr marL="457200" indent="-457200" eaLnBrk="1" hangingPunct="1">
              <a:buFontTx/>
              <a:buChar char="•"/>
            </a:pPr>
            <a:r>
              <a:rPr lang="en-US" sz="3200" dirty="0">
                <a:latin typeface="Calibri" pitchFamily="34" charset="0"/>
                <a:ea typeface="Calibri" pitchFamily="34" charset="0"/>
                <a:cs typeface="Calibri" pitchFamily="34" charset="0"/>
              </a:rPr>
              <a:t>Landfills – </a:t>
            </a:r>
            <a:r>
              <a:rPr lang="en-US" sz="3200" dirty="0" smtClean="0">
                <a:latin typeface="Calibri" pitchFamily="34" charset="0"/>
                <a:ea typeface="Calibri" pitchFamily="34" charset="0"/>
                <a:cs typeface="Calibri" pitchFamily="34" charset="0"/>
              </a:rPr>
              <a:t>recovered deployed </a:t>
            </a:r>
            <a:r>
              <a:rPr lang="en-US" sz="3200" dirty="0">
                <a:latin typeface="Calibri" pitchFamily="34" charset="0"/>
                <a:ea typeface="Calibri" pitchFamily="34" charset="0"/>
                <a:cs typeface="Calibri" pitchFamily="34" charset="0"/>
              </a:rPr>
              <a:t>r</a:t>
            </a:r>
            <a:r>
              <a:rPr lang="en-US" sz="3200" dirty="0" smtClean="0">
                <a:latin typeface="Calibri" pitchFamily="34" charset="0"/>
                <a:ea typeface="Calibri" pitchFamily="34" charset="0"/>
                <a:cs typeface="Calibri" pitchFamily="34" charset="0"/>
              </a:rPr>
              <a:t>adon </a:t>
            </a:r>
            <a:r>
              <a:rPr lang="en-US" sz="3200" dirty="0">
                <a:latin typeface="Calibri" pitchFamily="34" charset="0"/>
                <a:ea typeface="Calibri" pitchFamily="34" charset="0"/>
                <a:cs typeface="Calibri" pitchFamily="34" charset="0"/>
              </a:rPr>
              <a:t>d</a:t>
            </a:r>
            <a:r>
              <a:rPr lang="en-US" sz="3200" dirty="0" smtClean="0">
                <a:latin typeface="Calibri" pitchFamily="34" charset="0"/>
                <a:ea typeface="Calibri" pitchFamily="34" charset="0"/>
                <a:cs typeface="Calibri" pitchFamily="34" charset="0"/>
              </a:rPr>
              <a:t>etectors (</a:t>
            </a:r>
            <a:r>
              <a:rPr lang="en-US" sz="3200" dirty="0">
                <a:latin typeface="Calibri" pitchFamily="34" charset="0"/>
                <a:ea typeface="Calibri" pitchFamily="34" charset="0"/>
                <a:cs typeface="Calibri" pitchFamily="34" charset="0"/>
              </a:rPr>
              <a:t>8 facilities)</a:t>
            </a:r>
          </a:p>
          <a:p>
            <a:pPr marL="0" indent="0" defTabSz="457200">
              <a:spcAft>
                <a:spcPts val="600"/>
              </a:spcAft>
              <a:defRPr/>
            </a:pPr>
            <a:r>
              <a:rPr lang="en-US" sz="3200" dirty="0">
                <a:latin typeface="Calibri" panose="020F0502020204030204" pitchFamily="34" charset="0"/>
              </a:rPr>
              <a:t>• </a:t>
            </a:r>
            <a:r>
              <a:rPr lang="en-US" sz="3200" dirty="0" smtClean="0">
                <a:latin typeface="Calibri" panose="020F0502020204030204" pitchFamily="34" charset="0"/>
              </a:rPr>
              <a:t>	Landfills – waste bulking (2 facilities)</a:t>
            </a:r>
          </a:p>
          <a:p>
            <a:pPr marL="457200" indent="-457200" defTabSz="571500">
              <a:spcAft>
                <a:spcPts val="600"/>
              </a:spcAft>
              <a:defRPr/>
            </a:pPr>
            <a:r>
              <a:rPr lang="en-US" sz="3200" dirty="0" smtClean="0">
                <a:latin typeface="Calibri" panose="020F0502020204030204" pitchFamily="34" charset="0"/>
              </a:rPr>
              <a:t>•	</a:t>
            </a:r>
            <a:r>
              <a:rPr lang="en-US" sz="3200" dirty="0" smtClean="0">
                <a:solidFill>
                  <a:srgbClr val="000000"/>
                </a:solidFill>
                <a:latin typeface="Calibri" pitchFamily="34" charset="0"/>
                <a:ea typeface="Calibri" pitchFamily="34" charset="0"/>
                <a:cs typeface="Calibri" pitchFamily="34" charset="0"/>
              </a:rPr>
              <a:t>Well </a:t>
            </a:r>
            <a:r>
              <a:rPr lang="en-US" sz="3200" dirty="0">
                <a:solidFill>
                  <a:srgbClr val="000000"/>
                </a:solidFill>
                <a:latin typeface="Calibri" pitchFamily="34" charset="0"/>
                <a:ea typeface="Calibri" pitchFamily="34" charset="0"/>
                <a:cs typeface="Calibri" pitchFamily="34" charset="0"/>
              </a:rPr>
              <a:t>Pad – c</a:t>
            </a:r>
            <a:r>
              <a:rPr lang="en-US" sz="3200" dirty="0" smtClean="0">
                <a:solidFill>
                  <a:srgbClr val="000000"/>
                </a:solidFill>
                <a:latin typeface="Calibri" pitchFamily="34" charset="0"/>
                <a:ea typeface="Calibri" pitchFamily="34" charset="0"/>
                <a:cs typeface="Calibri" pitchFamily="34" charset="0"/>
              </a:rPr>
              <a:t>ompleted</a:t>
            </a:r>
            <a:r>
              <a:rPr lang="en-US" sz="3200" dirty="0">
                <a:solidFill>
                  <a:srgbClr val="000000"/>
                </a:solidFill>
                <a:latin typeface="Calibri" pitchFamily="34" charset="0"/>
                <a:ea typeface="Calibri" pitchFamily="34" charset="0"/>
                <a:cs typeface="Calibri" pitchFamily="34" charset="0"/>
              </a:rPr>
              <a:t>, 1 p</a:t>
            </a:r>
            <a:r>
              <a:rPr lang="en-US" sz="3200" dirty="0" smtClean="0">
                <a:solidFill>
                  <a:srgbClr val="000000"/>
                </a:solidFill>
                <a:latin typeface="Calibri" pitchFamily="34" charset="0"/>
                <a:ea typeface="Calibri" pitchFamily="34" charset="0"/>
                <a:cs typeface="Calibri" pitchFamily="34" charset="0"/>
              </a:rPr>
              <a:t>roduction </a:t>
            </a:r>
            <a:r>
              <a:rPr lang="en-US" sz="3200" dirty="0">
                <a:solidFill>
                  <a:srgbClr val="000000"/>
                </a:solidFill>
                <a:latin typeface="Calibri" pitchFamily="34" charset="0"/>
                <a:ea typeface="Calibri" pitchFamily="34" charset="0"/>
                <a:cs typeface="Calibri" pitchFamily="34" charset="0"/>
              </a:rPr>
              <a:t>p</a:t>
            </a:r>
            <a:r>
              <a:rPr lang="en-US" sz="3200" dirty="0" smtClean="0">
                <a:solidFill>
                  <a:srgbClr val="000000"/>
                </a:solidFill>
                <a:latin typeface="Calibri" pitchFamily="34" charset="0"/>
                <a:ea typeface="Calibri" pitchFamily="34" charset="0"/>
                <a:cs typeface="Calibri" pitchFamily="34" charset="0"/>
              </a:rPr>
              <a:t>hase    </a:t>
            </a:r>
            <a:r>
              <a:rPr lang="en-US" sz="3200" dirty="0">
                <a:solidFill>
                  <a:srgbClr val="000000"/>
                </a:solidFill>
                <a:latin typeface="Calibri" pitchFamily="34" charset="0"/>
                <a:ea typeface="Calibri" pitchFamily="34" charset="0"/>
                <a:cs typeface="Calibri" pitchFamily="34" charset="0"/>
              </a:rPr>
              <a:t>g</a:t>
            </a:r>
            <a:r>
              <a:rPr lang="en-US" sz="3200" dirty="0" smtClean="0">
                <a:solidFill>
                  <a:srgbClr val="000000"/>
                </a:solidFill>
                <a:latin typeface="Calibri" pitchFamily="34" charset="0"/>
                <a:ea typeface="Calibri" pitchFamily="34" charset="0"/>
                <a:cs typeface="Calibri" pitchFamily="34" charset="0"/>
              </a:rPr>
              <a:t>as </a:t>
            </a:r>
            <a:r>
              <a:rPr lang="en-US" sz="3200" dirty="0">
                <a:solidFill>
                  <a:srgbClr val="000000"/>
                </a:solidFill>
                <a:latin typeface="Calibri" pitchFamily="34" charset="0"/>
                <a:ea typeface="Calibri" pitchFamily="34" charset="0"/>
                <a:cs typeface="Calibri" pitchFamily="34" charset="0"/>
              </a:rPr>
              <a:t>c</a:t>
            </a:r>
            <a:r>
              <a:rPr lang="en-US" sz="3200" dirty="0" smtClean="0">
                <a:solidFill>
                  <a:srgbClr val="000000"/>
                </a:solidFill>
                <a:latin typeface="Calibri" pitchFamily="34" charset="0"/>
                <a:ea typeface="Calibri" pitchFamily="34" charset="0"/>
                <a:cs typeface="Calibri" pitchFamily="34" charset="0"/>
              </a:rPr>
              <a:t>ollection </a:t>
            </a:r>
            <a:r>
              <a:rPr lang="en-US" sz="3200" dirty="0">
                <a:solidFill>
                  <a:srgbClr val="000000"/>
                </a:solidFill>
                <a:latin typeface="Calibri" pitchFamily="34" charset="0"/>
                <a:ea typeface="Calibri" pitchFamily="34" charset="0"/>
                <a:cs typeface="Calibri" pitchFamily="34" charset="0"/>
              </a:rPr>
              <a:t>for </a:t>
            </a:r>
            <a:r>
              <a:rPr lang="en-US" sz="3200" dirty="0" smtClean="0">
                <a:solidFill>
                  <a:srgbClr val="000000"/>
                </a:solidFill>
                <a:latin typeface="Calibri" pitchFamily="34" charset="0"/>
                <a:ea typeface="Calibri" pitchFamily="34" charset="0"/>
                <a:cs typeface="Calibri" pitchFamily="34" charset="0"/>
              </a:rPr>
              <a:t>radon</a:t>
            </a:r>
          </a:p>
          <a:p>
            <a:pPr marL="457200" indent="-457200" eaLnBrk="1" hangingPunct="1">
              <a:spcAft>
                <a:spcPts val="600"/>
              </a:spcAft>
              <a:buFont typeface="Calibri" panose="020F0502020204030204" pitchFamily="34" charset="0"/>
              <a:buChar char="•"/>
            </a:pPr>
            <a:r>
              <a:rPr lang="en-US" sz="3200" dirty="0" smtClean="0">
                <a:solidFill>
                  <a:srgbClr val="000000"/>
                </a:solidFill>
                <a:latin typeface="Calibri" pitchFamily="34" charset="0"/>
                <a:ea typeface="Calibri" pitchFamily="34" charset="0"/>
                <a:cs typeface="Calibri" pitchFamily="34" charset="0"/>
              </a:rPr>
              <a:t>Well </a:t>
            </a:r>
            <a:r>
              <a:rPr lang="en-US" sz="3200" dirty="0">
                <a:solidFill>
                  <a:srgbClr val="000000"/>
                </a:solidFill>
                <a:latin typeface="Calibri" pitchFamily="34" charset="0"/>
                <a:ea typeface="Calibri" pitchFamily="34" charset="0"/>
                <a:cs typeface="Calibri" pitchFamily="34" charset="0"/>
              </a:rPr>
              <a:t>Pads – </a:t>
            </a:r>
            <a:r>
              <a:rPr lang="en-US" sz="3200" dirty="0" smtClean="0">
                <a:solidFill>
                  <a:srgbClr val="000000"/>
                </a:solidFill>
                <a:latin typeface="Calibri" pitchFamily="34" charset="0"/>
                <a:ea typeface="Calibri" pitchFamily="34" charset="0"/>
                <a:cs typeface="Calibri" pitchFamily="34" charset="0"/>
              </a:rPr>
              <a:t>ambient </a:t>
            </a:r>
            <a:r>
              <a:rPr lang="en-US" sz="3200" dirty="0">
                <a:solidFill>
                  <a:srgbClr val="000000"/>
                </a:solidFill>
                <a:latin typeface="Calibri" pitchFamily="34" charset="0"/>
                <a:ea typeface="Calibri" pitchFamily="34" charset="0"/>
                <a:cs typeface="Calibri" pitchFamily="34" charset="0"/>
              </a:rPr>
              <a:t>g</a:t>
            </a:r>
            <a:r>
              <a:rPr lang="en-US" sz="3200" dirty="0" smtClean="0">
                <a:solidFill>
                  <a:srgbClr val="000000"/>
                </a:solidFill>
                <a:latin typeface="Calibri" pitchFamily="34" charset="0"/>
                <a:ea typeface="Calibri" pitchFamily="34" charset="0"/>
                <a:cs typeface="Calibri" pitchFamily="34" charset="0"/>
              </a:rPr>
              <a:t>amma </a:t>
            </a:r>
            <a:r>
              <a:rPr lang="en-US" sz="3200" dirty="0">
                <a:solidFill>
                  <a:srgbClr val="000000"/>
                </a:solidFill>
                <a:latin typeface="Calibri" pitchFamily="34" charset="0"/>
                <a:ea typeface="Calibri" pitchFamily="34" charset="0"/>
                <a:cs typeface="Calibri" pitchFamily="34" charset="0"/>
              </a:rPr>
              <a:t>s</a:t>
            </a:r>
            <a:r>
              <a:rPr lang="en-US" sz="3200" dirty="0" smtClean="0">
                <a:solidFill>
                  <a:srgbClr val="000000"/>
                </a:solidFill>
                <a:latin typeface="Calibri" pitchFamily="34" charset="0"/>
                <a:ea typeface="Calibri" pitchFamily="34" charset="0"/>
                <a:cs typeface="Calibri" pitchFamily="34" charset="0"/>
              </a:rPr>
              <a:t>urveys </a:t>
            </a:r>
            <a:r>
              <a:rPr lang="en-US" sz="3200" dirty="0">
                <a:solidFill>
                  <a:srgbClr val="000000"/>
                </a:solidFill>
                <a:latin typeface="Calibri" pitchFamily="34" charset="0"/>
                <a:ea typeface="Calibri" pitchFamily="34" charset="0"/>
                <a:cs typeface="Calibri" pitchFamily="34" charset="0"/>
              </a:rPr>
              <a:t>of a</a:t>
            </a:r>
            <a:r>
              <a:rPr lang="en-US" sz="3200" dirty="0" smtClean="0">
                <a:solidFill>
                  <a:srgbClr val="000000"/>
                </a:solidFill>
                <a:latin typeface="Calibri" pitchFamily="34" charset="0"/>
                <a:ea typeface="Calibri" pitchFamily="34" charset="0"/>
                <a:cs typeface="Calibri" pitchFamily="34" charset="0"/>
              </a:rPr>
              <a:t>reas with </a:t>
            </a:r>
            <a:r>
              <a:rPr lang="en-US" sz="3200" dirty="0">
                <a:solidFill>
                  <a:srgbClr val="000000"/>
                </a:solidFill>
                <a:latin typeface="Calibri" pitchFamily="34" charset="0"/>
                <a:ea typeface="Calibri" pitchFamily="34" charset="0"/>
                <a:cs typeface="Calibri" pitchFamily="34" charset="0"/>
              </a:rPr>
              <a:t>b</a:t>
            </a:r>
            <a:r>
              <a:rPr lang="en-US" sz="3200" dirty="0" smtClean="0">
                <a:solidFill>
                  <a:srgbClr val="000000"/>
                </a:solidFill>
                <a:latin typeface="Calibri" pitchFamily="34" charset="0"/>
                <a:ea typeface="Calibri" pitchFamily="34" charset="0"/>
                <a:cs typeface="Calibri" pitchFamily="34" charset="0"/>
              </a:rPr>
              <a:t>uried </a:t>
            </a:r>
            <a:r>
              <a:rPr lang="en-US" sz="3200" dirty="0">
                <a:solidFill>
                  <a:srgbClr val="000000"/>
                </a:solidFill>
                <a:latin typeface="Calibri" pitchFamily="34" charset="0"/>
                <a:ea typeface="Calibri" pitchFamily="34" charset="0"/>
                <a:cs typeface="Calibri" pitchFamily="34" charset="0"/>
              </a:rPr>
              <a:t>r</a:t>
            </a:r>
            <a:r>
              <a:rPr lang="en-US" sz="3200" dirty="0" smtClean="0">
                <a:solidFill>
                  <a:srgbClr val="000000"/>
                </a:solidFill>
                <a:latin typeface="Calibri" pitchFamily="34" charset="0"/>
                <a:ea typeface="Calibri" pitchFamily="34" charset="0"/>
                <a:cs typeface="Calibri" pitchFamily="34" charset="0"/>
              </a:rPr>
              <a:t>ock </a:t>
            </a:r>
            <a:r>
              <a:rPr lang="en-US" sz="3200" dirty="0">
                <a:solidFill>
                  <a:srgbClr val="000000"/>
                </a:solidFill>
                <a:latin typeface="Calibri" pitchFamily="34" charset="0"/>
                <a:ea typeface="Calibri" pitchFamily="34" charset="0"/>
                <a:cs typeface="Calibri" pitchFamily="34" charset="0"/>
              </a:rPr>
              <a:t>c</a:t>
            </a:r>
            <a:r>
              <a:rPr lang="en-US" sz="3200" dirty="0" smtClean="0">
                <a:solidFill>
                  <a:srgbClr val="000000"/>
                </a:solidFill>
                <a:latin typeface="Calibri" pitchFamily="34" charset="0"/>
                <a:ea typeface="Calibri" pitchFamily="34" charset="0"/>
                <a:cs typeface="Calibri" pitchFamily="34" charset="0"/>
              </a:rPr>
              <a:t>uttings</a:t>
            </a:r>
            <a:endParaRPr lang="en-US" sz="3200" dirty="0" smtClean="0">
              <a:latin typeface="Calibri" panose="020F0502020204030204" pitchFamily="34" charset="0"/>
            </a:endParaRPr>
          </a:p>
          <a:p>
            <a:pPr marL="0" indent="0" defTabSz="571500">
              <a:defRPr/>
            </a:pPr>
            <a:endParaRPr lang="en-US" sz="3200" dirty="0" smtClean="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5" descr="Aging 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Rectangle 2"/>
          <p:cNvSpPr>
            <a:spLocks noGrp="1" noChangeArrowheads="1"/>
          </p:cNvSpPr>
          <p:nvPr>
            <p:ph type="ctrTitle"/>
          </p:nvPr>
        </p:nvSpPr>
        <p:spPr>
          <a:xfrm>
            <a:off x="762000" y="457200"/>
            <a:ext cx="7848600" cy="457200"/>
          </a:xfrm>
        </p:spPr>
        <p:txBody>
          <a:bodyPr/>
          <a:lstStyle/>
          <a:p>
            <a:pPr eaLnBrk="1" hangingPunct="1"/>
            <a:r>
              <a:rPr lang="en-US" altLang="en-US" dirty="0" smtClean="0">
                <a:solidFill>
                  <a:schemeClr val="bg1"/>
                </a:solidFill>
                <a:latin typeface="Calibri" pitchFamily="34" charset="0"/>
                <a:ea typeface="Calibri" pitchFamily="34" charset="0"/>
                <a:cs typeface="Calibri" pitchFamily="34" charset="0"/>
              </a:rPr>
              <a:t>Lessons Learned</a:t>
            </a:r>
          </a:p>
        </p:txBody>
      </p:sp>
      <p:pic>
        <p:nvPicPr>
          <p:cNvPr id="14340" name="Picture 7" descr="DEP-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TextBox 2"/>
          <p:cNvSpPr txBox="1">
            <a:spLocks noChangeArrowheads="1"/>
          </p:cNvSpPr>
          <p:nvPr/>
        </p:nvSpPr>
        <p:spPr bwMode="auto">
          <a:xfrm>
            <a:off x="453593" y="1828800"/>
            <a:ext cx="8229600"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71500" eaLnBrk="0" hangingPunct="0">
              <a:defRPr>
                <a:solidFill>
                  <a:schemeClr val="tx1"/>
                </a:solidFill>
                <a:latin typeface="Arial" charset="0"/>
              </a:defRPr>
            </a:lvl1pPr>
            <a:lvl2pPr marL="742950" indent="-285750" defTabSz="571500" eaLnBrk="0" hangingPunct="0">
              <a:defRPr>
                <a:solidFill>
                  <a:schemeClr val="tx1"/>
                </a:solidFill>
                <a:latin typeface="Arial" charset="0"/>
              </a:defRPr>
            </a:lvl2pPr>
            <a:lvl3pPr marL="1143000" indent="-228600" defTabSz="571500" eaLnBrk="0" hangingPunct="0">
              <a:defRPr>
                <a:solidFill>
                  <a:schemeClr val="tx1"/>
                </a:solidFill>
                <a:latin typeface="Arial" charset="0"/>
              </a:defRPr>
            </a:lvl3pPr>
            <a:lvl4pPr marL="1600200" indent="-228600" defTabSz="571500" eaLnBrk="0" hangingPunct="0">
              <a:defRPr>
                <a:solidFill>
                  <a:schemeClr val="tx1"/>
                </a:solidFill>
                <a:latin typeface="Arial" charset="0"/>
              </a:defRPr>
            </a:lvl4pPr>
            <a:lvl5pPr marL="2057400" indent="-228600" defTabSz="571500" eaLnBrk="0" hangingPunct="0">
              <a:defRPr>
                <a:solidFill>
                  <a:schemeClr val="tx1"/>
                </a:solidFill>
                <a:latin typeface="Arial" charset="0"/>
              </a:defRPr>
            </a:lvl5pPr>
            <a:lvl6pPr marL="2514600" indent="-228600" defTabSz="571500" eaLnBrk="0" fontAlgn="base" hangingPunct="0">
              <a:spcBef>
                <a:spcPct val="0"/>
              </a:spcBef>
              <a:spcAft>
                <a:spcPct val="0"/>
              </a:spcAft>
              <a:defRPr>
                <a:solidFill>
                  <a:schemeClr val="tx1"/>
                </a:solidFill>
                <a:latin typeface="Arial" charset="0"/>
              </a:defRPr>
            </a:lvl6pPr>
            <a:lvl7pPr marL="2971800" indent="-228600" defTabSz="571500" eaLnBrk="0" fontAlgn="base" hangingPunct="0">
              <a:spcBef>
                <a:spcPct val="0"/>
              </a:spcBef>
              <a:spcAft>
                <a:spcPct val="0"/>
              </a:spcAft>
              <a:defRPr>
                <a:solidFill>
                  <a:schemeClr val="tx1"/>
                </a:solidFill>
                <a:latin typeface="Arial" charset="0"/>
              </a:defRPr>
            </a:lvl7pPr>
            <a:lvl8pPr marL="3429000" indent="-228600" defTabSz="571500" eaLnBrk="0" fontAlgn="base" hangingPunct="0">
              <a:spcBef>
                <a:spcPct val="0"/>
              </a:spcBef>
              <a:spcAft>
                <a:spcPct val="0"/>
              </a:spcAft>
              <a:defRPr>
                <a:solidFill>
                  <a:schemeClr val="tx1"/>
                </a:solidFill>
                <a:latin typeface="Arial" charset="0"/>
              </a:defRPr>
            </a:lvl8pPr>
            <a:lvl9pPr marL="3886200" indent="-228600" defTabSz="571500" eaLnBrk="0" fontAlgn="base" hangingPunct="0">
              <a:spcBef>
                <a:spcPct val="0"/>
              </a:spcBef>
              <a:spcAft>
                <a:spcPct val="0"/>
              </a:spcAft>
              <a:defRPr>
                <a:solidFill>
                  <a:schemeClr val="tx1"/>
                </a:solidFill>
                <a:latin typeface="Arial" charset="0"/>
              </a:defRPr>
            </a:lvl9pPr>
          </a:lstStyle>
          <a:p>
            <a:pPr marL="457200" indent="-457200" eaLnBrk="1" hangingPunct="1">
              <a:spcAft>
                <a:spcPts val="600"/>
              </a:spcAft>
              <a:buFontTx/>
              <a:buChar char="•"/>
            </a:pPr>
            <a:r>
              <a:rPr lang="en-US" sz="3200" dirty="0" smtClean="0">
                <a:latin typeface="Calibri" pitchFamily="34" charset="0"/>
                <a:ea typeface="Calibri" pitchFamily="34" charset="0"/>
                <a:cs typeface="Calibri" pitchFamily="34" charset="0"/>
              </a:rPr>
              <a:t>Well </a:t>
            </a:r>
            <a:r>
              <a:rPr lang="en-US" sz="3200" dirty="0">
                <a:latin typeface="Calibri" pitchFamily="34" charset="0"/>
                <a:ea typeface="Calibri" pitchFamily="34" charset="0"/>
                <a:cs typeface="Calibri" pitchFamily="34" charset="0"/>
              </a:rPr>
              <a:t>p</a:t>
            </a:r>
            <a:r>
              <a:rPr lang="en-US" sz="3200" dirty="0" smtClean="0">
                <a:latin typeface="Calibri" pitchFamily="34" charset="0"/>
                <a:ea typeface="Calibri" pitchFamily="34" charset="0"/>
                <a:cs typeface="Calibri" pitchFamily="34" charset="0"/>
              </a:rPr>
              <a:t>ad field </a:t>
            </a:r>
            <a:r>
              <a:rPr lang="en-US" sz="3200" dirty="0">
                <a:latin typeface="Calibri" pitchFamily="34" charset="0"/>
                <a:ea typeface="Calibri" pitchFamily="34" charset="0"/>
                <a:cs typeface="Calibri" pitchFamily="34" charset="0"/>
              </a:rPr>
              <a:t>w</a:t>
            </a:r>
            <a:r>
              <a:rPr lang="en-US" sz="3200" dirty="0" smtClean="0">
                <a:latin typeface="Calibri" pitchFamily="34" charset="0"/>
                <a:ea typeface="Calibri" pitchFamily="34" charset="0"/>
                <a:cs typeface="Calibri" pitchFamily="34" charset="0"/>
              </a:rPr>
              <a:t>ork </a:t>
            </a:r>
            <a:r>
              <a:rPr lang="en-US" sz="3200" dirty="0">
                <a:latin typeface="Calibri" pitchFamily="34" charset="0"/>
                <a:ea typeface="Calibri" pitchFamily="34" charset="0"/>
                <a:cs typeface="Calibri" pitchFamily="34" charset="0"/>
              </a:rPr>
              <a:t>s</a:t>
            </a:r>
            <a:r>
              <a:rPr lang="en-US" sz="3200" dirty="0" smtClean="0">
                <a:latin typeface="Calibri" pitchFamily="34" charset="0"/>
                <a:ea typeface="Calibri" pitchFamily="34" charset="0"/>
                <a:cs typeface="Calibri" pitchFamily="34" charset="0"/>
              </a:rPr>
              <a:t>chedule </a:t>
            </a:r>
            <a:r>
              <a:rPr lang="en-US" sz="3200" dirty="0">
                <a:latin typeface="Calibri" pitchFamily="34" charset="0"/>
                <a:ea typeface="Calibri" pitchFamily="34" charset="0"/>
                <a:cs typeface="Calibri" pitchFamily="34" charset="0"/>
              </a:rPr>
              <a:t>c</a:t>
            </a:r>
            <a:r>
              <a:rPr lang="en-US" sz="3200" dirty="0" smtClean="0">
                <a:latin typeface="Calibri" pitchFamily="34" charset="0"/>
                <a:ea typeface="Calibri" pitchFamily="34" charset="0"/>
                <a:cs typeface="Calibri" pitchFamily="34" charset="0"/>
              </a:rPr>
              <a:t>hanges</a:t>
            </a:r>
            <a:endParaRPr lang="en-US" sz="3200" dirty="0">
              <a:latin typeface="Calibri" pitchFamily="34" charset="0"/>
              <a:ea typeface="Calibri" pitchFamily="34" charset="0"/>
              <a:cs typeface="Calibri" pitchFamily="34" charset="0"/>
            </a:endParaRPr>
          </a:p>
          <a:p>
            <a:pPr eaLnBrk="1" hangingPunct="1">
              <a:spcAft>
                <a:spcPts val="600"/>
              </a:spcAft>
              <a:buFontTx/>
              <a:buChar char="•"/>
            </a:pPr>
            <a:r>
              <a:rPr lang="en-US" sz="3200" dirty="0">
                <a:latin typeface="Calibri" pitchFamily="34" charset="0"/>
                <a:ea typeface="Calibri" pitchFamily="34" charset="0"/>
                <a:cs typeface="Calibri" pitchFamily="34" charset="0"/>
              </a:rPr>
              <a:t>   </a:t>
            </a:r>
            <a:r>
              <a:rPr lang="en-US" sz="3200" dirty="0" smtClean="0">
                <a:latin typeface="Calibri" pitchFamily="34" charset="0"/>
                <a:ea typeface="Calibri" pitchFamily="34" charset="0"/>
                <a:cs typeface="Calibri" pitchFamily="34" charset="0"/>
              </a:rPr>
              <a:t>Logistical and technical </a:t>
            </a:r>
            <a:r>
              <a:rPr lang="en-US" sz="3200" dirty="0">
                <a:latin typeface="Calibri" pitchFamily="34" charset="0"/>
                <a:ea typeface="Calibri" pitchFamily="34" charset="0"/>
                <a:cs typeface="Calibri" pitchFamily="34" charset="0"/>
              </a:rPr>
              <a:t>c</a:t>
            </a:r>
            <a:r>
              <a:rPr lang="en-US" sz="3200" dirty="0" smtClean="0">
                <a:latin typeface="Calibri" pitchFamily="34" charset="0"/>
                <a:ea typeface="Calibri" pitchFamily="34" charset="0"/>
                <a:cs typeface="Calibri" pitchFamily="34" charset="0"/>
              </a:rPr>
              <a:t>hallenges</a:t>
            </a:r>
            <a:endParaRPr lang="en-US" sz="3200" dirty="0">
              <a:latin typeface="Calibri" pitchFamily="34" charset="0"/>
              <a:ea typeface="Calibri" pitchFamily="34" charset="0"/>
              <a:cs typeface="Calibri" pitchFamily="34" charset="0"/>
            </a:endParaRPr>
          </a:p>
          <a:p>
            <a:pPr defTabSz="457200" eaLnBrk="1" hangingPunct="1">
              <a:buFontTx/>
              <a:buChar char="•"/>
            </a:pPr>
            <a:r>
              <a:rPr lang="en-US" sz="3200" dirty="0">
                <a:latin typeface="Calibri" pitchFamily="34" charset="0"/>
                <a:ea typeface="Calibri" pitchFamily="34" charset="0"/>
                <a:cs typeface="Calibri" pitchFamily="34" charset="0"/>
              </a:rPr>
              <a:t>   </a:t>
            </a:r>
            <a:r>
              <a:rPr lang="en-US" sz="3200" dirty="0" smtClean="0">
                <a:latin typeface="Calibri" pitchFamily="34" charset="0"/>
                <a:ea typeface="Calibri" pitchFamily="34" charset="0"/>
                <a:cs typeface="Calibri" pitchFamily="34" charset="0"/>
              </a:rPr>
              <a:t>Science-based </a:t>
            </a:r>
            <a:r>
              <a:rPr lang="en-US" sz="3200" dirty="0">
                <a:latin typeface="Calibri" pitchFamily="34" charset="0"/>
                <a:ea typeface="Calibri" pitchFamily="34" charset="0"/>
                <a:cs typeface="Calibri" pitchFamily="34" charset="0"/>
              </a:rPr>
              <a:t>s</a:t>
            </a:r>
            <a:r>
              <a:rPr lang="en-US" sz="3200" dirty="0" smtClean="0">
                <a:latin typeface="Calibri" pitchFamily="34" charset="0"/>
                <a:ea typeface="Calibri" pitchFamily="34" charset="0"/>
                <a:cs typeface="Calibri" pitchFamily="34" charset="0"/>
              </a:rPr>
              <a:t>tudy </a:t>
            </a:r>
            <a:r>
              <a:rPr lang="en-US" sz="3200" dirty="0">
                <a:latin typeface="Calibri" pitchFamily="34" charset="0"/>
                <a:ea typeface="Calibri" pitchFamily="34" charset="0"/>
                <a:cs typeface="Calibri" pitchFamily="34" charset="0"/>
              </a:rPr>
              <a:t>p</a:t>
            </a:r>
            <a:r>
              <a:rPr lang="en-US" sz="3200" dirty="0" smtClean="0">
                <a:latin typeface="Calibri" pitchFamily="34" charset="0"/>
                <a:ea typeface="Calibri" pitchFamily="34" charset="0"/>
                <a:cs typeface="Calibri" pitchFamily="34" charset="0"/>
              </a:rPr>
              <a:t>lan - had </a:t>
            </a:r>
            <a:r>
              <a:rPr lang="en-US" sz="3200" dirty="0">
                <a:latin typeface="Calibri" pitchFamily="34" charset="0"/>
                <a:ea typeface="Calibri" pitchFamily="34" charset="0"/>
                <a:cs typeface="Calibri" pitchFamily="34" charset="0"/>
              </a:rPr>
              <a:t>to make some </a:t>
            </a:r>
            <a:r>
              <a:rPr lang="en-US" sz="3200" dirty="0" smtClean="0">
                <a:latin typeface="Calibri" pitchFamily="34" charset="0"/>
                <a:ea typeface="Calibri" pitchFamily="34" charset="0"/>
                <a:cs typeface="Calibri" pitchFamily="34" charset="0"/>
              </a:rPr>
              <a:t>	adjustments </a:t>
            </a:r>
            <a:r>
              <a:rPr lang="en-US" sz="3200" dirty="0">
                <a:latin typeface="Calibri" pitchFamily="34" charset="0"/>
                <a:ea typeface="Calibri" pitchFamily="34" charset="0"/>
                <a:cs typeface="Calibri" pitchFamily="34" charset="0"/>
              </a:rPr>
              <a:t>and a</a:t>
            </a:r>
            <a:r>
              <a:rPr lang="en-US" sz="3200" dirty="0" smtClean="0">
                <a:latin typeface="Calibri" pitchFamily="34" charset="0"/>
                <a:ea typeface="Calibri" pitchFamily="34" charset="0"/>
                <a:cs typeface="Calibri" pitchFamily="34" charset="0"/>
              </a:rPr>
              <a:t>dditions in numbers of </a:t>
            </a:r>
            <a:r>
              <a:rPr lang="en-US" sz="3200" dirty="0">
                <a:latin typeface="Calibri" pitchFamily="34" charset="0"/>
                <a:ea typeface="Calibri" pitchFamily="34" charset="0"/>
                <a:cs typeface="Calibri" pitchFamily="34" charset="0"/>
              </a:rPr>
              <a:t>	</a:t>
            </a:r>
            <a:r>
              <a:rPr lang="en-US" sz="3200" dirty="0" smtClean="0">
                <a:latin typeface="Calibri" pitchFamily="34" charset="0"/>
                <a:ea typeface="Calibri" pitchFamily="34" charset="0"/>
                <a:cs typeface="Calibri" pitchFamily="34" charset="0"/>
              </a:rPr>
              <a:t>sites</a:t>
            </a:r>
            <a:endParaRPr lang="en-US" sz="3200" dirty="0">
              <a:latin typeface="Calibri" pitchFamily="34" charset="0"/>
              <a:ea typeface="Calibri" pitchFamily="34" charset="0"/>
              <a:cs typeface="Calibri" pitchFamily="34" charset="0"/>
            </a:endParaRPr>
          </a:p>
          <a:p>
            <a:pPr eaLnBrk="1" hangingPunct="1"/>
            <a:endParaRPr lang="en-US" sz="3600" dirty="0">
              <a:latin typeface="Calibri" pitchFamily="34" charset="0"/>
              <a:ea typeface="Calibri" pitchFamily="34" charset="0"/>
              <a:cs typeface="Calibri" pitchFamily="34" charset="0"/>
            </a:endParaRPr>
          </a:p>
          <a:p>
            <a:pPr eaLnBrk="1" hangingPunct="1"/>
            <a:endParaRPr lang="en-US" sz="3600" dirty="0">
              <a:latin typeface="Calibri" pitchFamily="34" charset="0"/>
              <a:ea typeface="Calibri" pitchFamily="34" charset="0"/>
              <a:cs typeface="Calibri" pitchFamily="34" charset="0"/>
            </a:endParaRPr>
          </a:p>
          <a:p>
            <a:pPr eaLnBrk="1" hangingPunct="1"/>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5" descr="Aging 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Rectangle 2"/>
          <p:cNvSpPr>
            <a:spLocks noGrp="1" noChangeArrowheads="1"/>
          </p:cNvSpPr>
          <p:nvPr>
            <p:ph type="ctrTitle"/>
          </p:nvPr>
        </p:nvSpPr>
        <p:spPr>
          <a:xfrm>
            <a:off x="762000" y="457200"/>
            <a:ext cx="7848600" cy="457200"/>
          </a:xfrm>
        </p:spPr>
        <p:txBody>
          <a:bodyPr/>
          <a:lstStyle/>
          <a:p>
            <a:pPr eaLnBrk="1" hangingPunct="1"/>
            <a:r>
              <a:rPr lang="en-US" altLang="en-US" dirty="0" smtClean="0">
                <a:solidFill>
                  <a:schemeClr val="bg1"/>
                </a:solidFill>
                <a:latin typeface="Calibri" pitchFamily="34" charset="0"/>
                <a:ea typeface="Calibri" pitchFamily="34" charset="0"/>
                <a:cs typeface="Calibri" pitchFamily="34" charset="0"/>
              </a:rPr>
              <a:t>Schedule</a:t>
            </a:r>
          </a:p>
        </p:txBody>
      </p:sp>
      <p:pic>
        <p:nvPicPr>
          <p:cNvPr id="15364" name="Picture 7" descr="DEP-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TextBox 2"/>
          <p:cNvSpPr txBox="1">
            <a:spLocks noChangeArrowheads="1"/>
          </p:cNvSpPr>
          <p:nvPr/>
        </p:nvSpPr>
        <p:spPr bwMode="auto">
          <a:xfrm>
            <a:off x="457200" y="1295400"/>
            <a:ext cx="8229600" cy="4124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b="1" dirty="0" smtClean="0">
              <a:latin typeface="Calibri" pitchFamily="34" charset="0"/>
              <a:ea typeface="Calibri" pitchFamily="34" charset="0"/>
              <a:cs typeface="Calibri" pitchFamily="34" charset="0"/>
            </a:endParaRPr>
          </a:p>
          <a:p>
            <a:pPr marL="457200" indent="-457200" eaLnBrk="1" hangingPunct="1">
              <a:spcAft>
                <a:spcPts val="600"/>
              </a:spcAft>
              <a:buFontTx/>
              <a:buChar char="•"/>
              <a:defRPr/>
            </a:pPr>
            <a:r>
              <a:rPr lang="en-US" sz="3200" dirty="0" smtClean="0">
                <a:latin typeface="Calibri" pitchFamily="34" charset="0"/>
                <a:ea typeface="Calibri" pitchFamily="34" charset="0"/>
                <a:cs typeface="Calibri" pitchFamily="34" charset="0"/>
              </a:rPr>
              <a:t>Field work has been completed as of August</a:t>
            </a:r>
          </a:p>
          <a:p>
            <a:pPr marL="457200" indent="-457200" eaLnBrk="1" hangingPunct="1">
              <a:spcAft>
                <a:spcPts val="600"/>
              </a:spcAft>
              <a:buFontTx/>
              <a:buChar char="•"/>
              <a:defRPr/>
            </a:pPr>
            <a:r>
              <a:rPr lang="en-US" sz="3200" dirty="0" smtClean="0">
                <a:latin typeface="Calibri" pitchFamily="34" charset="0"/>
                <a:ea typeface="Calibri" pitchFamily="34" charset="0"/>
                <a:cs typeface="Calibri" pitchFamily="34" charset="0"/>
              </a:rPr>
              <a:t>Sample analysis, data analysis and </a:t>
            </a:r>
            <a:r>
              <a:rPr lang="en-US" sz="3200" dirty="0">
                <a:latin typeface="Calibri" pitchFamily="34" charset="0"/>
                <a:ea typeface="Calibri" pitchFamily="34" charset="0"/>
                <a:cs typeface="Calibri" pitchFamily="34" charset="0"/>
              </a:rPr>
              <a:t>r</a:t>
            </a:r>
            <a:r>
              <a:rPr lang="en-US" sz="3200" dirty="0" smtClean="0">
                <a:latin typeface="Calibri" pitchFamily="34" charset="0"/>
                <a:ea typeface="Calibri" pitchFamily="34" charset="0"/>
                <a:cs typeface="Calibri" pitchFamily="34" charset="0"/>
              </a:rPr>
              <a:t>eport   </a:t>
            </a:r>
            <a:r>
              <a:rPr lang="en-US" sz="3200" dirty="0">
                <a:latin typeface="Calibri" pitchFamily="34" charset="0"/>
                <a:ea typeface="Calibri" pitchFamily="34" charset="0"/>
                <a:cs typeface="Calibri" pitchFamily="34" charset="0"/>
              </a:rPr>
              <a:t>p</a:t>
            </a:r>
            <a:r>
              <a:rPr lang="en-US" sz="3200" dirty="0" smtClean="0">
                <a:latin typeface="Calibri" pitchFamily="34" charset="0"/>
                <a:ea typeface="Calibri" pitchFamily="34" charset="0"/>
                <a:cs typeface="Calibri" pitchFamily="34" charset="0"/>
              </a:rPr>
              <a:t>reparation from March through fall 2014</a:t>
            </a:r>
          </a:p>
          <a:p>
            <a:pPr marL="457200" indent="-457200" eaLnBrk="1" hangingPunct="1">
              <a:spcAft>
                <a:spcPts val="600"/>
              </a:spcAft>
              <a:buFontTx/>
              <a:buChar char="•"/>
              <a:defRPr/>
            </a:pPr>
            <a:r>
              <a:rPr lang="en-US" sz="3200" dirty="0" smtClean="0">
                <a:latin typeface="Calibri" pitchFamily="34" charset="0"/>
                <a:ea typeface="Calibri" pitchFamily="34" charset="0"/>
                <a:cs typeface="Calibri" pitchFamily="34" charset="0"/>
              </a:rPr>
              <a:t>Internal DEP final review now on-going</a:t>
            </a:r>
          </a:p>
          <a:p>
            <a:pPr marL="457200" indent="-457200" eaLnBrk="1" hangingPunct="1">
              <a:spcAft>
                <a:spcPts val="600"/>
              </a:spcAft>
              <a:buFontTx/>
              <a:buChar char="•"/>
              <a:defRPr/>
            </a:pPr>
            <a:r>
              <a:rPr lang="en-US" sz="3200" dirty="0" smtClean="0">
                <a:latin typeface="Calibri" pitchFamily="34" charset="0"/>
                <a:ea typeface="Calibri" pitchFamily="34" charset="0"/>
                <a:cs typeface="Calibri" pitchFamily="34" charset="0"/>
              </a:rPr>
              <a:t>Peer </a:t>
            </a:r>
            <a:r>
              <a:rPr lang="en-US" sz="3200" dirty="0">
                <a:latin typeface="Calibri" pitchFamily="34" charset="0"/>
                <a:ea typeface="Calibri" pitchFamily="34" charset="0"/>
                <a:cs typeface="Calibri" pitchFamily="34" charset="0"/>
              </a:rPr>
              <a:t>r</a:t>
            </a:r>
            <a:r>
              <a:rPr lang="en-US" sz="3200" dirty="0" smtClean="0">
                <a:latin typeface="Calibri" pitchFamily="34" charset="0"/>
                <a:ea typeface="Calibri" pitchFamily="34" charset="0"/>
                <a:cs typeface="Calibri" pitchFamily="34" charset="0"/>
              </a:rPr>
              <a:t>eview fall 2014</a:t>
            </a:r>
          </a:p>
          <a:p>
            <a:pPr marL="457200" indent="-457200" eaLnBrk="1" hangingPunct="1">
              <a:buFontTx/>
              <a:buChar char="•"/>
              <a:defRPr/>
            </a:pPr>
            <a:r>
              <a:rPr lang="en-US" sz="3200" dirty="0" smtClean="0">
                <a:latin typeface="Calibri" pitchFamily="34" charset="0"/>
                <a:ea typeface="Calibri" pitchFamily="34" charset="0"/>
                <a:cs typeface="Calibri" pitchFamily="34" charset="0"/>
              </a:rPr>
              <a:t>Final study </a:t>
            </a:r>
            <a:r>
              <a:rPr lang="en-US" sz="3200" dirty="0">
                <a:latin typeface="Calibri" pitchFamily="34" charset="0"/>
                <a:ea typeface="Calibri" pitchFamily="34" charset="0"/>
                <a:cs typeface="Calibri" pitchFamily="34" charset="0"/>
              </a:rPr>
              <a:t>r</a:t>
            </a:r>
            <a:r>
              <a:rPr lang="en-US" sz="3200" dirty="0" smtClean="0">
                <a:latin typeface="Calibri" pitchFamily="34" charset="0"/>
                <a:ea typeface="Calibri" pitchFamily="34" charset="0"/>
                <a:cs typeface="Calibri" pitchFamily="34" charset="0"/>
              </a:rPr>
              <a:t>eport planned for completion in 2014.</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5" descr="Aging 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Rectangle 2"/>
          <p:cNvSpPr>
            <a:spLocks noGrp="1" noChangeArrowheads="1"/>
          </p:cNvSpPr>
          <p:nvPr>
            <p:ph type="ctrTitle"/>
          </p:nvPr>
        </p:nvSpPr>
        <p:spPr>
          <a:xfrm>
            <a:off x="762000" y="457200"/>
            <a:ext cx="7848600" cy="457200"/>
          </a:xfrm>
        </p:spPr>
        <p:txBody>
          <a:bodyPr/>
          <a:lstStyle/>
          <a:p>
            <a:pPr eaLnBrk="1" hangingPunct="1"/>
            <a:r>
              <a:rPr lang="en-US" altLang="en-US" dirty="0" smtClean="0">
                <a:solidFill>
                  <a:schemeClr val="bg1"/>
                </a:solidFill>
                <a:latin typeface="Calibri" pitchFamily="34" charset="0"/>
                <a:ea typeface="Calibri" pitchFamily="34" charset="0"/>
                <a:cs typeface="Calibri" pitchFamily="34" charset="0"/>
              </a:rPr>
              <a:t>TENORM Study Information </a:t>
            </a:r>
          </a:p>
        </p:txBody>
      </p:sp>
      <p:pic>
        <p:nvPicPr>
          <p:cNvPr id="16388" name="Picture 7" descr="DEP-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506413" y="1295400"/>
            <a:ext cx="7924800" cy="4216539"/>
          </a:xfrm>
          <a:prstGeom prst="rect">
            <a:avLst/>
          </a:prstGeom>
          <a:noFill/>
        </p:spPr>
        <p:txBody>
          <a:bodyPr>
            <a:spAutoFit/>
          </a:bodyPr>
          <a:lstStyle/>
          <a:p>
            <a:pPr marL="285750" indent="-285750">
              <a:buFont typeface="Arial" pitchFamily="34" charset="0"/>
              <a:buChar char="•"/>
              <a:defRPr/>
            </a:pPr>
            <a:endParaRPr lang="en-US" sz="2000" dirty="0">
              <a:latin typeface="Calibri" pitchFamily="34" charset="0"/>
              <a:cs typeface="Calibri" pitchFamily="34" charset="0"/>
            </a:endParaRPr>
          </a:p>
          <a:p>
            <a:pPr marL="285750" indent="-285750">
              <a:buFont typeface="Arial" pitchFamily="34" charset="0"/>
              <a:buChar char="•"/>
              <a:defRPr/>
            </a:pPr>
            <a:r>
              <a:rPr lang="en-US" sz="3200" dirty="0" smtClean="0">
                <a:latin typeface="Calibri" pitchFamily="34" charset="0"/>
                <a:cs typeface="Calibri" pitchFamily="34" charset="0"/>
              </a:rPr>
              <a:t>Study-related </a:t>
            </a:r>
            <a:r>
              <a:rPr lang="en-US" sz="3200" dirty="0">
                <a:latin typeface="Calibri" pitchFamily="34" charset="0"/>
                <a:cs typeface="Calibri" pitchFamily="34" charset="0"/>
              </a:rPr>
              <a:t>documents are available at </a:t>
            </a:r>
            <a:r>
              <a:rPr lang="en-US" sz="3200" dirty="0">
                <a:latin typeface="Calibri" pitchFamily="34" charset="0"/>
                <a:cs typeface="Calibri" pitchFamily="34" charset="0"/>
                <a:hlinkClick r:id="rId4"/>
              </a:rPr>
              <a:t>www.dep.state.pa.us</a:t>
            </a:r>
            <a:r>
              <a:rPr lang="en-US" sz="3200" dirty="0">
                <a:latin typeface="Calibri" pitchFamily="34" charset="0"/>
                <a:cs typeface="Calibri" pitchFamily="34" charset="0"/>
              </a:rPr>
              <a:t>   Keyword “TENORM”</a:t>
            </a:r>
            <a:endParaRPr lang="en-US" sz="3200" dirty="0">
              <a:solidFill>
                <a:srgbClr val="0070C0"/>
              </a:solidFill>
              <a:latin typeface="Calibri" pitchFamily="34" charset="0"/>
              <a:cs typeface="Calibri" pitchFamily="34" charset="0"/>
            </a:endParaRPr>
          </a:p>
          <a:p>
            <a:pPr marL="285750" indent="-285750">
              <a:buFont typeface="Arial" pitchFamily="34" charset="0"/>
              <a:buChar char="•"/>
              <a:defRPr/>
            </a:pPr>
            <a:endParaRPr lang="en-US" sz="2000" dirty="0">
              <a:latin typeface="Calibri" pitchFamily="34" charset="0"/>
              <a:cs typeface="Calibri" pitchFamily="34" charset="0"/>
            </a:endParaRPr>
          </a:p>
          <a:p>
            <a:pPr marL="285750" indent="-285750">
              <a:buFont typeface="Arial" pitchFamily="34" charset="0"/>
              <a:buChar char="•"/>
              <a:defRPr/>
            </a:pPr>
            <a:r>
              <a:rPr lang="en-US" sz="3200" dirty="0">
                <a:latin typeface="Calibri" pitchFamily="34" charset="0"/>
                <a:cs typeface="Calibri" pitchFamily="34" charset="0"/>
              </a:rPr>
              <a:t>Updates are being provided to the appropriate DEP </a:t>
            </a:r>
            <a:r>
              <a:rPr lang="en-US" sz="3200" dirty="0" smtClean="0">
                <a:latin typeface="Calibri" pitchFamily="34" charset="0"/>
                <a:cs typeface="Calibri" pitchFamily="34" charset="0"/>
              </a:rPr>
              <a:t>advisory committees </a:t>
            </a:r>
            <a:r>
              <a:rPr lang="en-US" sz="3200" dirty="0">
                <a:latin typeface="Calibri" pitchFamily="34" charset="0"/>
                <a:cs typeface="Calibri" pitchFamily="34" charset="0"/>
              </a:rPr>
              <a:t>and other stakeholders </a:t>
            </a:r>
          </a:p>
          <a:p>
            <a:pPr>
              <a:defRPr/>
            </a:pPr>
            <a:endParaRPr lang="en-US" sz="3200" dirty="0">
              <a:latin typeface="Calibri" pitchFamily="34" charset="0"/>
              <a:cs typeface="Calibri" pitchFamily="34" charset="0"/>
            </a:endParaRPr>
          </a:p>
          <a:p>
            <a:pPr marL="285750" indent="-285750">
              <a:buFont typeface="Arial" pitchFamily="34" charset="0"/>
              <a:buChar char="•"/>
              <a:defRPr/>
            </a:pPr>
            <a:endParaRPr lang="en-US" b="1" dirty="0"/>
          </a:p>
          <a:p>
            <a:pPr algn="ctr">
              <a:defRPr/>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smtClean="0"/>
          </a:p>
          <a:p>
            <a:pPr marL="0" indent="0">
              <a:buNone/>
            </a:pPr>
            <a:r>
              <a:rPr lang="en-US" dirty="0"/>
              <a:t>	</a:t>
            </a:r>
            <a:r>
              <a:rPr lang="en-US" dirty="0" smtClean="0"/>
              <a:t>	</a:t>
            </a:r>
            <a:r>
              <a:rPr lang="en-US" sz="4800" b="1" dirty="0" smtClean="0"/>
              <a:t>QUESTIONS?</a:t>
            </a:r>
            <a:endParaRPr lang="en-US" sz="4800" b="1" dirty="0"/>
          </a:p>
        </p:txBody>
      </p:sp>
      <p:sp>
        <p:nvSpPr>
          <p:cNvPr id="4" name="Slide Number Placeholder 3"/>
          <p:cNvSpPr>
            <a:spLocks noGrp="1"/>
          </p:cNvSpPr>
          <p:nvPr>
            <p:ph type="sldNum" sz="quarter" idx="12"/>
          </p:nvPr>
        </p:nvSpPr>
        <p:spPr/>
        <p:txBody>
          <a:bodyPr/>
          <a:lstStyle/>
          <a:p>
            <a:pPr>
              <a:defRPr/>
            </a:pPr>
            <a:fld id="{27E6AD97-8112-4FEB-8665-C28512810AED}" type="slidenum">
              <a:rPr lang="en-US" smtClean="0"/>
              <a:pPr>
                <a:defRPr/>
              </a:pPr>
              <a:t>15</a:t>
            </a:fld>
            <a:endParaRPr lang="en-US" dirty="0"/>
          </a:p>
        </p:txBody>
      </p:sp>
      <p:pic>
        <p:nvPicPr>
          <p:cNvPr id="5" name="Picture 5" descr="Aging 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62373"/>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248583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ctrTitle"/>
          </p:nvPr>
        </p:nvSpPr>
        <p:spPr>
          <a:xfrm>
            <a:off x="525463" y="2286000"/>
            <a:ext cx="8077200" cy="2667000"/>
          </a:xfrm>
        </p:spPr>
        <p:txBody>
          <a:bodyPr/>
          <a:lstStyle/>
          <a:p>
            <a:pPr eaLnBrk="1" hangingPunct="1"/>
            <a:r>
              <a:rPr lang="en-US" altLang="en-US" sz="3600" b="1" dirty="0"/>
              <a:t>David J. Allard, CHP</a:t>
            </a:r>
            <a:br>
              <a:rPr lang="en-US" altLang="en-US" sz="3600" b="1" dirty="0"/>
            </a:br>
            <a:r>
              <a:rPr lang="en-US" altLang="en-US" sz="3600" b="1" dirty="0"/>
              <a:t>PA DEP Bureau of Radiation Protection</a:t>
            </a:r>
            <a:br>
              <a:rPr lang="en-US" altLang="en-US" sz="3600" b="1" dirty="0"/>
            </a:br>
            <a:r>
              <a:rPr lang="en-US" altLang="en-US" sz="3600" b="1" dirty="0"/>
              <a:t>PO Box 8469</a:t>
            </a:r>
            <a:br>
              <a:rPr lang="en-US" altLang="en-US" sz="3600" b="1" dirty="0"/>
            </a:br>
            <a:r>
              <a:rPr lang="en-US" altLang="en-US" sz="3600" b="1" dirty="0"/>
              <a:t>Harrisburg, PA 17105-8469</a:t>
            </a:r>
            <a:br>
              <a:rPr lang="en-US" altLang="en-US" sz="3600" b="1" dirty="0"/>
            </a:br>
            <a:r>
              <a:rPr lang="en-US" altLang="en-US" sz="3600" b="1" dirty="0"/>
              <a:t/>
            </a:r>
            <a:br>
              <a:rPr lang="en-US" altLang="en-US" sz="3600" b="1" dirty="0"/>
            </a:br>
            <a:r>
              <a:rPr lang="en-US" altLang="en-US" sz="3600" b="1" dirty="0"/>
              <a:t>Tel: 717-787-2480</a:t>
            </a:r>
            <a:br>
              <a:rPr lang="en-US" altLang="en-US" sz="3600" b="1" dirty="0"/>
            </a:br>
            <a:r>
              <a:rPr lang="en-US" altLang="en-US" sz="3600" b="1" dirty="0"/>
              <a:t>djallard@pa.gov</a:t>
            </a:r>
            <a:endParaRPr lang="en-US" altLang="en-US" sz="3600" b="1" dirty="0" smtClean="0"/>
          </a:p>
        </p:txBody>
      </p:sp>
      <p:pic>
        <p:nvPicPr>
          <p:cNvPr id="18436" name="Picture 4" descr="P:\BRP Director\Allard's pic folder\BRP_new-ppt-banner_svd_11Feb201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 y="0"/>
            <a:ext cx="9144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5" descr="Aging 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2"/>
          <p:cNvSpPr>
            <a:spLocks noGrp="1" noChangeArrowheads="1"/>
          </p:cNvSpPr>
          <p:nvPr>
            <p:ph type="title"/>
          </p:nvPr>
        </p:nvSpPr>
        <p:spPr>
          <a:xfrm>
            <a:off x="457200" y="304800"/>
            <a:ext cx="8229600" cy="914400"/>
          </a:xfrm>
        </p:spPr>
        <p:txBody>
          <a:bodyPr anchor="t"/>
          <a:lstStyle/>
          <a:p>
            <a:pPr eaLnBrk="1" hangingPunct="1"/>
            <a:r>
              <a:rPr lang="en-US" altLang="en-US" sz="4000" smtClean="0">
                <a:solidFill>
                  <a:schemeClr val="bg1"/>
                </a:solidFill>
                <a:latin typeface="Calibri" pitchFamily="34" charset="0"/>
                <a:ea typeface="Calibri" pitchFamily="34" charset="0"/>
                <a:cs typeface="Calibri" pitchFamily="34" charset="0"/>
              </a:rPr>
              <a:t>   </a:t>
            </a:r>
            <a:r>
              <a:rPr lang="en-US" altLang="en-US" smtClean="0">
                <a:solidFill>
                  <a:schemeClr val="bg1"/>
                </a:solidFill>
                <a:latin typeface="Calibri" pitchFamily="34" charset="0"/>
                <a:ea typeface="Calibri" pitchFamily="34" charset="0"/>
                <a:cs typeface="Calibri" pitchFamily="34" charset="0"/>
              </a:rPr>
              <a:t>Background</a:t>
            </a:r>
          </a:p>
        </p:txBody>
      </p:sp>
      <p:sp>
        <p:nvSpPr>
          <p:cNvPr id="3" name="Content Placeholder 2"/>
          <p:cNvSpPr>
            <a:spLocks noGrp="1"/>
          </p:cNvSpPr>
          <p:nvPr>
            <p:ph idx="1"/>
          </p:nvPr>
        </p:nvSpPr>
        <p:spPr/>
        <p:txBody>
          <a:bodyPr/>
          <a:lstStyle/>
          <a:p>
            <a:pPr>
              <a:defRPr/>
            </a:pPr>
            <a:r>
              <a:rPr lang="en-US" b="1" dirty="0" smtClean="0">
                <a:latin typeface="Calibri" panose="020F0502020204030204" pitchFamily="34" charset="0"/>
              </a:rPr>
              <a:t>T</a:t>
            </a:r>
            <a:r>
              <a:rPr lang="en-US" dirty="0" smtClean="0">
                <a:latin typeface="Calibri" panose="020F0502020204030204" pitchFamily="34" charset="0"/>
              </a:rPr>
              <a:t>echnologically </a:t>
            </a:r>
            <a:r>
              <a:rPr lang="en-US" b="1" dirty="0" smtClean="0">
                <a:latin typeface="Calibri" panose="020F0502020204030204" pitchFamily="34" charset="0"/>
              </a:rPr>
              <a:t>E</a:t>
            </a:r>
            <a:r>
              <a:rPr lang="en-US" dirty="0" smtClean="0">
                <a:latin typeface="Calibri" panose="020F0502020204030204" pitchFamily="34" charset="0"/>
              </a:rPr>
              <a:t>nhanced </a:t>
            </a:r>
            <a:r>
              <a:rPr lang="en-US" b="1" dirty="0" smtClean="0">
                <a:latin typeface="Calibri" panose="020F0502020204030204" pitchFamily="34" charset="0"/>
              </a:rPr>
              <a:t>N</a:t>
            </a:r>
            <a:r>
              <a:rPr lang="en-US" dirty="0" smtClean="0">
                <a:latin typeface="Calibri" panose="020F0502020204030204" pitchFamily="34" charset="0"/>
              </a:rPr>
              <a:t>aturally </a:t>
            </a:r>
            <a:r>
              <a:rPr lang="en-US" b="1" dirty="0" smtClean="0">
                <a:latin typeface="Calibri" panose="020F0502020204030204" pitchFamily="34" charset="0"/>
              </a:rPr>
              <a:t>O</a:t>
            </a:r>
            <a:r>
              <a:rPr lang="en-US" dirty="0" smtClean="0">
                <a:latin typeface="Calibri" panose="020F0502020204030204" pitchFamily="34" charset="0"/>
              </a:rPr>
              <a:t>ccurring </a:t>
            </a:r>
            <a:r>
              <a:rPr lang="en-US" b="1" dirty="0" smtClean="0">
                <a:latin typeface="Calibri" panose="020F0502020204030204" pitchFamily="34" charset="0"/>
              </a:rPr>
              <a:t>R</a:t>
            </a:r>
            <a:r>
              <a:rPr lang="en-US" dirty="0" smtClean="0">
                <a:latin typeface="Calibri" panose="020F0502020204030204" pitchFamily="34" charset="0"/>
              </a:rPr>
              <a:t>adioactive </a:t>
            </a:r>
            <a:r>
              <a:rPr lang="en-US" b="1" dirty="0" smtClean="0">
                <a:latin typeface="Calibri" panose="020F0502020204030204" pitchFamily="34" charset="0"/>
              </a:rPr>
              <a:t>M</a:t>
            </a:r>
            <a:r>
              <a:rPr lang="en-US" dirty="0" smtClean="0">
                <a:latin typeface="Calibri" panose="020F0502020204030204" pitchFamily="34" charset="0"/>
              </a:rPr>
              <a:t>aterial</a:t>
            </a:r>
          </a:p>
          <a:p>
            <a:pPr marL="0" indent="0">
              <a:buFontTx/>
              <a:buNone/>
              <a:defRPr/>
            </a:pPr>
            <a:endParaRPr lang="en-US" sz="1100" dirty="0" smtClean="0">
              <a:latin typeface="Calibri" panose="020F0502020204030204" pitchFamily="34" charset="0"/>
            </a:endParaRPr>
          </a:p>
          <a:p>
            <a:pPr lvl="1">
              <a:spcAft>
                <a:spcPts val="600"/>
              </a:spcAft>
              <a:defRPr/>
            </a:pPr>
            <a:r>
              <a:rPr lang="en-US" sz="2400" i="1" dirty="0" smtClean="0">
                <a:latin typeface="Calibri" panose="020F0502020204030204" pitchFamily="34" charset="0"/>
              </a:rPr>
              <a:t>TENORM</a:t>
            </a:r>
            <a:r>
              <a:rPr lang="en-US" sz="2400" dirty="0" smtClean="0">
                <a:latin typeface="Calibri" panose="020F0502020204030204" pitchFamily="34" charset="0"/>
              </a:rPr>
              <a:t>, a naturally occurring radioactive material not subject to regulation under the laws of the Commonwealth or the Atomic Energy Act of 1954, whose radionuclide concentrations or potential for human exposure have been increased above levels encountered in the natural state by human activities.  </a:t>
            </a:r>
          </a:p>
          <a:p>
            <a:pPr marL="457200" lvl="1" indent="0">
              <a:buNone/>
              <a:defRPr/>
            </a:pPr>
            <a:r>
              <a:rPr lang="en-US" sz="2000" dirty="0" smtClean="0">
                <a:latin typeface="Calibri" panose="020F0502020204030204" pitchFamily="34" charset="0"/>
              </a:rPr>
              <a:t>PA DEP Regulations, Title 25, Chapter 271 </a:t>
            </a:r>
            <a:endParaRPr lang="en-US" sz="2000" dirty="0">
              <a:latin typeface="Calibri" panose="020F0502020204030204" pitchFamily="34" charset="0"/>
            </a:endParaRPr>
          </a:p>
        </p:txBody>
      </p:sp>
      <p:pic>
        <p:nvPicPr>
          <p:cNvPr id="4101" name="Picture 7" descr="DEP-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5" descr="Aging 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2"/>
          <p:cNvSpPr>
            <a:spLocks noGrp="1" noChangeArrowheads="1"/>
          </p:cNvSpPr>
          <p:nvPr>
            <p:ph type="ctrTitle"/>
          </p:nvPr>
        </p:nvSpPr>
        <p:spPr>
          <a:xfrm>
            <a:off x="762000" y="457200"/>
            <a:ext cx="7848600" cy="457200"/>
          </a:xfrm>
        </p:spPr>
        <p:txBody>
          <a:bodyPr/>
          <a:lstStyle/>
          <a:p>
            <a:pPr eaLnBrk="1" hangingPunct="1"/>
            <a:r>
              <a:rPr lang="en-US" altLang="en-US" smtClean="0">
                <a:solidFill>
                  <a:schemeClr val="bg1"/>
                </a:solidFill>
                <a:latin typeface="Calibri" pitchFamily="34" charset="0"/>
                <a:ea typeface="Calibri" pitchFamily="34" charset="0"/>
                <a:cs typeface="Calibri" pitchFamily="34" charset="0"/>
              </a:rPr>
              <a:t>Background</a:t>
            </a:r>
          </a:p>
        </p:txBody>
      </p:sp>
      <p:pic>
        <p:nvPicPr>
          <p:cNvPr id="5124" name="Picture 7" descr="DEP-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04800" y="1228436"/>
            <a:ext cx="8753475" cy="5570756"/>
          </a:xfrm>
          <a:prstGeom prst="rect">
            <a:avLst/>
          </a:prstGeom>
          <a:noFill/>
        </p:spPr>
        <p:txBody>
          <a:bodyPr>
            <a:spAutoFit/>
          </a:bodyPr>
          <a:lstStyle/>
          <a:p>
            <a:pPr>
              <a:defRPr/>
            </a:pPr>
            <a:r>
              <a:rPr lang="en-US" sz="2400" dirty="0">
                <a:latin typeface="Calibri" panose="020F0502020204030204" pitchFamily="34" charset="0"/>
                <a:cs typeface="Calibri" pitchFamily="34" charset="0"/>
              </a:rPr>
              <a:t>Generation of TENORM has increased significantly.  This is mainly due to the recent expansion in natural gas exploration and production in Pennsylvania.</a:t>
            </a:r>
          </a:p>
          <a:p>
            <a:pPr>
              <a:defRPr/>
            </a:pPr>
            <a:endParaRPr lang="en-US" sz="2400" b="1" dirty="0">
              <a:latin typeface="Calibri" panose="020F0502020204030204" pitchFamily="34" charset="0"/>
              <a:cs typeface="Calibri" pitchFamily="34" charset="0"/>
            </a:endParaRPr>
          </a:p>
          <a:p>
            <a:pPr>
              <a:defRPr/>
            </a:pPr>
            <a:r>
              <a:rPr lang="en-US" sz="2400" dirty="0">
                <a:latin typeface="Calibri" panose="020F0502020204030204" pitchFamily="34" charset="0"/>
                <a:cs typeface="Calibri" pitchFamily="34" charset="0"/>
              </a:rPr>
              <a:t>There are many issues with TENORM </a:t>
            </a:r>
          </a:p>
          <a:p>
            <a:pPr>
              <a:defRPr/>
            </a:pPr>
            <a:r>
              <a:rPr lang="en-US" sz="2400" dirty="0">
                <a:latin typeface="Calibri" panose="020F0502020204030204" pitchFamily="34" charset="0"/>
                <a:cs typeface="Calibri" pitchFamily="34" charset="0"/>
              </a:rPr>
              <a:t>that must be managed effectively.</a:t>
            </a:r>
          </a:p>
          <a:p>
            <a:pPr>
              <a:defRPr/>
            </a:pPr>
            <a:endParaRPr lang="en-US" sz="2400" b="1" dirty="0">
              <a:latin typeface="Calibri" panose="020F0502020204030204" pitchFamily="34" charset="0"/>
              <a:cs typeface="Calibri" pitchFamily="34" charset="0"/>
            </a:endParaRPr>
          </a:p>
          <a:p>
            <a:pPr>
              <a:defRPr/>
            </a:pPr>
            <a:r>
              <a:rPr lang="en-US" sz="2400" dirty="0">
                <a:latin typeface="Calibri" panose="020F0502020204030204" pitchFamily="34" charset="0"/>
                <a:cs typeface="Calibri" pitchFamily="34" charset="0"/>
              </a:rPr>
              <a:t>These issues include:</a:t>
            </a:r>
          </a:p>
          <a:p>
            <a:pPr>
              <a:defRPr/>
            </a:pPr>
            <a:endParaRPr lang="en-US" sz="2400" dirty="0">
              <a:latin typeface="Calibri" panose="020F0502020204030204" pitchFamily="34" charset="0"/>
              <a:cs typeface="Calibri" pitchFamily="34" charset="0"/>
            </a:endParaRPr>
          </a:p>
          <a:p>
            <a:pPr marL="285750" indent="-285750">
              <a:spcAft>
                <a:spcPts val="600"/>
              </a:spcAft>
              <a:buFont typeface="Arial" pitchFamily="34" charset="0"/>
              <a:buChar char="•"/>
              <a:defRPr/>
            </a:pPr>
            <a:r>
              <a:rPr lang="en-US" sz="2400" dirty="0">
                <a:latin typeface="Calibri" panose="020F0502020204030204" pitchFamily="34" charset="0"/>
                <a:cs typeface="Calibri" pitchFamily="34" charset="0"/>
              </a:rPr>
              <a:t>Potential </a:t>
            </a:r>
            <a:r>
              <a:rPr lang="en-US" sz="2400" dirty="0" smtClean="0">
                <a:latin typeface="Calibri" panose="020F0502020204030204" pitchFamily="34" charset="0"/>
                <a:cs typeface="Calibri" pitchFamily="34" charset="0"/>
              </a:rPr>
              <a:t>Worker </a:t>
            </a:r>
            <a:r>
              <a:rPr lang="en-US" sz="2400" dirty="0">
                <a:latin typeface="Calibri" panose="020F0502020204030204" pitchFamily="34" charset="0"/>
                <a:cs typeface="Calibri" pitchFamily="34" charset="0"/>
              </a:rPr>
              <a:t>R</a:t>
            </a:r>
            <a:r>
              <a:rPr lang="en-US" sz="2400" dirty="0" smtClean="0">
                <a:latin typeface="Calibri" panose="020F0502020204030204" pitchFamily="34" charset="0"/>
                <a:cs typeface="Calibri" pitchFamily="34" charset="0"/>
              </a:rPr>
              <a:t>adiation Exposure</a:t>
            </a:r>
            <a:endParaRPr lang="en-US" sz="2400" dirty="0">
              <a:latin typeface="Calibri" panose="020F0502020204030204" pitchFamily="34" charset="0"/>
              <a:cs typeface="Calibri" pitchFamily="34" charset="0"/>
            </a:endParaRPr>
          </a:p>
          <a:p>
            <a:pPr marL="285750" indent="-285750">
              <a:spcAft>
                <a:spcPts val="600"/>
              </a:spcAft>
              <a:buFont typeface="Arial" pitchFamily="34" charset="0"/>
              <a:buChar char="•"/>
              <a:defRPr/>
            </a:pPr>
            <a:r>
              <a:rPr lang="en-US" sz="2400" dirty="0">
                <a:latin typeface="Calibri" panose="020F0502020204030204" pitchFamily="34" charset="0"/>
                <a:cs typeface="Calibri" pitchFamily="34" charset="0"/>
              </a:rPr>
              <a:t>Possible </a:t>
            </a:r>
            <a:r>
              <a:rPr lang="en-US" sz="2400" dirty="0" smtClean="0">
                <a:latin typeface="Calibri" panose="020F0502020204030204" pitchFamily="34" charset="0"/>
                <a:cs typeface="Calibri" pitchFamily="34" charset="0"/>
              </a:rPr>
              <a:t>Public </a:t>
            </a:r>
            <a:r>
              <a:rPr lang="en-US" sz="2400" dirty="0">
                <a:latin typeface="Calibri" panose="020F0502020204030204" pitchFamily="34" charset="0"/>
                <a:cs typeface="Calibri" pitchFamily="34" charset="0"/>
              </a:rPr>
              <a:t>R</a:t>
            </a:r>
            <a:r>
              <a:rPr lang="en-US" sz="2400" dirty="0" smtClean="0">
                <a:latin typeface="Calibri" panose="020F0502020204030204" pitchFamily="34" charset="0"/>
                <a:cs typeface="Calibri" pitchFamily="34" charset="0"/>
              </a:rPr>
              <a:t>adiation </a:t>
            </a:r>
            <a:r>
              <a:rPr lang="en-US" sz="2400" dirty="0">
                <a:latin typeface="Calibri" panose="020F0502020204030204" pitchFamily="34" charset="0"/>
                <a:cs typeface="Calibri" pitchFamily="34" charset="0"/>
              </a:rPr>
              <a:t>E</a:t>
            </a:r>
            <a:r>
              <a:rPr lang="en-US" sz="2400" dirty="0" smtClean="0">
                <a:latin typeface="Calibri" panose="020F0502020204030204" pitchFamily="34" charset="0"/>
                <a:cs typeface="Calibri" pitchFamily="34" charset="0"/>
              </a:rPr>
              <a:t>xposure</a:t>
            </a:r>
            <a:endParaRPr lang="en-US" sz="2400" dirty="0">
              <a:latin typeface="Calibri" panose="020F0502020204030204" pitchFamily="34" charset="0"/>
              <a:cs typeface="Calibri" pitchFamily="34" charset="0"/>
            </a:endParaRPr>
          </a:p>
          <a:p>
            <a:pPr marL="285750" indent="-285750">
              <a:spcAft>
                <a:spcPts val="600"/>
              </a:spcAft>
              <a:buFont typeface="Arial" pitchFamily="34" charset="0"/>
              <a:buChar char="•"/>
              <a:defRPr/>
            </a:pPr>
            <a:r>
              <a:rPr lang="en-US" sz="2400" dirty="0">
                <a:latin typeface="Calibri" panose="020F0502020204030204" pitchFamily="34" charset="0"/>
                <a:cs typeface="Calibri" pitchFamily="34" charset="0"/>
              </a:rPr>
              <a:t>Environmental </a:t>
            </a:r>
            <a:r>
              <a:rPr lang="en-US" sz="2400" dirty="0" smtClean="0">
                <a:latin typeface="Calibri" panose="020F0502020204030204" pitchFamily="34" charset="0"/>
                <a:cs typeface="Calibri" pitchFamily="34" charset="0"/>
              </a:rPr>
              <a:t>Contamination </a:t>
            </a:r>
            <a:r>
              <a:rPr lang="en-US" sz="2400" dirty="0">
                <a:latin typeface="Calibri" panose="020F0502020204030204" pitchFamily="34" charset="0"/>
                <a:cs typeface="Calibri" pitchFamily="34" charset="0"/>
              </a:rPr>
              <a:t>(soil, water, etc.)</a:t>
            </a:r>
          </a:p>
          <a:p>
            <a:pPr marL="285750" indent="-285750">
              <a:spcAft>
                <a:spcPts val="600"/>
              </a:spcAft>
              <a:buFont typeface="Arial" pitchFamily="34" charset="0"/>
              <a:buChar char="•"/>
              <a:defRPr/>
            </a:pPr>
            <a:r>
              <a:rPr lang="en-US" sz="2400" dirty="0" smtClean="0">
                <a:latin typeface="Calibri" panose="020F0502020204030204" pitchFamily="34" charset="0"/>
                <a:cs typeface="Calibri" pitchFamily="34" charset="0"/>
              </a:rPr>
              <a:t>Waste Disposal</a:t>
            </a:r>
          </a:p>
          <a:p>
            <a:pPr defTabSz="341313">
              <a:spcAft>
                <a:spcPts val="600"/>
              </a:spcAft>
              <a:defRPr/>
            </a:pPr>
            <a:r>
              <a:rPr lang="en-US" sz="2400" b="1" dirty="0">
                <a:latin typeface="Calibri" panose="020F0502020204030204" pitchFamily="34" charset="0"/>
                <a:cs typeface="Calibri" pitchFamily="34" charset="0"/>
              </a:rPr>
              <a:t>	</a:t>
            </a:r>
          </a:p>
        </p:txBody>
      </p:sp>
      <p:pic>
        <p:nvPicPr>
          <p:cNvPr id="5126" name="Picture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791200" y="2590800"/>
            <a:ext cx="2674938" cy="220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 descr="Aging 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Rectangle 2"/>
          <p:cNvSpPr>
            <a:spLocks noGrp="1" noChangeArrowheads="1"/>
          </p:cNvSpPr>
          <p:nvPr>
            <p:ph type="ctrTitle"/>
          </p:nvPr>
        </p:nvSpPr>
        <p:spPr>
          <a:xfrm>
            <a:off x="762000" y="457200"/>
            <a:ext cx="7848600" cy="457200"/>
          </a:xfrm>
        </p:spPr>
        <p:txBody>
          <a:bodyPr/>
          <a:lstStyle/>
          <a:p>
            <a:pPr eaLnBrk="1" hangingPunct="1"/>
            <a:r>
              <a:rPr lang="en-US" altLang="en-US" dirty="0" smtClean="0">
                <a:solidFill>
                  <a:schemeClr val="bg1"/>
                </a:solidFill>
                <a:latin typeface="Calibri" pitchFamily="34" charset="0"/>
                <a:ea typeface="Calibri" pitchFamily="34" charset="0"/>
                <a:cs typeface="Calibri" pitchFamily="34" charset="0"/>
              </a:rPr>
              <a:t>Site Categories for Sampling</a:t>
            </a:r>
          </a:p>
        </p:txBody>
      </p:sp>
      <p:pic>
        <p:nvPicPr>
          <p:cNvPr id="6148" name="Picture 7" descr="DEP-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TextBox 2"/>
          <p:cNvSpPr txBox="1">
            <a:spLocks noChangeArrowheads="1"/>
          </p:cNvSpPr>
          <p:nvPr/>
        </p:nvSpPr>
        <p:spPr bwMode="auto">
          <a:xfrm>
            <a:off x="457200" y="798513"/>
            <a:ext cx="8229600" cy="591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sz="3200" b="1" dirty="0" smtClean="0">
              <a:latin typeface="Calibri" pitchFamily="34" charset="0"/>
              <a:ea typeface="Calibri" pitchFamily="34" charset="0"/>
              <a:cs typeface="Calibri" pitchFamily="34" charset="0"/>
            </a:endParaRPr>
          </a:p>
          <a:p>
            <a:pPr marL="457200" indent="-457200" eaLnBrk="1" hangingPunct="1">
              <a:spcAft>
                <a:spcPts val="600"/>
              </a:spcAft>
              <a:buFontTx/>
              <a:buChar char="•"/>
              <a:defRPr/>
            </a:pPr>
            <a:r>
              <a:rPr lang="en-US" sz="3200" dirty="0" smtClean="0">
                <a:latin typeface="Calibri" pitchFamily="34" charset="0"/>
                <a:ea typeface="Calibri" pitchFamily="34" charset="0"/>
                <a:cs typeface="Calibri" pitchFamily="34" charset="0"/>
              </a:rPr>
              <a:t> Waste water </a:t>
            </a:r>
            <a:r>
              <a:rPr lang="en-US" sz="3200" dirty="0">
                <a:latin typeface="Calibri" pitchFamily="34" charset="0"/>
                <a:ea typeface="Calibri" pitchFamily="34" charset="0"/>
                <a:cs typeface="Calibri" pitchFamily="34" charset="0"/>
              </a:rPr>
              <a:t>t</a:t>
            </a:r>
            <a:r>
              <a:rPr lang="en-US" sz="3200" dirty="0" smtClean="0">
                <a:latin typeface="Calibri" pitchFamily="34" charset="0"/>
                <a:ea typeface="Calibri" pitchFamily="34" charset="0"/>
                <a:cs typeface="Calibri" pitchFamily="34" charset="0"/>
              </a:rPr>
              <a:t>reatment </a:t>
            </a:r>
            <a:r>
              <a:rPr lang="en-US" sz="3200" dirty="0">
                <a:latin typeface="Calibri" pitchFamily="34" charset="0"/>
                <a:ea typeface="Calibri" pitchFamily="34" charset="0"/>
                <a:cs typeface="Calibri" pitchFamily="34" charset="0"/>
              </a:rPr>
              <a:t>p</a:t>
            </a:r>
            <a:r>
              <a:rPr lang="en-US" sz="3200" dirty="0" smtClean="0">
                <a:latin typeface="Calibri" pitchFamily="34" charset="0"/>
                <a:ea typeface="Calibri" pitchFamily="34" charset="0"/>
                <a:cs typeface="Calibri" pitchFamily="34" charset="0"/>
              </a:rPr>
              <a:t>lants (WWTPs)</a:t>
            </a:r>
          </a:p>
          <a:p>
            <a:pPr marL="457200" indent="-457200" eaLnBrk="1" hangingPunct="1">
              <a:spcAft>
                <a:spcPts val="600"/>
              </a:spcAft>
              <a:buFontTx/>
              <a:buChar char="•"/>
              <a:defRPr/>
            </a:pPr>
            <a:r>
              <a:rPr lang="en-US" sz="3200" dirty="0" smtClean="0">
                <a:latin typeface="Calibri" pitchFamily="34" charset="0"/>
                <a:ea typeface="Calibri" pitchFamily="34" charset="0"/>
                <a:cs typeface="Calibri" pitchFamily="34" charset="0"/>
              </a:rPr>
              <a:t> Landfills</a:t>
            </a:r>
          </a:p>
          <a:p>
            <a:pPr marL="457200" indent="-457200" eaLnBrk="1" hangingPunct="1">
              <a:spcAft>
                <a:spcPts val="600"/>
              </a:spcAft>
              <a:buFontTx/>
              <a:buChar char="•"/>
              <a:defRPr/>
            </a:pPr>
            <a:r>
              <a:rPr lang="en-US" sz="3200" dirty="0" smtClean="0">
                <a:latin typeface="Calibri" pitchFamily="34" charset="0"/>
                <a:ea typeface="Calibri" pitchFamily="34" charset="0"/>
                <a:cs typeface="Calibri" pitchFamily="34" charset="0"/>
              </a:rPr>
              <a:t> Waste sludge </a:t>
            </a:r>
            <a:r>
              <a:rPr lang="en-US" sz="3200" dirty="0">
                <a:latin typeface="Calibri" pitchFamily="34" charset="0"/>
                <a:ea typeface="Calibri" pitchFamily="34" charset="0"/>
                <a:cs typeface="Calibri" pitchFamily="34" charset="0"/>
              </a:rPr>
              <a:t>l</a:t>
            </a:r>
            <a:r>
              <a:rPr lang="en-US" sz="3200" dirty="0" smtClean="0">
                <a:latin typeface="Calibri" pitchFamily="34" charset="0"/>
                <a:ea typeface="Calibri" pitchFamily="34" charset="0"/>
                <a:cs typeface="Calibri" pitchFamily="34" charset="0"/>
              </a:rPr>
              <a:t>oads to landfills</a:t>
            </a:r>
          </a:p>
          <a:p>
            <a:pPr marL="457200" indent="-457200" eaLnBrk="1" hangingPunct="1">
              <a:spcAft>
                <a:spcPts val="600"/>
              </a:spcAft>
              <a:buFontTx/>
              <a:buChar char="•"/>
              <a:defRPr/>
            </a:pPr>
            <a:r>
              <a:rPr lang="en-US" sz="3200" dirty="0" smtClean="0">
                <a:latin typeface="Calibri" pitchFamily="34" charset="0"/>
                <a:ea typeface="Calibri" pitchFamily="34" charset="0"/>
                <a:cs typeface="Calibri" pitchFamily="34" charset="0"/>
              </a:rPr>
              <a:t> Well pads</a:t>
            </a:r>
          </a:p>
          <a:p>
            <a:pPr marL="457200" indent="-457200" eaLnBrk="1" hangingPunct="1">
              <a:spcAft>
                <a:spcPts val="600"/>
              </a:spcAft>
              <a:buFontTx/>
              <a:buChar char="•"/>
              <a:defRPr/>
            </a:pPr>
            <a:r>
              <a:rPr lang="en-US" sz="3200" dirty="0" smtClean="0">
                <a:latin typeface="Calibri" pitchFamily="34" charset="0"/>
                <a:ea typeface="Calibri" pitchFamily="34" charset="0"/>
                <a:cs typeface="Calibri" pitchFamily="34" charset="0"/>
              </a:rPr>
              <a:t> Underground natural </a:t>
            </a:r>
            <a:r>
              <a:rPr lang="en-US" sz="3200" dirty="0">
                <a:latin typeface="Calibri" pitchFamily="34" charset="0"/>
                <a:ea typeface="Calibri" pitchFamily="34" charset="0"/>
                <a:cs typeface="Calibri" pitchFamily="34" charset="0"/>
              </a:rPr>
              <a:t>g</a:t>
            </a:r>
            <a:r>
              <a:rPr lang="en-US" sz="3200" dirty="0" smtClean="0">
                <a:latin typeface="Calibri" pitchFamily="34" charset="0"/>
                <a:ea typeface="Calibri" pitchFamily="34" charset="0"/>
                <a:cs typeface="Calibri" pitchFamily="34" charset="0"/>
              </a:rPr>
              <a:t>as </a:t>
            </a:r>
            <a:r>
              <a:rPr lang="en-US" sz="3200" dirty="0">
                <a:latin typeface="Calibri" pitchFamily="34" charset="0"/>
                <a:ea typeface="Calibri" pitchFamily="34" charset="0"/>
                <a:cs typeface="Calibri" pitchFamily="34" charset="0"/>
              </a:rPr>
              <a:t>s</a:t>
            </a:r>
            <a:r>
              <a:rPr lang="en-US" sz="3200" dirty="0" smtClean="0">
                <a:latin typeface="Calibri" pitchFamily="34" charset="0"/>
                <a:ea typeface="Calibri" pitchFamily="34" charset="0"/>
                <a:cs typeface="Calibri" pitchFamily="34" charset="0"/>
              </a:rPr>
              <a:t>torage </a:t>
            </a:r>
            <a:r>
              <a:rPr lang="en-US" sz="3200" dirty="0">
                <a:latin typeface="Calibri" pitchFamily="34" charset="0"/>
                <a:ea typeface="Calibri" pitchFamily="34" charset="0"/>
                <a:cs typeface="Calibri" pitchFamily="34" charset="0"/>
              </a:rPr>
              <a:t>s</a:t>
            </a:r>
            <a:r>
              <a:rPr lang="en-US" sz="3200" dirty="0" smtClean="0">
                <a:latin typeface="Calibri" pitchFamily="34" charset="0"/>
                <a:ea typeface="Calibri" pitchFamily="34" charset="0"/>
                <a:cs typeface="Calibri" pitchFamily="34" charset="0"/>
              </a:rPr>
              <a:t>ites</a:t>
            </a:r>
          </a:p>
          <a:p>
            <a:pPr marL="457200" lvl="2" indent="-457200" eaLnBrk="1" hangingPunct="1">
              <a:spcAft>
                <a:spcPts val="600"/>
              </a:spcAft>
              <a:buFontTx/>
              <a:buChar char="•"/>
              <a:defRPr/>
            </a:pPr>
            <a:r>
              <a:rPr lang="en-US" sz="3200" dirty="0" smtClean="0">
                <a:latin typeface="Calibri" pitchFamily="34" charset="0"/>
                <a:ea typeface="Calibri" pitchFamily="34" charset="0"/>
                <a:cs typeface="Calibri" pitchFamily="34" charset="0"/>
              </a:rPr>
              <a:t> Gas-fired </a:t>
            </a:r>
            <a:r>
              <a:rPr lang="en-US" sz="3200" dirty="0">
                <a:latin typeface="Calibri" pitchFamily="34" charset="0"/>
                <a:ea typeface="Calibri" pitchFamily="34" charset="0"/>
                <a:cs typeface="Calibri" pitchFamily="34" charset="0"/>
              </a:rPr>
              <a:t>e</a:t>
            </a:r>
            <a:r>
              <a:rPr lang="en-US" sz="3200" dirty="0" smtClean="0">
                <a:latin typeface="Calibri" pitchFamily="34" charset="0"/>
                <a:ea typeface="Calibri" pitchFamily="34" charset="0"/>
                <a:cs typeface="Calibri" pitchFamily="34" charset="0"/>
              </a:rPr>
              <a:t>lectricity </a:t>
            </a:r>
            <a:r>
              <a:rPr lang="en-US" sz="3200" dirty="0">
                <a:latin typeface="Calibri" pitchFamily="34" charset="0"/>
                <a:ea typeface="Calibri" pitchFamily="34" charset="0"/>
                <a:cs typeface="Calibri" pitchFamily="34" charset="0"/>
              </a:rPr>
              <a:t>g</a:t>
            </a:r>
            <a:r>
              <a:rPr lang="en-US" sz="3200" dirty="0" smtClean="0">
                <a:latin typeface="Calibri" pitchFamily="34" charset="0"/>
                <a:ea typeface="Calibri" pitchFamily="34" charset="0"/>
                <a:cs typeface="Calibri" pitchFamily="34" charset="0"/>
              </a:rPr>
              <a:t>enerating </a:t>
            </a:r>
            <a:r>
              <a:rPr lang="en-US" sz="3200" dirty="0">
                <a:latin typeface="Calibri" pitchFamily="34" charset="0"/>
                <a:ea typeface="Calibri" pitchFamily="34" charset="0"/>
                <a:cs typeface="Calibri" pitchFamily="34" charset="0"/>
              </a:rPr>
              <a:t>f</a:t>
            </a:r>
            <a:r>
              <a:rPr lang="en-US" sz="3200" dirty="0" smtClean="0">
                <a:latin typeface="Calibri" pitchFamily="34" charset="0"/>
                <a:ea typeface="Calibri" pitchFamily="34" charset="0"/>
                <a:cs typeface="Calibri" pitchFamily="34" charset="0"/>
              </a:rPr>
              <a:t>acilities</a:t>
            </a:r>
          </a:p>
          <a:p>
            <a:pPr marL="457200" indent="-457200" eaLnBrk="1" hangingPunct="1">
              <a:spcAft>
                <a:spcPts val="600"/>
              </a:spcAft>
              <a:buFontTx/>
              <a:buChar char="•"/>
              <a:defRPr/>
            </a:pPr>
            <a:r>
              <a:rPr lang="en-US" sz="3200" dirty="0" smtClean="0">
                <a:latin typeface="Calibri" pitchFamily="34" charset="0"/>
                <a:ea typeface="Calibri" pitchFamily="34" charset="0"/>
                <a:cs typeface="Calibri" pitchFamily="34" charset="0"/>
              </a:rPr>
              <a:t> Compressor stations</a:t>
            </a:r>
          </a:p>
          <a:p>
            <a:pPr marL="457200" indent="-457200" eaLnBrk="1" hangingPunct="1">
              <a:spcAft>
                <a:spcPts val="600"/>
              </a:spcAft>
              <a:buFontTx/>
              <a:buChar char="•"/>
              <a:defRPr/>
            </a:pPr>
            <a:r>
              <a:rPr lang="en-US" sz="3200" dirty="0" smtClean="0">
                <a:latin typeface="Calibri" pitchFamily="34" charset="0"/>
                <a:ea typeface="Calibri" pitchFamily="34" charset="0"/>
                <a:cs typeface="Calibri" pitchFamily="34" charset="0"/>
              </a:rPr>
              <a:t> Beneficial use </a:t>
            </a:r>
            <a:r>
              <a:rPr lang="en-US" sz="3200" dirty="0">
                <a:latin typeface="Calibri" pitchFamily="34" charset="0"/>
                <a:ea typeface="Calibri" pitchFamily="34" charset="0"/>
                <a:cs typeface="Calibri" pitchFamily="34" charset="0"/>
              </a:rPr>
              <a:t>s</a:t>
            </a:r>
            <a:r>
              <a:rPr lang="en-US" sz="3200" dirty="0" smtClean="0">
                <a:latin typeface="Calibri" pitchFamily="34" charset="0"/>
                <a:ea typeface="Calibri" pitchFamily="34" charset="0"/>
                <a:cs typeface="Calibri" pitchFamily="34" charset="0"/>
              </a:rPr>
              <a:t>ites</a:t>
            </a:r>
          </a:p>
          <a:p>
            <a:pPr marL="457200" indent="-457200" eaLnBrk="1" hangingPunct="1">
              <a:buFontTx/>
              <a:buChar char="•"/>
              <a:defRPr/>
            </a:pPr>
            <a:r>
              <a:rPr lang="en-US" sz="3200" dirty="0" smtClean="0">
                <a:latin typeface="Calibri" pitchFamily="34" charset="0"/>
                <a:ea typeface="Calibri" pitchFamily="34" charset="0"/>
                <a:cs typeface="Calibri" pitchFamily="34" charset="0"/>
              </a:rPr>
              <a:t> Decommissioned well </a:t>
            </a:r>
            <a:r>
              <a:rPr lang="en-US" sz="3200" dirty="0">
                <a:latin typeface="Calibri" pitchFamily="34" charset="0"/>
                <a:ea typeface="Calibri" pitchFamily="34" charset="0"/>
                <a:cs typeface="Calibri" pitchFamily="34" charset="0"/>
              </a:rPr>
              <a:t>c</a:t>
            </a:r>
            <a:r>
              <a:rPr lang="en-US" sz="3200" dirty="0" smtClean="0">
                <a:latin typeface="Calibri" pitchFamily="34" charset="0"/>
                <a:ea typeface="Calibri" pitchFamily="34" charset="0"/>
                <a:cs typeface="Calibri" pitchFamily="34" charset="0"/>
              </a:rPr>
              <a:t>asings</a:t>
            </a:r>
          </a:p>
          <a:p>
            <a:pPr eaLnBrk="1" hangingPunct="1">
              <a:defRPr/>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5" descr="Aging 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2"/>
          <p:cNvSpPr>
            <a:spLocks noGrp="1" noChangeArrowheads="1"/>
          </p:cNvSpPr>
          <p:nvPr>
            <p:ph type="ctrTitle"/>
          </p:nvPr>
        </p:nvSpPr>
        <p:spPr>
          <a:xfrm>
            <a:off x="762000" y="457200"/>
            <a:ext cx="7848600" cy="457200"/>
          </a:xfrm>
        </p:spPr>
        <p:txBody>
          <a:bodyPr/>
          <a:lstStyle/>
          <a:p>
            <a:pPr eaLnBrk="1" hangingPunct="1"/>
            <a:r>
              <a:rPr lang="en-US" altLang="en-US" dirty="0" smtClean="0">
                <a:solidFill>
                  <a:schemeClr val="bg1"/>
                </a:solidFill>
                <a:latin typeface="Calibri" pitchFamily="34" charset="0"/>
                <a:ea typeface="Calibri" pitchFamily="34" charset="0"/>
                <a:cs typeface="Calibri" pitchFamily="34" charset="0"/>
              </a:rPr>
              <a:t>Work Completed in 2013</a:t>
            </a:r>
          </a:p>
        </p:txBody>
      </p:sp>
      <p:pic>
        <p:nvPicPr>
          <p:cNvPr id="7172" name="Picture 7" descr="DEP-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TextBox 2"/>
          <p:cNvSpPr txBox="1">
            <a:spLocks noChangeArrowheads="1"/>
          </p:cNvSpPr>
          <p:nvPr/>
        </p:nvSpPr>
        <p:spPr bwMode="auto">
          <a:xfrm>
            <a:off x="433388" y="1295400"/>
            <a:ext cx="82296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sz="2000" b="1" u="sng" dirty="0">
              <a:latin typeface="Calibri" pitchFamily="34" charset="0"/>
              <a:ea typeface="Calibri" pitchFamily="34" charset="0"/>
              <a:cs typeface="Calibri" pitchFamily="34" charset="0"/>
            </a:endParaRPr>
          </a:p>
          <a:p>
            <a:pPr eaLnBrk="1" hangingPunct="1">
              <a:spcAft>
                <a:spcPts val="600"/>
              </a:spcAft>
              <a:buFontTx/>
              <a:buChar char="•"/>
            </a:pPr>
            <a:r>
              <a:rPr lang="en-US" sz="3200" dirty="0">
                <a:latin typeface="Calibri" pitchFamily="34" charset="0"/>
                <a:ea typeface="Calibri" pitchFamily="34" charset="0"/>
                <a:cs typeface="Calibri" pitchFamily="34" charset="0"/>
              </a:rPr>
              <a:t>   184 Site </a:t>
            </a:r>
            <a:r>
              <a:rPr lang="en-US" sz="3200" dirty="0" smtClean="0">
                <a:latin typeface="Calibri" pitchFamily="34" charset="0"/>
                <a:ea typeface="Calibri" pitchFamily="34" charset="0"/>
                <a:cs typeface="Calibri" pitchFamily="34" charset="0"/>
              </a:rPr>
              <a:t>visits</a:t>
            </a:r>
            <a:endParaRPr lang="en-US" sz="3200" dirty="0">
              <a:latin typeface="Calibri" pitchFamily="34" charset="0"/>
              <a:ea typeface="Calibri" pitchFamily="34" charset="0"/>
              <a:cs typeface="Calibri" pitchFamily="34" charset="0"/>
            </a:endParaRPr>
          </a:p>
          <a:p>
            <a:pPr eaLnBrk="1" hangingPunct="1">
              <a:spcAft>
                <a:spcPts val="600"/>
              </a:spcAft>
              <a:buFontTx/>
              <a:buChar char="•"/>
            </a:pPr>
            <a:r>
              <a:rPr lang="en-US" sz="3200" dirty="0">
                <a:latin typeface="Calibri" pitchFamily="34" charset="0"/>
                <a:ea typeface="Calibri" pitchFamily="34" charset="0"/>
                <a:cs typeface="Calibri" pitchFamily="34" charset="0"/>
              </a:rPr>
              <a:t>   114 L</a:t>
            </a:r>
            <a:r>
              <a:rPr lang="en-US" sz="3200" dirty="0" smtClean="0">
                <a:latin typeface="Calibri" pitchFamily="34" charset="0"/>
                <a:ea typeface="Calibri" pitchFamily="34" charset="0"/>
                <a:cs typeface="Calibri" pitchFamily="34" charset="0"/>
              </a:rPr>
              <a:t>ocations</a:t>
            </a:r>
            <a:endParaRPr lang="en-US" sz="3200" dirty="0">
              <a:latin typeface="Calibri" pitchFamily="34" charset="0"/>
              <a:ea typeface="Calibri" pitchFamily="34" charset="0"/>
              <a:cs typeface="Calibri" pitchFamily="34" charset="0"/>
            </a:endParaRPr>
          </a:p>
          <a:p>
            <a:pPr eaLnBrk="1" hangingPunct="1">
              <a:spcAft>
                <a:spcPts val="600"/>
              </a:spcAft>
              <a:buFontTx/>
              <a:buChar char="•"/>
            </a:pPr>
            <a:r>
              <a:rPr lang="en-US" sz="3200" dirty="0">
                <a:latin typeface="Calibri" pitchFamily="34" charset="0"/>
                <a:ea typeface="Calibri" pitchFamily="34" charset="0"/>
                <a:cs typeface="Calibri" pitchFamily="34" charset="0"/>
              </a:rPr>
              <a:t>   1,000 Samples </a:t>
            </a:r>
            <a:r>
              <a:rPr lang="en-US" sz="3200" dirty="0" smtClean="0">
                <a:latin typeface="Calibri" pitchFamily="34" charset="0"/>
                <a:ea typeface="Calibri" pitchFamily="34" charset="0"/>
                <a:cs typeface="Calibri" pitchFamily="34" charset="0"/>
              </a:rPr>
              <a:t>analyzed</a:t>
            </a:r>
            <a:endParaRPr lang="en-US" sz="3200" dirty="0">
              <a:latin typeface="Calibri" pitchFamily="34" charset="0"/>
              <a:ea typeface="Calibri" pitchFamily="34" charset="0"/>
              <a:cs typeface="Calibri" pitchFamily="34" charset="0"/>
            </a:endParaRPr>
          </a:p>
          <a:p>
            <a:pPr eaLnBrk="1" hangingPunct="1">
              <a:spcAft>
                <a:spcPts val="600"/>
              </a:spcAft>
              <a:buFontTx/>
              <a:buChar char="•"/>
            </a:pPr>
            <a:r>
              <a:rPr lang="en-US" sz="3200" dirty="0">
                <a:latin typeface="Calibri" pitchFamily="34" charset="0"/>
                <a:ea typeface="Calibri" pitchFamily="34" charset="0"/>
                <a:cs typeface="Calibri" pitchFamily="34" charset="0"/>
              </a:rPr>
              <a:t>   25 </a:t>
            </a:r>
            <a:r>
              <a:rPr lang="en-US" sz="3200" dirty="0" smtClean="0">
                <a:latin typeface="Calibri" pitchFamily="34" charset="0"/>
                <a:ea typeface="Calibri" pitchFamily="34" charset="0"/>
                <a:cs typeface="Calibri" pitchFamily="34" charset="0"/>
              </a:rPr>
              <a:t>WWTPs </a:t>
            </a:r>
            <a:r>
              <a:rPr lang="en-US" sz="3200" dirty="0">
                <a:latin typeface="Calibri" pitchFamily="34" charset="0"/>
                <a:ea typeface="Calibri" pitchFamily="34" charset="0"/>
                <a:cs typeface="Calibri" pitchFamily="34" charset="0"/>
              </a:rPr>
              <a:t>/ 73 </a:t>
            </a:r>
            <a:r>
              <a:rPr lang="en-US" sz="3200" dirty="0" smtClean="0">
                <a:latin typeface="Calibri" pitchFamily="34" charset="0"/>
                <a:ea typeface="Calibri" pitchFamily="34" charset="0"/>
                <a:cs typeface="Calibri" pitchFamily="34" charset="0"/>
              </a:rPr>
              <a:t>visits </a:t>
            </a:r>
            <a:r>
              <a:rPr lang="en-US" sz="3200" dirty="0">
                <a:latin typeface="Calibri" pitchFamily="34" charset="0"/>
                <a:ea typeface="Calibri" pitchFamily="34" charset="0"/>
                <a:cs typeface="Calibri" pitchFamily="34" charset="0"/>
              </a:rPr>
              <a:t>(3 </a:t>
            </a:r>
            <a:r>
              <a:rPr lang="en-US" sz="3200" dirty="0" smtClean="0">
                <a:latin typeface="Calibri" pitchFamily="34" charset="0"/>
                <a:ea typeface="Calibri" pitchFamily="34" charset="0"/>
                <a:cs typeface="Calibri" pitchFamily="34" charset="0"/>
              </a:rPr>
              <a:t>rounds</a:t>
            </a:r>
            <a:r>
              <a:rPr lang="en-US" sz="3200" dirty="0">
                <a:latin typeface="Calibri" pitchFamily="34" charset="0"/>
                <a:ea typeface="Calibri" pitchFamily="34" charset="0"/>
                <a:cs typeface="Calibri" pitchFamily="34" charset="0"/>
              </a:rPr>
              <a:t>) </a:t>
            </a:r>
          </a:p>
          <a:p>
            <a:pPr eaLnBrk="1" hangingPunct="1">
              <a:spcAft>
                <a:spcPts val="600"/>
              </a:spcAft>
              <a:buFontTx/>
              <a:buChar char="•"/>
            </a:pPr>
            <a:r>
              <a:rPr lang="en-US" sz="3200" dirty="0">
                <a:latin typeface="Calibri" pitchFamily="34" charset="0"/>
                <a:ea typeface="Calibri" pitchFamily="34" charset="0"/>
                <a:cs typeface="Calibri" pitchFamily="34" charset="0"/>
              </a:rPr>
              <a:t>   48 Landfills (9 </a:t>
            </a:r>
            <a:r>
              <a:rPr lang="en-US" sz="3200" dirty="0" smtClean="0">
                <a:latin typeface="Calibri" pitchFamily="34" charset="0"/>
                <a:ea typeface="Calibri" pitchFamily="34" charset="0"/>
                <a:cs typeface="Calibri" pitchFamily="34" charset="0"/>
              </a:rPr>
              <a:t>extensively </a:t>
            </a:r>
            <a:r>
              <a:rPr lang="en-US" sz="3200" dirty="0">
                <a:latin typeface="Calibri" pitchFamily="34" charset="0"/>
                <a:ea typeface="Calibri" pitchFamily="34" charset="0"/>
                <a:cs typeface="Calibri" pitchFamily="34" charset="0"/>
              </a:rPr>
              <a:t>s</a:t>
            </a:r>
            <a:r>
              <a:rPr lang="en-US" sz="3200" dirty="0" smtClean="0">
                <a:latin typeface="Calibri" pitchFamily="34" charset="0"/>
                <a:ea typeface="Calibri" pitchFamily="34" charset="0"/>
                <a:cs typeface="Calibri" pitchFamily="34" charset="0"/>
              </a:rPr>
              <a:t>ampled</a:t>
            </a:r>
            <a:r>
              <a:rPr lang="en-US" sz="3200" dirty="0">
                <a:latin typeface="Calibri" pitchFamily="34" charset="0"/>
                <a:ea typeface="Calibri" pitchFamily="34" charset="0"/>
                <a:cs typeface="Calibri" pitchFamily="34" charset="0"/>
              </a:rPr>
              <a:t>)</a:t>
            </a:r>
          </a:p>
          <a:p>
            <a:pPr defTabSz="511175" eaLnBrk="1" hangingPunct="1">
              <a:spcAft>
                <a:spcPts val="600"/>
              </a:spcAft>
              <a:buFontTx/>
              <a:buChar char="•"/>
            </a:pPr>
            <a:r>
              <a:rPr lang="en-US" sz="3200" dirty="0">
                <a:latin typeface="Calibri" pitchFamily="34" charset="0"/>
              </a:rPr>
              <a:t>   1 Set of f</a:t>
            </a:r>
            <a:r>
              <a:rPr lang="en-US" sz="3200" dirty="0" smtClean="0">
                <a:latin typeface="Calibri" pitchFamily="34" charset="0"/>
              </a:rPr>
              <a:t>acilities </a:t>
            </a:r>
            <a:r>
              <a:rPr lang="en-US" sz="3200" dirty="0">
                <a:latin typeface="Calibri" pitchFamily="34" charset="0"/>
              </a:rPr>
              <a:t>to e</a:t>
            </a:r>
            <a:r>
              <a:rPr lang="en-US" sz="3200" dirty="0" smtClean="0">
                <a:latin typeface="Calibri" pitchFamily="34" charset="0"/>
              </a:rPr>
              <a:t>valuate </a:t>
            </a:r>
            <a:r>
              <a:rPr lang="en-US" sz="3200" dirty="0">
                <a:latin typeface="Calibri" pitchFamily="34" charset="0"/>
              </a:rPr>
              <a:t>the e</a:t>
            </a:r>
            <a:r>
              <a:rPr lang="en-US" sz="3200" dirty="0" smtClean="0">
                <a:latin typeface="Calibri" pitchFamily="34" charset="0"/>
              </a:rPr>
              <a:t>ffect </a:t>
            </a:r>
            <a:r>
              <a:rPr lang="en-US" sz="3200" dirty="0">
                <a:latin typeface="Calibri" pitchFamily="34" charset="0"/>
              </a:rPr>
              <a:t>of    	</a:t>
            </a:r>
            <a:r>
              <a:rPr lang="en-US" sz="3200" dirty="0" smtClean="0">
                <a:latin typeface="Calibri" pitchFamily="34" charset="0"/>
              </a:rPr>
              <a:t>waste sludge transport </a:t>
            </a:r>
            <a:r>
              <a:rPr lang="en-US" sz="3200" dirty="0">
                <a:latin typeface="Calibri" pitchFamily="34" charset="0"/>
              </a:rPr>
              <a:t>on </a:t>
            </a:r>
            <a:r>
              <a:rPr lang="en-US" sz="3200" dirty="0" smtClean="0">
                <a:latin typeface="Calibri" pitchFamily="34" charset="0"/>
              </a:rPr>
              <a:t>external radiation   	levels</a:t>
            </a:r>
            <a:endParaRPr lang="en-US" sz="3200" dirty="0">
              <a:latin typeface="Calibri" pitchFamily="34" charset="0"/>
              <a:ea typeface="Calibri" pitchFamily="34" charset="0"/>
              <a:cs typeface="Calibri" pitchFamily="34" charset="0"/>
            </a:endParaRPr>
          </a:p>
          <a:p>
            <a:pPr eaLnBrk="1" hangingPunct="1"/>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5" descr="Aging 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Rectangle 2"/>
          <p:cNvSpPr>
            <a:spLocks noGrp="1" noChangeArrowheads="1"/>
          </p:cNvSpPr>
          <p:nvPr>
            <p:ph type="title"/>
          </p:nvPr>
        </p:nvSpPr>
        <p:spPr>
          <a:xfrm>
            <a:off x="457200" y="274638"/>
            <a:ext cx="8229600" cy="831850"/>
          </a:xfrm>
        </p:spPr>
        <p:txBody>
          <a:bodyPr/>
          <a:lstStyle/>
          <a:p>
            <a:pPr eaLnBrk="1" hangingPunct="1"/>
            <a:r>
              <a:rPr lang="en-US" altLang="en-US" dirty="0" smtClean="0">
                <a:solidFill>
                  <a:schemeClr val="bg1"/>
                </a:solidFill>
                <a:latin typeface="Calibri" pitchFamily="34" charset="0"/>
                <a:ea typeface="Calibri" pitchFamily="34" charset="0"/>
                <a:cs typeface="Calibri" pitchFamily="34" charset="0"/>
              </a:rPr>
              <a:t>Work Completed in 2013</a:t>
            </a:r>
          </a:p>
        </p:txBody>
      </p:sp>
      <p:sp>
        <p:nvSpPr>
          <p:cNvPr id="8196" name="Content Placeholder 4"/>
          <p:cNvSpPr>
            <a:spLocks noGrp="1"/>
          </p:cNvSpPr>
          <p:nvPr>
            <p:ph idx="1"/>
          </p:nvPr>
        </p:nvSpPr>
        <p:spPr>
          <a:xfrm>
            <a:off x="457200" y="1676400"/>
            <a:ext cx="8229600" cy="3810000"/>
          </a:xfrm>
        </p:spPr>
        <p:txBody>
          <a:bodyPr/>
          <a:lstStyle/>
          <a:p>
            <a:pPr marL="0" indent="0" defTabSz="457200">
              <a:lnSpc>
                <a:spcPts val="3800"/>
              </a:lnSpc>
              <a:spcBef>
                <a:spcPct val="0"/>
              </a:spcBef>
              <a:spcAft>
                <a:spcPts val="600"/>
              </a:spcAft>
            </a:pPr>
            <a:r>
              <a:rPr lang="en-US" dirty="0" smtClean="0">
                <a:latin typeface="Calibri" pitchFamily="34" charset="0"/>
                <a:ea typeface="Calibri" pitchFamily="34" charset="0"/>
                <a:cs typeface="Calibri" pitchFamily="34" charset="0"/>
              </a:rPr>
              <a:t>   20 </a:t>
            </a:r>
            <a:r>
              <a:rPr lang="en-US" dirty="0">
                <a:latin typeface="Calibri" pitchFamily="34" charset="0"/>
                <a:ea typeface="Calibri" pitchFamily="34" charset="0"/>
                <a:cs typeface="Calibri" pitchFamily="34" charset="0"/>
              </a:rPr>
              <a:t>Well p</a:t>
            </a:r>
            <a:r>
              <a:rPr lang="en-US" dirty="0" smtClean="0">
                <a:latin typeface="Calibri" pitchFamily="34" charset="0"/>
                <a:ea typeface="Calibri" pitchFamily="34" charset="0"/>
                <a:cs typeface="Calibri" pitchFamily="34" charset="0"/>
              </a:rPr>
              <a:t>ads </a:t>
            </a:r>
            <a:r>
              <a:rPr lang="en-US" dirty="0">
                <a:latin typeface="Calibri" pitchFamily="34" charset="0"/>
                <a:ea typeface="Calibri" pitchFamily="34" charset="0"/>
                <a:cs typeface="Calibri" pitchFamily="34" charset="0"/>
              </a:rPr>
              <a:t>/ 41 </a:t>
            </a:r>
            <a:r>
              <a:rPr lang="en-US" dirty="0" smtClean="0">
                <a:latin typeface="Calibri" pitchFamily="34" charset="0"/>
                <a:ea typeface="Calibri" pitchFamily="34" charset="0"/>
                <a:cs typeface="Calibri" pitchFamily="34" charset="0"/>
              </a:rPr>
              <a:t>visits  </a:t>
            </a:r>
          </a:p>
          <a:p>
            <a:pPr marL="457200" indent="-457200">
              <a:lnSpc>
                <a:spcPts val="3800"/>
              </a:lnSpc>
              <a:spcBef>
                <a:spcPct val="0"/>
              </a:spcBef>
              <a:spcAft>
                <a:spcPts val="600"/>
              </a:spcAft>
            </a:pPr>
            <a:r>
              <a:rPr lang="en-US" dirty="0" smtClean="0">
                <a:latin typeface="Calibri" pitchFamily="34" charset="0"/>
                <a:ea typeface="Calibri" pitchFamily="34" charset="0"/>
                <a:cs typeface="Calibri" pitchFamily="34" charset="0"/>
              </a:rPr>
              <a:t>13 Beneficial use </a:t>
            </a:r>
            <a:r>
              <a:rPr lang="en-US" dirty="0">
                <a:latin typeface="Calibri" pitchFamily="34" charset="0"/>
                <a:ea typeface="Calibri" pitchFamily="34" charset="0"/>
                <a:cs typeface="Calibri" pitchFamily="34" charset="0"/>
              </a:rPr>
              <a:t>s</a:t>
            </a:r>
            <a:r>
              <a:rPr lang="en-US" dirty="0" smtClean="0">
                <a:latin typeface="Calibri" pitchFamily="34" charset="0"/>
                <a:ea typeface="Calibri" pitchFamily="34" charset="0"/>
                <a:cs typeface="Calibri" pitchFamily="34" charset="0"/>
              </a:rPr>
              <a:t>ites</a:t>
            </a:r>
          </a:p>
          <a:p>
            <a:pPr marL="0" indent="0">
              <a:lnSpc>
                <a:spcPts val="3800"/>
              </a:lnSpc>
              <a:spcBef>
                <a:spcPct val="0"/>
              </a:spcBef>
              <a:spcAft>
                <a:spcPts val="600"/>
              </a:spcAft>
            </a:pPr>
            <a:r>
              <a:rPr lang="en-US" dirty="0" smtClean="0">
                <a:latin typeface="Calibri" pitchFamily="34" charset="0"/>
              </a:rPr>
              <a:t>   1 Decommissioned well </a:t>
            </a:r>
            <a:r>
              <a:rPr lang="en-US" dirty="0">
                <a:latin typeface="Calibri" pitchFamily="34" charset="0"/>
              </a:rPr>
              <a:t>c</a:t>
            </a:r>
            <a:r>
              <a:rPr lang="en-US" dirty="0" smtClean="0">
                <a:latin typeface="Calibri" pitchFamily="34" charset="0"/>
              </a:rPr>
              <a:t>asings </a:t>
            </a:r>
            <a:r>
              <a:rPr lang="en-US" dirty="0">
                <a:latin typeface="Calibri" pitchFamily="34" charset="0"/>
              </a:rPr>
              <a:t>d</a:t>
            </a:r>
            <a:r>
              <a:rPr lang="en-US" dirty="0" smtClean="0">
                <a:latin typeface="Calibri" pitchFamily="34" charset="0"/>
              </a:rPr>
              <a:t>isposal </a:t>
            </a:r>
            <a:r>
              <a:rPr lang="en-US" dirty="0">
                <a:latin typeface="Calibri" pitchFamily="34" charset="0"/>
              </a:rPr>
              <a:t>s</a:t>
            </a:r>
            <a:r>
              <a:rPr lang="en-US" dirty="0" smtClean="0">
                <a:latin typeface="Calibri" pitchFamily="34" charset="0"/>
              </a:rPr>
              <a:t>ite</a:t>
            </a:r>
          </a:p>
          <a:p>
            <a:pPr marL="0" indent="0">
              <a:lnSpc>
                <a:spcPts val="3800"/>
              </a:lnSpc>
            </a:pPr>
            <a:r>
              <a:rPr lang="en-US" dirty="0" smtClean="0">
                <a:latin typeface="Calibri" pitchFamily="34" charset="0"/>
              </a:rPr>
              <a:t>   7 Facilities that compress, store and utilize 	natural </a:t>
            </a:r>
            <a:r>
              <a:rPr lang="en-US" dirty="0">
                <a:latin typeface="Calibri" pitchFamily="34" charset="0"/>
              </a:rPr>
              <a:t>g</a:t>
            </a:r>
            <a:r>
              <a:rPr lang="en-US" dirty="0" smtClean="0">
                <a:latin typeface="Calibri" pitchFamily="34" charset="0"/>
              </a:rPr>
              <a:t>as</a:t>
            </a:r>
          </a:p>
          <a:p>
            <a:pPr marL="0" indent="0"/>
            <a:endParaRPr lang="en-US" sz="1200" dirty="0" smtClean="0">
              <a:latin typeface="Calibri" pitchFamily="34" charset="0"/>
            </a:endParaRPr>
          </a:p>
          <a:p>
            <a:pPr marL="0" indent="0">
              <a:buFontTx/>
              <a:buNone/>
            </a:pPr>
            <a:endParaRPr lang="en-US" dirty="0" smtClean="0">
              <a:latin typeface="Calibri" pitchFamily="34" charset="0"/>
            </a:endParaRPr>
          </a:p>
        </p:txBody>
      </p:sp>
      <p:pic>
        <p:nvPicPr>
          <p:cNvPr id="8197" name="Picture 7" descr="DEP-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 descr="Aging 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Rectangle 2"/>
          <p:cNvSpPr>
            <a:spLocks noGrp="1" noChangeArrowheads="1"/>
          </p:cNvSpPr>
          <p:nvPr>
            <p:ph type="title"/>
          </p:nvPr>
        </p:nvSpPr>
        <p:spPr>
          <a:xfrm>
            <a:off x="457200" y="274638"/>
            <a:ext cx="8229600" cy="831850"/>
          </a:xfrm>
        </p:spPr>
        <p:txBody>
          <a:bodyPr/>
          <a:lstStyle/>
          <a:p>
            <a:pPr eaLnBrk="1" hangingPunct="1"/>
            <a:r>
              <a:rPr lang="en-US" altLang="en-US" dirty="0" smtClean="0">
                <a:solidFill>
                  <a:schemeClr val="bg1"/>
                </a:solidFill>
                <a:latin typeface="Calibri" pitchFamily="34" charset="0"/>
                <a:ea typeface="Calibri" pitchFamily="34" charset="0"/>
                <a:cs typeface="Calibri" pitchFamily="34" charset="0"/>
              </a:rPr>
              <a:t>Sample Types</a:t>
            </a:r>
          </a:p>
        </p:txBody>
      </p:sp>
      <p:sp>
        <p:nvSpPr>
          <p:cNvPr id="9220" name="Content Placeholder 1"/>
          <p:cNvSpPr>
            <a:spLocks noGrp="1"/>
          </p:cNvSpPr>
          <p:nvPr>
            <p:ph idx="1"/>
          </p:nvPr>
        </p:nvSpPr>
        <p:spPr>
          <a:xfrm>
            <a:off x="304800" y="1447800"/>
            <a:ext cx="8686800" cy="4191000"/>
          </a:xfrm>
        </p:spPr>
        <p:txBody>
          <a:bodyPr/>
          <a:lstStyle/>
          <a:p>
            <a:r>
              <a:rPr lang="en-US" altLang="en-US" dirty="0" smtClean="0">
                <a:latin typeface="Calibri" pitchFamily="34" charset="0"/>
              </a:rPr>
              <a:t> Natural gas samples </a:t>
            </a:r>
          </a:p>
          <a:p>
            <a:r>
              <a:rPr lang="en-US" altLang="en-US" dirty="0">
                <a:latin typeface="Calibri" pitchFamily="34" charset="0"/>
              </a:rPr>
              <a:t> </a:t>
            </a:r>
            <a:r>
              <a:rPr lang="en-US" altLang="en-US" dirty="0" smtClean="0">
                <a:latin typeface="Calibri" pitchFamily="34" charset="0"/>
              </a:rPr>
              <a:t>Liquid samples (i.e., frac, </a:t>
            </a:r>
            <a:r>
              <a:rPr lang="en-US" altLang="en-US" dirty="0" err="1" smtClean="0">
                <a:latin typeface="Calibri" pitchFamily="34" charset="0"/>
              </a:rPr>
              <a:t>flowback</a:t>
            </a:r>
            <a:r>
              <a:rPr lang="en-US" altLang="en-US" dirty="0" smtClean="0">
                <a:latin typeface="Calibri" pitchFamily="34" charset="0"/>
              </a:rPr>
              <a:t> and produced  water)</a:t>
            </a:r>
          </a:p>
          <a:p>
            <a:r>
              <a:rPr lang="en-US" altLang="en-US" dirty="0" smtClean="0">
                <a:latin typeface="Calibri" pitchFamily="34" charset="0"/>
              </a:rPr>
              <a:t> Solid samples (i.e., drill cuttings, proppant, sludge, soil </a:t>
            </a:r>
            <a:r>
              <a:rPr lang="en-US" altLang="en-US" dirty="0">
                <a:latin typeface="Calibri" pitchFamily="34" charset="0"/>
              </a:rPr>
              <a:t>and </a:t>
            </a:r>
            <a:r>
              <a:rPr lang="en-US" altLang="en-US" dirty="0" smtClean="0">
                <a:latin typeface="Calibri" pitchFamily="34" charset="0"/>
              </a:rPr>
              <a:t>sediment)</a:t>
            </a:r>
          </a:p>
          <a:p>
            <a:r>
              <a:rPr lang="en-US" altLang="en-US" dirty="0" smtClean="0">
                <a:latin typeface="Calibri" pitchFamily="34" charset="0"/>
              </a:rPr>
              <a:t> Radiation surveys</a:t>
            </a:r>
          </a:p>
          <a:p>
            <a:r>
              <a:rPr lang="en-US" altLang="en-US" dirty="0" smtClean="0">
                <a:latin typeface="Calibri" pitchFamily="34" charset="0"/>
              </a:rPr>
              <a:t> ‘Swipe’ samples </a:t>
            </a:r>
          </a:p>
        </p:txBody>
      </p:sp>
      <p:pic>
        <p:nvPicPr>
          <p:cNvPr id="9221" name="Picture 7" descr="DEP-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5" descr="Aging 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2"/>
          <p:cNvSpPr>
            <a:spLocks noGrp="1" noChangeArrowheads="1"/>
          </p:cNvSpPr>
          <p:nvPr>
            <p:ph type="ctrTitle"/>
          </p:nvPr>
        </p:nvSpPr>
        <p:spPr>
          <a:xfrm>
            <a:off x="762000" y="457200"/>
            <a:ext cx="7848600" cy="457200"/>
          </a:xfrm>
        </p:spPr>
        <p:txBody>
          <a:bodyPr/>
          <a:lstStyle/>
          <a:p>
            <a:pPr eaLnBrk="1" hangingPunct="1"/>
            <a:r>
              <a:rPr lang="en-US" altLang="en-US" dirty="0" smtClean="0">
                <a:solidFill>
                  <a:schemeClr val="bg1"/>
                </a:solidFill>
                <a:latin typeface="Calibri" pitchFamily="34" charset="0"/>
                <a:ea typeface="Calibri" pitchFamily="34" charset="0"/>
                <a:cs typeface="Calibri" pitchFamily="34" charset="0"/>
              </a:rPr>
              <a:t>Sample Analysis</a:t>
            </a:r>
          </a:p>
        </p:txBody>
      </p:sp>
      <p:pic>
        <p:nvPicPr>
          <p:cNvPr id="10244" name="Picture 7" descr="DEP-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TextBox 2"/>
          <p:cNvSpPr txBox="1">
            <a:spLocks noChangeArrowheads="1"/>
          </p:cNvSpPr>
          <p:nvPr/>
        </p:nvSpPr>
        <p:spPr bwMode="auto">
          <a:xfrm>
            <a:off x="457200" y="1295400"/>
            <a:ext cx="8382000" cy="4129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sz="2400" b="1" dirty="0" smtClean="0">
              <a:latin typeface="Calibri" pitchFamily="34" charset="0"/>
              <a:ea typeface="Calibri" pitchFamily="34" charset="0"/>
              <a:cs typeface="Calibri" pitchFamily="34" charset="0"/>
            </a:endParaRPr>
          </a:p>
          <a:p>
            <a:pPr marL="457200" indent="-457200" eaLnBrk="1" hangingPunct="1">
              <a:buFontTx/>
              <a:buChar char="•"/>
              <a:defRPr/>
            </a:pPr>
            <a:r>
              <a:rPr lang="en-US" sz="3200" dirty="0" smtClean="0">
                <a:latin typeface="Calibri" pitchFamily="34" charset="0"/>
                <a:ea typeface="Calibri" pitchFamily="34" charset="0"/>
                <a:cs typeface="Calibri" pitchFamily="34" charset="0"/>
              </a:rPr>
              <a:t>The samples are being analyzed for the presence of alpha, beta and gamma </a:t>
            </a:r>
            <a:r>
              <a:rPr lang="en-US" sz="3200" dirty="0">
                <a:latin typeface="Calibri" pitchFamily="34" charset="0"/>
                <a:ea typeface="Calibri" pitchFamily="34" charset="0"/>
                <a:cs typeface="Calibri" pitchFamily="34" charset="0"/>
              </a:rPr>
              <a:t>r</a:t>
            </a:r>
            <a:r>
              <a:rPr lang="en-US" sz="3200" dirty="0" smtClean="0">
                <a:latin typeface="Calibri" pitchFamily="34" charset="0"/>
                <a:ea typeface="Calibri" pitchFamily="34" charset="0"/>
                <a:cs typeface="Calibri" pitchFamily="34" charset="0"/>
              </a:rPr>
              <a:t>adiation (gross counting and spectroscopy).  </a:t>
            </a:r>
          </a:p>
          <a:p>
            <a:pPr eaLnBrk="1" hangingPunct="1">
              <a:defRPr/>
            </a:pPr>
            <a:endParaRPr lang="en-US" sz="2000" dirty="0" smtClean="0">
              <a:latin typeface="Calibri" pitchFamily="34" charset="0"/>
              <a:ea typeface="Calibri" pitchFamily="34" charset="0"/>
              <a:cs typeface="Calibri" pitchFamily="34" charset="0"/>
            </a:endParaRPr>
          </a:p>
          <a:p>
            <a:pPr marL="457200" indent="-457200" eaLnBrk="1" hangingPunct="1">
              <a:buFontTx/>
              <a:buChar char="•"/>
              <a:defRPr/>
            </a:pPr>
            <a:r>
              <a:rPr lang="en-US" sz="3200" dirty="0" smtClean="0">
                <a:latin typeface="Calibri" pitchFamily="34" charset="0"/>
                <a:ea typeface="Calibri" pitchFamily="34" charset="0"/>
                <a:cs typeface="Calibri" pitchFamily="34" charset="0"/>
              </a:rPr>
              <a:t>The gas is being sampled for the presence of  </a:t>
            </a:r>
            <a:r>
              <a:rPr lang="en-US" sz="3200" dirty="0">
                <a:latin typeface="Calibri" pitchFamily="34" charset="0"/>
                <a:ea typeface="Calibri" pitchFamily="34" charset="0"/>
                <a:cs typeface="Calibri" pitchFamily="34" charset="0"/>
              </a:rPr>
              <a:t>r</a:t>
            </a:r>
            <a:r>
              <a:rPr lang="en-US" sz="3200" dirty="0" smtClean="0">
                <a:latin typeface="Calibri" pitchFamily="34" charset="0"/>
                <a:ea typeface="Calibri" pitchFamily="34" charset="0"/>
                <a:cs typeface="Calibri" pitchFamily="34" charset="0"/>
              </a:rPr>
              <a:t>adon-222.</a:t>
            </a:r>
          </a:p>
          <a:p>
            <a:pPr eaLnBrk="1" hangingPunct="1">
              <a:spcAft>
                <a:spcPts val="1000"/>
              </a:spcAft>
              <a:buFontTx/>
              <a:buChar char="•"/>
              <a:defRPr/>
            </a:pPr>
            <a:endParaRPr lang="en-US" sz="3200" dirty="0" smtClean="0">
              <a:latin typeface="Calibri" pitchFamily="34" charset="0"/>
              <a:ea typeface="Calibri" pitchFamily="34" charset="0"/>
              <a:cs typeface="Calibri" pitchFamily="34" charset="0"/>
            </a:endParaRPr>
          </a:p>
          <a:p>
            <a:pPr eaLnBrk="1" hangingPunct="1">
              <a:defRPr/>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5" descr="Aging 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Rectangle 2"/>
          <p:cNvSpPr>
            <a:spLocks noGrp="1" noChangeArrowheads="1"/>
          </p:cNvSpPr>
          <p:nvPr>
            <p:ph type="ctrTitle"/>
          </p:nvPr>
        </p:nvSpPr>
        <p:spPr>
          <a:xfrm>
            <a:off x="762000" y="457200"/>
            <a:ext cx="7848600" cy="457200"/>
          </a:xfrm>
        </p:spPr>
        <p:txBody>
          <a:bodyPr/>
          <a:lstStyle/>
          <a:p>
            <a:pPr eaLnBrk="1" hangingPunct="1"/>
            <a:r>
              <a:rPr lang="en-US" altLang="en-US" dirty="0" smtClean="0">
                <a:solidFill>
                  <a:schemeClr val="bg1"/>
                </a:solidFill>
                <a:latin typeface="Calibri" pitchFamily="34" charset="0"/>
                <a:ea typeface="Calibri" pitchFamily="34" charset="0"/>
                <a:cs typeface="Calibri" pitchFamily="34" charset="0"/>
              </a:rPr>
              <a:t>Field Work in 2014</a:t>
            </a:r>
          </a:p>
        </p:txBody>
      </p:sp>
      <p:pic>
        <p:nvPicPr>
          <p:cNvPr id="11268" name="Picture 7" descr="DEP-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3" name="TextBox 2"/>
          <p:cNvSpPr txBox="1">
            <a:spLocks noChangeArrowheads="1"/>
          </p:cNvSpPr>
          <p:nvPr/>
        </p:nvSpPr>
        <p:spPr bwMode="auto">
          <a:xfrm>
            <a:off x="457200" y="1295400"/>
            <a:ext cx="8229600" cy="5124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Tx/>
              <a:buChar char="•"/>
              <a:defRPr/>
            </a:pPr>
            <a:endParaRPr lang="en-US" sz="2400" dirty="0" smtClean="0">
              <a:latin typeface="Calibri" pitchFamily="34" charset="0"/>
              <a:ea typeface="Calibri" pitchFamily="34" charset="0"/>
              <a:cs typeface="Calibri" pitchFamily="34" charset="0"/>
            </a:endParaRPr>
          </a:p>
          <a:p>
            <a:pPr eaLnBrk="1" hangingPunct="1">
              <a:spcAft>
                <a:spcPts val="600"/>
              </a:spcAft>
              <a:buFontTx/>
              <a:buChar char="•"/>
              <a:defRPr/>
            </a:pPr>
            <a:r>
              <a:rPr lang="en-US" sz="3200" dirty="0" smtClean="0">
                <a:latin typeface="Calibri" pitchFamily="34" charset="0"/>
                <a:ea typeface="Calibri" pitchFamily="34" charset="0"/>
                <a:cs typeface="Calibri" pitchFamily="34" charset="0"/>
              </a:rPr>
              <a:t>Well pad </a:t>
            </a:r>
            <a:r>
              <a:rPr lang="en-US" sz="3200" dirty="0">
                <a:latin typeface="Calibri" pitchFamily="34" charset="0"/>
                <a:ea typeface="Calibri" pitchFamily="34" charset="0"/>
                <a:cs typeface="Calibri" pitchFamily="34" charset="0"/>
              </a:rPr>
              <a:t>s</a:t>
            </a:r>
            <a:r>
              <a:rPr lang="en-US" sz="3200" dirty="0" smtClean="0">
                <a:latin typeface="Calibri" pitchFamily="34" charset="0"/>
                <a:ea typeface="Calibri" pitchFamily="34" charset="0"/>
                <a:cs typeface="Calibri" pitchFamily="34" charset="0"/>
              </a:rPr>
              <a:t>ampling (23 visits to 11 pads)</a:t>
            </a:r>
          </a:p>
          <a:p>
            <a:pPr eaLnBrk="1" hangingPunct="1">
              <a:spcAft>
                <a:spcPts val="600"/>
              </a:spcAft>
              <a:buFontTx/>
              <a:buChar char="•"/>
              <a:defRPr/>
            </a:pPr>
            <a:r>
              <a:rPr lang="en-US" sz="3200" dirty="0" smtClean="0">
                <a:latin typeface="Calibri" pitchFamily="34" charset="0"/>
                <a:ea typeface="Calibri" pitchFamily="34" charset="0"/>
                <a:cs typeface="Calibri" pitchFamily="34" charset="0"/>
              </a:rPr>
              <a:t>Continued landfill </a:t>
            </a:r>
            <a:r>
              <a:rPr lang="en-US" sz="3200" dirty="0">
                <a:latin typeface="Calibri" pitchFamily="34" charset="0"/>
                <a:ea typeface="Calibri" pitchFamily="34" charset="0"/>
                <a:cs typeface="Calibri" pitchFamily="34" charset="0"/>
              </a:rPr>
              <a:t>l</a:t>
            </a:r>
            <a:r>
              <a:rPr lang="en-US" sz="3200" dirty="0" smtClean="0">
                <a:latin typeface="Calibri" pitchFamily="34" charset="0"/>
                <a:ea typeface="Calibri" pitchFamily="34" charset="0"/>
                <a:cs typeface="Calibri" pitchFamily="34" charset="0"/>
              </a:rPr>
              <a:t>eachate </a:t>
            </a:r>
            <a:r>
              <a:rPr lang="en-US" sz="3200" dirty="0">
                <a:latin typeface="Calibri" pitchFamily="34" charset="0"/>
                <a:ea typeface="Calibri" pitchFamily="34" charset="0"/>
                <a:cs typeface="Calibri" pitchFamily="34" charset="0"/>
              </a:rPr>
              <a:t>c</a:t>
            </a:r>
            <a:r>
              <a:rPr lang="en-US" sz="3200" dirty="0" smtClean="0">
                <a:latin typeface="Calibri" pitchFamily="34" charset="0"/>
                <a:ea typeface="Calibri" pitchFamily="34" charset="0"/>
                <a:cs typeface="Calibri" pitchFamily="34" charset="0"/>
              </a:rPr>
              <a:t>ollection            (5 facilities)</a:t>
            </a:r>
          </a:p>
          <a:p>
            <a:pPr eaLnBrk="1" hangingPunct="1">
              <a:spcAft>
                <a:spcPts val="600"/>
              </a:spcAft>
              <a:buFontTx/>
              <a:buChar char="•"/>
              <a:defRPr/>
            </a:pPr>
            <a:r>
              <a:rPr lang="en-US" sz="3200" dirty="0" smtClean="0">
                <a:latin typeface="Calibri" pitchFamily="34" charset="0"/>
                <a:ea typeface="Calibri" pitchFamily="34" charset="0"/>
                <a:cs typeface="Calibri" pitchFamily="34" charset="0"/>
              </a:rPr>
              <a:t>Landfill ‘bulking’ operations (2 facilities)</a:t>
            </a:r>
          </a:p>
          <a:p>
            <a:pPr eaLnBrk="1" hangingPunct="1">
              <a:spcAft>
                <a:spcPts val="600"/>
              </a:spcAft>
              <a:buFontTx/>
              <a:buChar char="•"/>
              <a:defRPr/>
            </a:pPr>
            <a:r>
              <a:rPr lang="en-US" sz="3200" dirty="0" smtClean="0">
                <a:latin typeface="Calibri" pitchFamily="34" charset="0"/>
                <a:ea typeface="Calibri" pitchFamily="34" charset="0"/>
                <a:cs typeface="Calibri" pitchFamily="34" charset="0"/>
              </a:rPr>
              <a:t>Beneficial use </a:t>
            </a:r>
            <a:r>
              <a:rPr lang="en-US" sz="3200" dirty="0">
                <a:latin typeface="Calibri" pitchFamily="34" charset="0"/>
                <a:ea typeface="Calibri" pitchFamily="34" charset="0"/>
                <a:cs typeface="Calibri" pitchFamily="34" charset="0"/>
              </a:rPr>
              <a:t>s</a:t>
            </a:r>
            <a:r>
              <a:rPr lang="en-US" sz="3200" dirty="0" smtClean="0">
                <a:latin typeface="Calibri" pitchFamily="34" charset="0"/>
                <a:ea typeface="Calibri" pitchFamily="34" charset="0"/>
                <a:cs typeface="Calibri" pitchFamily="34" charset="0"/>
              </a:rPr>
              <a:t>ites (4 sites)</a:t>
            </a:r>
          </a:p>
          <a:p>
            <a:pPr eaLnBrk="1" hangingPunct="1">
              <a:spcAft>
                <a:spcPts val="600"/>
              </a:spcAft>
              <a:buFontTx/>
              <a:buChar char="•"/>
              <a:defRPr/>
            </a:pPr>
            <a:r>
              <a:rPr lang="en-US" sz="3200" dirty="0" smtClean="0">
                <a:latin typeface="Calibri" pitchFamily="34" charset="0"/>
                <a:ea typeface="Calibri" pitchFamily="34" charset="0"/>
                <a:cs typeface="Calibri" pitchFamily="34" charset="0"/>
              </a:rPr>
              <a:t>Gas-fired </a:t>
            </a:r>
            <a:r>
              <a:rPr lang="en-US" sz="3200" dirty="0">
                <a:latin typeface="Calibri" pitchFamily="34" charset="0"/>
                <a:ea typeface="Calibri" pitchFamily="34" charset="0"/>
                <a:cs typeface="Calibri" pitchFamily="34" charset="0"/>
              </a:rPr>
              <a:t>p</a:t>
            </a:r>
            <a:r>
              <a:rPr lang="en-US" sz="3200" dirty="0" smtClean="0">
                <a:latin typeface="Calibri" pitchFamily="34" charset="0"/>
                <a:ea typeface="Calibri" pitchFamily="34" charset="0"/>
                <a:cs typeface="Calibri" pitchFamily="34" charset="0"/>
              </a:rPr>
              <a:t>ower </a:t>
            </a:r>
            <a:r>
              <a:rPr lang="en-US" sz="3200" dirty="0">
                <a:latin typeface="Calibri" pitchFamily="34" charset="0"/>
                <a:ea typeface="Calibri" pitchFamily="34" charset="0"/>
                <a:cs typeface="Calibri" pitchFamily="34" charset="0"/>
              </a:rPr>
              <a:t>p</a:t>
            </a:r>
            <a:r>
              <a:rPr lang="en-US" sz="3200" dirty="0" smtClean="0">
                <a:latin typeface="Calibri" pitchFamily="34" charset="0"/>
                <a:ea typeface="Calibri" pitchFamily="34" charset="0"/>
                <a:cs typeface="Calibri" pitchFamily="34" charset="0"/>
              </a:rPr>
              <a:t>lants (1 facility)</a:t>
            </a:r>
          </a:p>
          <a:p>
            <a:pPr eaLnBrk="1" hangingPunct="1">
              <a:buFontTx/>
              <a:buChar char="•"/>
              <a:defRPr/>
            </a:pPr>
            <a:r>
              <a:rPr lang="en-US" sz="3200" dirty="0" smtClean="0">
                <a:latin typeface="Calibri" pitchFamily="34" charset="0"/>
                <a:ea typeface="Calibri" pitchFamily="34" charset="0"/>
                <a:cs typeface="Calibri" pitchFamily="34" charset="0"/>
              </a:rPr>
              <a:t>Gas storage </a:t>
            </a:r>
            <a:r>
              <a:rPr lang="en-US" sz="3200" dirty="0">
                <a:latin typeface="Calibri" pitchFamily="34" charset="0"/>
                <a:ea typeface="Calibri" pitchFamily="34" charset="0"/>
                <a:cs typeface="Calibri" pitchFamily="34" charset="0"/>
              </a:rPr>
              <a:t>f</a:t>
            </a:r>
            <a:r>
              <a:rPr lang="en-US" sz="3200" dirty="0" smtClean="0">
                <a:latin typeface="Calibri" pitchFamily="34" charset="0"/>
                <a:ea typeface="Calibri" pitchFamily="34" charset="0"/>
                <a:cs typeface="Calibri" pitchFamily="34" charset="0"/>
              </a:rPr>
              <a:t>acilities (4 facilities)</a:t>
            </a:r>
          </a:p>
          <a:p>
            <a:pPr eaLnBrk="1" hangingPunct="1">
              <a:defRPr/>
            </a:pPr>
            <a:endParaRPr lang="en-US" sz="3600" dirty="0" smtClean="0">
              <a:latin typeface="Calibri" pitchFamily="34" charset="0"/>
              <a:ea typeface="Calibri" pitchFamily="34" charset="0"/>
              <a:cs typeface="Calibri" pitchFamily="34" charset="0"/>
            </a:endParaRPr>
          </a:p>
          <a:p>
            <a:pPr eaLnBrk="1" hangingPunct="1">
              <a:defRPr/>
            </a:pP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2758</TotalTime>
  <Words>549</Words>
  <Application>Microsoft Office PowerPoint</Application>
  <PresentationFormat>On-screen Show (4:3)</PresentationFormat>
  <Paragraphs>100</Paragraphs>
  <Slides>16</Slides>
  <Notes>0</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Default Design</vt:lpstr>
      <vt:lpstr>Office Theme</vt:lpstr>
      <vt:lpstr>TENORM Study Update 3rd Quarter </vt:lpstr>
      <vt:lpstr>   Background</vt:lpstr>
      <vt:lpstr>Background</vt:lpstr>
      <vt:lpstr>Site Categories for Sampling</vt:lpstr>
      <vt:lpstr>Work Completed in 2013</vt:lpstr>
      <vt:lpstr>Work Completed in 2013</vt:lpstr>
      <vt:lpstr>Sample Types</vt:lpstr>
      <vt:lpstr>Sample Analysis</vt:lpstr>
      <vt:lpstr>Field Work in 2014</vt:lpstr>
      <vt:lpstr>Field Work in 2014</vt:lpstr>
      <vt:lpstr>Field Work in 2014</vt:lpstr>
      <vt:lpstr>Lessons Learned</vt:lpstr>
      <vt:lpstr>Schedule</vt:lpstr>
      <vt:lpstr>TENORM Study Information </vt:lpstr>
      <vt:lpstr>PowerPoint Presentation</vt:lpstr>
      <vt:lpstr>David J. Allard, CHP PA DEP Bureau of Radiation Protection PO Box 8469 Harrisburg, PA 17105-8469  Tel: 717-787-2480 djallard@pa.gov</vt:lpstr>
    </vt:vector>
  </TitlesOfParts>
  <Company>Office of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Husted;Lewis;Allard</dc:creator>
  <cp:lastModifiedBy>Build</cp:lastModifiedBy>
  <cp:revision>221</cp:revision>
  <cp:lastPrinted>2014-09-15T13:49:54Z</cp:lastPrinted>
  <dcterms:created xsi:type="dcterms:W3CDTF">2011-11-29T20:35:02Z</dcterms:created>
  <dcterms:modified xsi:type="dcterms:W3CDTF">2014-09-22T14:22:46Z</dcterms:modified>
</cp:coreProperties>
</file>