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58" autoAdjust="0"/>
    <p:restoredTop sz="94691" autoAdjust="0"/>
  </p:normalViewPr>
  <p:slideViewPr>
    <p:cSldViewPr>
      <p:cViewPr varScale="1">
        <p:scale>
          <a:sx n="83" d="100"/>
          <a:sy n="83" d="100"/>
        </p:scale>
        <p:origin x="-6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134" y="-7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0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36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91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02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27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84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28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5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0E59F-8A3E-4D32-8AE2-5CD2C46C6FD9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B86B5-851B-4346-A7DA-D981274D67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2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September 2014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2203718"/>
            <a:ext cx="77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Status Update on the NRC </a:t>
            </a:r>
            <a:r>
              <a:rPr lang="en-US" sz="4000" b="1" dirty="0" smtClean="0"/>
              <a:t>Proposed Rule to Amend 10 CFR Part 61 </a:t>
            </a:r>
            <a:endParaRPr lang="en-US" sz="4000" dirty="0"/>
          </a:p>
        </p:txBody>
      </p:sp>
      <p:pic>
        <p:nvPicPr>
          <p:cNvPr id="9" name="Picture 8" descr="P:\BRP Director\Allard's pic folder\BRP_new-ppt-banner_svd_11Feb2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122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43711" y="6324600"/>
            <a:ext cx="8534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Tom Corbett, Governor                                                                                       E. Christopher Abruzzo, Secretary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47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713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382000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Part </a:t>
            </a:r>
            <a:r>
              <a:rPr lang="en-US" sz="3600" dirty="0">
                <a:solidFill>
                  <a:schemeClr val="bg1"/>
                </a:solidFill>
              </a:rPr>
              <a:t>61 </a:t>
            </a:r>
            <a:r>
              <a:rPr lang="en-US" sz="3600" dirty="0" smtClean="0">
                <a:solidFill>
                  <a:schemeClr val="bg1"/>
                </a:solidFill>
              </a:rPr>
              <a:t>Rulemaking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225" y="1856582"/>
            <a:ext cx="8305800" cy="5153818"/>
          </a:xfrm>
        </p:spPr>
        <p:txBody>
          <a:bodyPr>
            <a:noAutofit/>
          </a:bodyPr>
          <a:lstStyle/>
          <a:p>
            <a:pPr marL="457200" lvl="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Performance </a:t>
            </a:r>
            <a:r>
              <a:rPr lang="en-US" sz="2400" dirty="0">
                <a:solidFill>
                  <a:schemeClr val="tx1"/>
                </a:solidFill>
              </a:rPr>
              <a:t>objectives (Subpart C) assure safe disposal of LLRW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marL="855663" lvl="0" indent="-339725" algn="l">
              <a:spcBef>
                <a:spcPts val="0"/>
              </a:spcBef>
              <a:buFont typeface="Calibri" panose="020F0502020204030204" pitchFamily="34" charset="0"/>
              <a:buChar char="⁻"/>
            </a:pPr>
            <a:r>
              <a:rPr lang="en-US" sz="2400" dirty="0" smtClean="0">
                <a:solidFill>
                  <a:schemeClr val="tx1"/>
                </a:solidFill>
              </a:rPr>
              <a:t>Protection of general public </a:t>
            </a:r>
          </a:p>
          <a:p>
            <a:pPr marL="854075" lvl="1" indent="-342900" algn="l">
              <a:spcBef>
                <a:spcPts val="0"/>
              </a:spcBef>
              <a:buFont typeface="Calibri" panose="020F0502020204030204" pitchFamily="34" charset="0"/>
              <a:buChar char="⁻"/>
            </a:pPr>
            <a:r>
              <a:rPr lang="en-US" sz="2400" dirty="0" smtClean="0">
                <a:solidFill>
                  <a:schemeClr val="tx1"/>
                </a:solidFill>
              </a:rPr>
              <a:t>Protection </a:t>
            </a:r>
            <a:r>
              <a:rPr lang="en-US" sz="2400" dirty="0">
                <a:solidFill>
                  <a:schemeClr val="tx1"/>
                </a:solidFill>
              </a:rPr>
              <a:t>of inadvertent intruder</a:t>
            </a:r>
          </a:p>
          <a:p>
            <a:pPr marL="847725" lvl="0" indent="-342900" algn="l">
              <a:spcBef>
                <a:spcPts val="0"/>
              </a:spcBef>
              <a:buFont typeface="Calibri" panose="020F0502020204030204" pitchFamily="34" charset="0"/>
              <a:buChar char="⁻"/>
            </a:pPr>
            <a:r>
              <a:rPr lang="en-US" sz="2400" dirty="0" smtClean="0">
                <a:solidFill>
                  <a:schemeClr val="tx1"/>
                </a:solidFill>
              </a:rPr>
              <a:t>Protection </a:t>
            </a:r>
            <a:r>
              <a:rPr lang="en-US" sz="2400" dirty="0">
                <a:solidFill>
                  <a:schemeClr val="tx1"/>
                </a:solidFill>
              </a:rPr>
              <a:t>of individuals during operations</a:t>
            </a:r>
          </a:p>
          <a:p>
            <a:pPr marL="847725" indent="-342900" algn="l">
              <a:spcBef>
                <a:spcPts val="0"/>
              </a:spcBef>
              <a:buFont typeface="Calibri" panose="020F0502020204030204" pitchFamily="34" charset="0"/>
              <a:buChar char="⁻"/>
            </a:pPr>
            <a:r>
              <a:rPr lang="en-US" sz="2400" dirty="0" smtClean="0">
                <a:solidFill>
                  <a:schemeClr val="tx1"/>
                </a:solidFill>
              </a:rPr>
              <a:t>Stability </a:t>
            </a:r>
            <a:r>
              <a:rPr lang="en-US" sz="2400" dirty="0">
                <a:solidFill>
                  <a:schemeClr val="tx1"/>
                </a:solidFill>
              </a:rPr>
              <a:t>after site closure</a:t>
            </a:r>
          </a:p>
          <a:p>
            <a:pPr marL="504825" lvl="0" indent="468313" algn="l">
              <a:spcBef>
                <a:spcPts val="0"/>
              </a:spcBef>
              <a:buFont typeface="Calibri" panose="020F0502020204030204" pitchFamily="34" charset="0"/>
              <a:buChar char="‒"/>
            </a:pPr>
            <a:endParaRPr lang="en-US" sz="2400" dirty="0">
              <a:solidFill>
                <a:schemeClr val="tx1"/>
              </a:solidFill>
            </a:endParaRPr>
          </a:p>
          <a:p>
            <a:pPr marL="45720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Demonstrate </a:t>
            </a:r>
            <a:r>
              <a:rPr lang="en-US" sz="2400" dirty="0">
                <a:solidFill>
                  <a:schemeClr val="tx1"/>
                </a:solidFill>
              </a:rPr>
              <a:t>performance via technical analysis and waste classification</a:t>
            </a:r>
          </a:p>
          <a:p>
            <a:pPr marL="457200" lvl="0" indent="-4572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PA </a:t>
            </a:r>
            <a:r>
              <a:rPr lang="en-US" sz="2400" dirty="0">
                <a:solidFill>
                  <a:schemeClr val="tx1"/>
                </a:solidFill>
              </a:rPr>
              <a:t>Low-Level Radioactive Waste Management and Disposal Regulations are in Title 25, Chapter 236</a:t>
            </a:r>
          </a:p>
          <a:p>
            <a:r>
              <a:rPr lang="en-US" sz="2400" dirty="0"/>
              <a:t> </a:t>
            </a:r>
          </a:p>
          <a:p>
            <a:pPr algn="l"/>
            <a:endParaRPr lang="en-US" sz="2400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838200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Licensing </a:t>
            </a:r>
            <a:r>
              <a:rPr lang="en-US" sz="3200" b="1" dirty="0"/>
              <a:t>Requirements for Land Disposal </a:t>
            </a:r>
            <a:r>
              <a:rPr lang="en-US" sz="3200" b="1"/>
              <a:t>of </a:t>
            </a:r>
            <a:r>
              <a:rPr lang="en-US" sz="3200" b="1" smtClean="0"/>
              <a:t>LRW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700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878106"/>
            <a:ext cx="7848600" cy="4979894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Commission issued new SRM-13-0075 on </a:t>
            </a:r>
            <a:r>
              <a:rPr lang="en-US" sz="2400" dirty="0" smtClean="0">
                <a:solidFill>
                  <a:schemeClr val="tx1"/>
                </a:solidFill>
              </a:rPr>
              <a:t>Feb. </a:t>
            </a:r>
            <a:r>
              <a:rPr lang="en-US" sz="2400" dirty="0">
                <a:solidFill>
                  <a:schemeClr val="tx1"/>
                </a:solidFill>
              </a:rPr>
              <a:t>12, </a:t>
            </a:r>
            <a:r>
              <a:rPr lang="en-US" sz="2400" dirty="0" smtClean="0">
                <a:solidFill>
                  <a:schemeClr val="tx1"/>
                </a:solidFill>
              </a:rPr>
              <a:t>2014</a:t>
            </a:r>
          </a:p>
          <a:p>
            <a:pPr marL="34290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Approved </a:t>
            </a:r>
            <a:r>
              <a:rPr lang="en-US" sz="2400" dirty="0">
                <a:solidFill>
                  <a:schemeClr val="tx1"/>
                </a:solidFill>
              </a:rPr>
              <a:t>publication of the proposed rule and draft guidance for public comment subject to several changes involving:</a:t>
            </a:r>
          </a:p>
          <a:p>
            <a:pPr algn="l" defTabSz="344488"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</a:rPr>
              <a:t> </a:t>
            </a:r>
            <a:r>
              <a:rPr lang="en-US" sz="2400" dirty="0" smtClean="0">
                <a:solidFill>
                  <a:schemeClr val="tx1"/>
                </a:solidFill>
              </a:rPr>
              <a:t>	-	Period </a:t>
            </a:r>
            <a:r>
              <a:rPr lang="en-US" sz="2400" dirty="0">
                <a:solidFill>
                  <a:schemeClr val="tx1"/>
                </a:solidFill>
              </a:rPr>
              <a:t>of Performance </a:t>
            </a:r>
          </a:p>
          <a:p>
            <a:pPr algn="l" defTabSz="341313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	-	Intruder </a:t>
            </a:r>
            <a:r>
              <a:rPr lang="en-US" sz="2400" dirty="0">
                <a:solidFill>
                  <a:schemeClr val="tx1"/>
                </a:solidFill>
              </a:rPr>
              <a:t>Assessment</a:t>
            </a:r>
          </a:p>
          <a:p>
            <a:pPr algn="l" defTabSz="341313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	-	Agreement </a:t>
            </a:r>
            <a:r>
              <a:rPr lang="en-US" sz="2400" dirty="0">
                <a:solidFill>
                  <a:schemeClr val="tx1"/>
                </a:solidFill>
              </a:rPr>
              <a:t>State Compatibility</a:t>
            </a:r>
          </a:p>
          <a:p>
            <a:pPr algn="l" defTabSz="341313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	-	Defense-in-Depth</a:t>
            </a:r>
            <a:endParaRPr lang="en-US" sz="2400" dirty="0">
              <a:solidFill>
                <a:schemeClr val="tx1"/>
              </a:solidFill>
            </a:endParaRPr>
          </a:p>
          <a:p>
            <a:pPr algn="l" defTabSz="341313">
              <a:spcBef>
                <a:spcPts val="0"/>
              </a:spcBef>
            </a:pPr>
            <a:r>
              <a:rPr lang="en-US" sz="2400" dirty="0" smtClean="0">
                <a:solidFill>
                  <a:schemeClr val="tx1"/>
                </a:solidFill>
              </a:rPr>
              <a:t>	-	Outreach</a:t>
            </a:r>
            <a:endParaRPr lang="en-US" sz="2400" dirty="0">
              <a:solidFill>
                <a:schemeClr val="tx1"/>
              </a:solidFill>
            </a:endParaRPr>
          </a:p>
          <a:p>
            <a:pPr marL="342900" lvl="0" indent="-34290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new SRM is silent on any proposed changes to 10 CFR Part 61 Waste Classification Tables </a:t>
            </a:r>
            <a:r>
              <a:rPr lang="en-US" sz="2400" dirty="0" smtClean="0">
                <a:solidFill>
                  <a:schemeClr val="tx1"/>
                </a:solidFill>
              </a:rPr>
              <a:t>(Tables </a:t>
            </a:r>
            <a:r>
              <a:rPr lang="en-US" sz="2400" dirty="0">
                <a:solidFill>
                  <a:schemeClr val="tx1"/>
                </a:solidFill>
              </a:rPr>
              <a:t>1 and 2) </a:t>
            </a:r>
          </a:p>
          <a:p>
            <a:pPr algn="l"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156737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Part 61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838200"/>
            <a:ext cx="830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New Staff Requirements Memoranda (SRM) </a:t>
            </a:r>
            <a:endParaRPr lang="en-US" sz="2800" b="1" dirty="0" smtClean="0"/>
          </a:p>
          <a:p>
            <a:pPr algn="ctr"/>
            <a:r>
              <a:rPr lang="en-US" sz="2800" b="1" dirty="0" smtClean="0"/>
              <a:t>SECY-13-0075 </a:t>
            </a:r>
            <a:endParaRPr lang="en-US" sz="2800" dirty="0"/>
          </a:p>
        </p:txBody>
      </p:sp>
      <p:pic>
        <p:nvPicPr>
          <p:cNvPr id="7" name="Picture 6" descr="Aging bann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713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8382000" cy="8382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Part </a:t>
            </a:r>
            <a:r>
              <a:rPr lang="en-US" sz="3600" dirty="0">
                <a:solidFill>
                  <a:schemeClr val="bg1"/>
                </a:solidFill>
              </a:rPr>
              <a:t>61 </a:t>
            </a:r>
            <a:r>
              <a:rPr lang="en-US" sz="3600" dirty="0" smtClean="0">
                <a:solidFill>
                  <a:schemeClr val="bg1"/>
                </a:solidFill>
              </a:rPr>
              <a:t>Rulemaking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0880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1925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Part 61 SRM: Period of Performance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/>
              <a:t>Commission directs the staff to include three tiers</a:t>
            </a:r>
            <a:r>
              <a:rPr lang="en-US" sz="2400" dirty="0" smtClean="0"/>
              <a:t>:</a:t>
            </a:r>
            <a:endParaRPr lang="en-US" sz="24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/>
              <a:t> </a:t>
            </a:r>
            <a:r>
              <a:rPr lang="en-US" sz="2400" dirty="0" smtClean="0"/>
              <a:t>Tier </a:t>
            </a:r>
            <a:r>
              <a:rPr lang="en-US" sz="2400" dirty="0"/>
              <a:t>1 – Compliance period of 1000 years</a:t>
            </a:r>
          </a:p>
          <a:p>
            <a:pPr marL="914400" lvl="1" indent="-4572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/>
              <a:t>Radiation </a:t>
            </a:r>
            <a:r>
              <a:rPr lang="en-US" sz="2400" dirty="0"/>
              <a:t>dose limit of 25 </a:t>
            </a:r>
            <a:r>
              <a:rPr lang="en-US" sz="2400" dirty="0" err="1"/>
              <a:t>mrem</a:t>
            </a:r>
            <a:r>
              <a:rPr lang="en-US" sz="2400" dirty="0"/>
              <a:t>/</a:t>
            </a:r>
            <a:r>
              <a:rPr lang="en-US" sz="2400" dirty="0" err="1"/>
              <a:t>yr</a:t>
            </a:r>
            <a:r>
              <a:rPr lang="en-US" sz="2400" dirty="0"/>
              <a:t> for Part 61.41 (protection of </a:t>
            </a:r>
            <a:r>
              <a:rPr lang="en-US" sz="2400" dirty="0" smtClean="0"/>
              <a:t>general </a:t>
            </a:r>
            <a:r>
              <a:rPr lang="en-US" sz="2400" dirty="0"/>
              <a:t>population) and 500 </a:t>
            </a:r>
            <a:r>
              <a:rPr lang="en-US" sz="2400" dirty="0" err="1"/>
              <a:t>mrem</a:t>
            </a:r>
            <a:r>
              <a:rPr lang="en-US" sz="2400" dirty="0"/>
              <a:t>/</a:t>
            </a:r>
            <a:r>
              <a:rPr lang="en-US" sz="2400" dirty="0" err="1"/>
              <a:t>yr</a:t>
            </a:r>
            <a:r>
              <a:rPr lang="en-US" sz="2400" dirty="0"/>
              <a:t> </a:t>
            </a:r>
            <a:r>
              <a:rPr lang="en-US" sz="2400" dirty="0" smtClean="0"/>
              <a:t>for Part </a:t>
            </a:r>
            <a:r>
              <a:rPr lang="en-US" sz="2400" dirty="0"/>
              <a:t>61.42 (protection of </a:t>
            </a:r>
            <a:r>
              <a:rPr lang="en-US" sz="2400" dirty="0" smtClean="0"/>
              <a:t>an </a:t>
            </a:r>
            <a:r>
              <a:rPr lang="en-US" sz="2400" dirty="0"/>
              <a:t>inadvertent intruder)</a:t>
            </a:r>
          </a:p>
          <a:p>
            <a:pPr lvl="0">
              <a:spcBef>
                <a:spcPts val="0"/>
              </a:spcBef>
            </a:pPr>
            <a:r>
              <a:rPr lang="en-US" sz="2400" dirty="0" smtClean="0"/>
              <a:t>Tier </a:t>
            </a:r>
            <a:r>
              <a:rPr lang="en-US" sz="2400" dirty="0"/>
              <a:t>2 – Protective Assurance Analysis Period</a:t>
            </a:r>
          </a:p>
          <a:p>
            <a:pPr marL="915988" lvl="0" indent="-515938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/>
              <a:t>Starting </a:t>
            </a:r>
            <a:r>
              <a:rPr lang="en-US" sz="2400" dirty="0"/>
              <a:t>the end of compliance period thru 10,000 years</a:t>
            </a:r>
          </a:p>
          <a:p>
            <a:pPr marL="914400" lvl="2" indent="-511175">
              <a:spcBef>
                <a:spcPts val="0"/>
              </a:spcBef>
              <a:spcAft>
                <a:spcPts val="1200"/>
              </a:spcAft>
              <a:buFont typeface="Calibri" panose="020F0502020204030204" pitchFamily="34" charset="0"/>
              <a:buChar char="‒"/>
            </a:pPr>
            <a:r>
              <a:rPr lang="en-US" dirty="0" smtClean="0"/>
              <a:t>Minimize </a:t>
            </a:r>
            <a:r>
              <a:rPr lang="en-US" dirty="0"/>
              <a:t>radiation dose with the goal of keeping doses below </a:t>
            </a:r>
            <a:r>
              <a:rPr lang="en-US" dirty="0" smtClean="0"/>
              <a:t>500 </a:t>
            </a:r>
            <a:r>
              <a:rPr lang="en-US" dirty="0" err="1" smtClean="0"/>
              <a:t>mrem</a:t>
            </a:r>
            <a:r>
              <a:rPr lang="en-US" dirty="0" smtClean="0"/>
              <a:t>/</a:t>
            </a:r>
            <a:r>
              <a:rPr lang="en-US" dirty="0" err="1" smtClean="0"/>
              <a:t>yr</a:t>
            </a:r>
            <a:r>
              <a:rPr lang="en-US" dirty="0" smtClean="0"/>
              <a:t> </a:t>
            </a:r>
            <a:r>
              <a:rPr lang="en-US" dirty="0"/>
              <a:t>threshold for 61.41 and 61.42</a:t>
            </a:r>
          </a:p>
          <a:p>
            <a:pPr>
              <a:spcBef>
                <a:spcPts val="0"/>
              </a:spcBef>
            </a:pPr>
            <a:r>
              <a:rPr lang="en-US" sz="2400" dirty="0"/>
              <a:t> </a:t>
            </a:r>
            <a:r>
              <a:rPr lang="en-US" sz="2400" dirty="0" smtClean="0"/>
              <a:t>Tier 3 – Performance Period beyond 10,000 years </a:t>
            </a:r>
          </a:p>
          <a:p>
            <a:pPr lvl="0" indent="60325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/>
              <a:t>	No </a:t>
            </a:r>
            <a:r>
              <a:rPr lang="en-US" sz="2400" dirty="0"/>
              <a:t>radiation does limit</a:t>
            </a:r>
          </a:p>
          <a:p>
            <a:pPr lvl="0" indent="60325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/>
              <a:t>	A </a:t>
            </a:r>
            <a:r>
              <a:rPr lang="en-US" sz="2400" dirty="0"/>
              <a:t>qualitative analysis covering a performance period of </a:t>
            </a:r>
            <a:endParaRPr lang="en-US" sz="2400" dirty="0" smtClean="0"/>
          </a:p>
          <a:p>
            <a:pPr marL="342900" lvl="1" indent="571500">
              <a:spcBef>
                <a:spcPts val="0"/>
              </a:spcBef>
              <a:buFont typeface="Calibri" panose="020F0502020204030204" pitchFamily="34" charset="0"/>
              <a:buChar char="‒"/>
            </a:pPr>
            <a:r>
              <a:rPr lang="en-US" sz="2400" dirty="0" smtClean="0"/>
              <a:t>10,000 </a:t>
            </a:r>
            <a:r>
              <a:rPr lang="en-US" sz="2400" dirty="0"/>
              <a:t>years </a:t>
            </a:r>
            <a:r>
              <a:rPr lang="en-US" sz="2400" dirty="0" smtClean="0"/>
              <a:t>or </a:t>
            </a:r>
            <a:r>
              <a:rPr lang="en-US" sz="2400" dirty="0"/>
              <a:t>more after site closure</a:t>
            </a:r>
          </a:p>
          <a:p>
            <a:pPr>
              <a:spcBef>
                <a:spcPts val="0"/>
              </a:spcBef>
            </a:pPr>
            <a:endParaRPr lang="en-US" sz="2000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091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4469" y="304800"/>
            <a:ext cx="6172200" cy="6096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Part 61 SRM: Intruder Assessment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7338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A 10,000 year intruder assessment analysis, built upon the same assumptions as the compliance and protective assurance analyses</a:t>
            </a:r>
          </a:p>
          <a:p>
            <a:pPr marL="0" indent="0">
              <a:buNone/>
            </a:pPr>
            <a:r>
              <a:rPr lang="en-US" sz="2800" dirty="0"/>
              <a:t> </a:t>
            </a:r>
          </a:p>
          <a:p>
            <a:pPr lvl="0"/>
            <a:r>
              <a:rPr lang="en-US" sz="2800" dirty="0"/>
              <a:t>Based on intrusion scenarios that are realistic and consistent with expected activities in and around the disposal site at the time of site closure</a:t>
            </a:r>
          </a:p>
          <a:p>
            <a:endParaRPr lang="en-US" sz="2400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219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6858000" cy="8382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Part 61 SRM: Defense-in-Depth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743199"/>
          </a:xfrm>
        </p:spPr>
        <p:txBody>
          <a:bodyPr>
            <a:normAutofit fontScale="92500" lnSpcReduction="10000"/>
          </a:bodyPr>
          <a:lstStyle/>
          <a:p>
            <a:pPr lvl="0">
              <a:spcBef>
                <a:spcPts val="0"/>
              </a:spcBef>
            </a:pPr>
            <a:r>
              <a:rPr lang="en-US" sz="3000" dirty="0"/>
              <a:t>Proposed rule should include discussion of defense-in-depth (DID) protections</a:t>
            </a:r>
          </a:p>
          <a:p>
            <a:pPr marL="0" indent="0">
              <a:buNone/>
            </a:pPr>
            <a:r>
              <a:rPr lang="en-US" sz="3000" dirty="0"/>
              <a:t> </a:t>
            </a:r>
          </a:p>
          <a:p>
            <a:pPr lvl="0"/>
            <a:r>
              <a:rPr lang="en-US" sz="3000" dirty="0"/>
              <a:t>Clearly explain how the combination of DID and performance assessment (“safety case”) should be used to support licensing </a:t>
            </a:r>
          </a:p>
          <a:p>
            <a:endParaRPr lang="en-US" sz="2000" dirty="0"/>
          </a:p>
        </p:txBody>
      </p:sp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59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800" dirty="0"/>
              <a:t>The proposed rule should be published with a compatibility category “B” for most significant provisions of the revised rule, including:</a:t>
            </a:r>
          </a:p>
          <a:p>
            <a:pPr marL="912813" lvl="0" indent="-509588" defTabSz="119063">
              <a:buFont typeface="Calibri" panose="020F0502020204030204" pitchFamily="34" charset="0"/>
              <a:buChar char="‒"/>
            </a:pPr>
            <a:r>
              <a:rPr lang="en-US" sz="2800" dirty="0" smtClean="0"/>
              <a:t>Period </a:t>
            </a:r>
            <a:r>
              <a:rPr lang="en-US" sz="2800" dirty="0"/>
              <a:t>of Compliance</a:t>
            </a:r>
          </a:p>
          <a:p>
            <a:pPr marL="914400" indent="-511175" defTabSz="119063">
              <a:buFont typeface="Calibri" panose="020F0502020204030204" pitchFamily="34" charset="0"/>
              <a:buChar char="‒"/>
            </a:pPr>
            <a:r>
              <a:rPr lang="en-US" sz="2800" dirty="0" smtClean="0"/>
              <a:t>Protective </a:t>
            </a:r>
            <a:r>
              <a:rPr lang="en-US" sz="2800" dirty="0"/>
              <a:t>Assurance Analysis Period and its analytical threshold</a:t>
            </a:r>
          </a:p>
          <a:p>
            <a:pPr marL="401638" lvl="0" indent="120650">
              <a:spcAft>
                <a:spcPts val="600"/>
              </a:spcAft>
              <a:buFont typeface="Calibri" panose="020F0502020204030204" pitchFamily="34" charset="0"/>
              <a:buChar char="‒"/>
            </a:pPr>
            <a:r>
              <a:rPr lang="en-US" sz="2800" dirty="0" smtClean="0"/>
              <a:t>	Waste </a:t>
            </a:r>
            <a:r>
              <a:rPr lang="en-US" sz="2800" dirty="0"/>
              <a:t>Acceptance Criteria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b="1" dirty="0" smtClean="0"/>
              <a:t>Category B:  </a:t>
            </a:r>
            <a:r>
              <a:rPr lang="en-US" sz="2800" dirty="0" smtClean="0"/>
              <a:t>An agreement State should adopt program elements essentially identical to those of NRC.</a:t>
            </a:r>
          </a:p>
          <a:p>
            <a:pPr marL="0" indent="0">
              <a:buNone/>
            </a:pPr>
            <a:r>
              <a:rPr lang="en-US" sz="2800" b="1" i="1" dirty="0" smtClean="0"/>
              <a:t>Note</a:t>
            </a:r>
            <a:r>
              <a:rPr lang="en-US" sz="2800" b="1" dirty="0" smtClean="0"/>
              <a:t>:  </a:t>
            </a:r>
            <a:r>
              <a:rPr lang="en-US" sz="2800" dirty="0" smtClean="0"/>
              <a:t>If </a:t>
            </a:r>
            <a:r>
              <a:rPr lang="en-US" sz="2800" dirty="0"/>
              <a:t>there are no plans for </a:t>
            </a:r>
            <a:r>
              <a:rPr lang="en-US" sz="2800" dirty="0" smtClean="0"/>
              <a:t>the development of a </a:t>
            </a:r>
            <a:r>
              <a:rPr lang="en-US" sz="2800"/>
              <a:t>LLRW </a:t>
            </a:r>
            <a:r>
              <a:rPr lang="en-US" sz="2800" smtClean="0"/>
              <a:t>disposal facility</a:t>
            </a:r>
            <a:r>
              <a:rPr lang="en-US" sz="2800" dirty="0" smtClean="0"/>
              <a:t>, Agreement </a:t>
            </a:r>
            <a:r>
              <a:rPr lang="en-US" sz="2800" dirty="0"/>
              <a:t>States would not be required to meet the criteria for </a:t>
            </a:r>
            <a:r>
              <a:rPr lang="en-US" sz="2800" dirty="0" smtClean="0"/>
              <a:t>a compatible </a:t>
            </a:r>
            <a:r>
              <a:rPr lang="en-US" sz="2800" dirty="0"/>
              <a:t>LLRW disposal </a:t>
            </a:r>
            <a:r>
              <a:rPr lang="en-US" sz="2800" dirty="0" smtClean="0"/>
              <a:t>program.</a:t>
            </a:r>
            <a:endParaRPr lang="en-US" sz="28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45"/>
            <a:ext cx="81534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Part 61 SRM: Agreement State Compatibility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54993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 fontScale="92500"/>
          </a:bodyPr>
          <a:lstStyle/>
          <a:p>
            <a:pPr lvl="0"/>
            <a:r>
              <a:rPr lang="en-US" sz="2600" dirty="0"/>
              <a:t>Ensure thorough review of the draft guidance by the </a:t>
            </a:r>
            <a:r>
              <a:rPr lang="en-US" sz="2600" dirty="0" smtClean="0"/>
              <a:t>stakeholders.</a:t>
            </a:r>
            <a:endParaRPr lang="en-US" sz="2600" dirty="0"/>
          </a:p>
          <a:p>
            <a:pPr lvl="0"/>
            <a:r>
              <a:rPr lang="en-US" sz="2600" dirty="0" smtClean="0"/>
              <a:t>Request </a:t>
            </a:r>
            <a:r>
              <a:rPr lang="en-US" sz="2600" dirty="0"/>
              <a:t>comments in the </a:t>
            </a:r>
            <a:r>
              <a:rPr lang="en-US" sz="2600" i="1" dirty="0"/>
              <a:t>Federal Register </a:t>
            </a:r>
            <a:r>
              <a:rPr lang="en-US" sz="2600" dirty="0"/>
              <a:t>Notice regarding</a:t>
            </a:r>
            <a:r>
              <a:rPr lang="en-US" sz="2600" dirty="0" smtClean="0"/>
              <a:t>:</a:t>
            </a:r>
            <a:r>
              <a:rPr lang="en-US" sz="2600" dirty="0"/>
              <a:t> </a:t>
            </a:r>
            <a:endParaRPr lang="en-US" sz="2600" dirty="0" smtClean="0"/>
          </a:p>
          <a:p>
            <a:pPr marL="912813" lvl="0" indent="-455613">
              <a:buFont typeface="Calibri" panose="020F0502020204030204" pitchFamily="34" charset="0"/>
              <a:buChar char="‒"/>
            </a:pPr>
            <a:r>
              <a:rPr lang="en-US" sz="2600" dirty="0" smtClean="0"/>
              <a:t>	Compatibility designations assigned to the various sections of the proposed rule as modified by this SRM; and</a:t>
            </a:r>
          </a:p>
          <a:p>
            <a:pPr marL="911225" lvl="0" indent="-450850">
              <a:buFont typeface="Calibri" panose="020F0502020204030204" pitchFamily="34" charset="0"/>
              <a:buChar char="‒"/>
            </a:pPr>
            <a:r>
              <a:rPr lang="en-US" sz="2600" dirty="0" smtClean="0"/>
              <a:t>	500 </a:t>
            </a:r>
            <a:r>
              <a:rPr lang="en-US" sz="2600" dirty="0" err="1"/>
              <a:t>mrem</a:t>
            </a:r>
            <a:r>
              <a:rPr lang="en-US" sz="2600" dirty="0"/>
              <a:t>/</a:t>
            </a:r>
            <a:r>
              <a:rPr lang="en-US" sz="2600" dirty="0" err="1"/>
              <a:t>yr</a:t>
            </a:r>
            <a:r>
              <a:rPr lang="en-US" sz="2600" dirty="0"/>
              <a:t> threshold for the Protective Assurance Analysis </a:t>
            </a:r>
            <a:r>
              <a:rPr lang="en-US" sz="2600" dirty="0" smtClean="0"/>
              <a:t>period.</a:t>
            </a:r>
            <a:endParaRPr lang="en-US" sz="2600" dirty="0"/>
          </a:p>
          <a:p>
            <a:pPr lvl="0"/>
            <a:r>
              <a:rPr lang="en-US" sz="2600" dirty="0" smtClean="0"/>
              <a:t>NRC Advisory Committee </a:t>
            </a:r>
            <a:r>
              <a:rPr lang="en-US" sz="2600" dirty="0"/>
              <a:t>should continue to provide </a:t>
            </a:r>
            <a:r>
              <a:rPr lang="en-US" sz="2600" dirty="0" smtClean="0"/>
              <a:t>its independent </a:t>
            </a:r>
            <a:r>
              <a:rPr lang="en-US" sz="2600" dirty="0"/>
              <a:t>review and </a:t>
            </a:r>
            <a:r>
              <a:rPr lang="en-US" sz="2600" dirty="0" smtClean="0"/>
              <a:t>recommendations.</a:t>
            </a:r>
          </a:p>
          <a:p>
            <a:r>
              <a:rPr lang="en-US" sz="2600" dirty="0" smtClean="0"/>
              <a:t>Public </a:t>
            </a:r>
            <a:r>
              <a:rPr lang="en-US" sz="2600" dirty="0"/>
              <a:t>comment period should be extended to 120 </a:t>
            </a:r>
            <a:r>
              <a:rPr lang="en-US" sz="2600" dirty="0" smtClean="0"/>
              <a:t>days.</a:t>
            </a:r>
            <a:endParaRPr lang="en-US" sz="26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010400" cy="11430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Part 61 SRM:  Outreach Activities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1578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ging bann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382000" cy="66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066800" y="152400"/>
            <a:ext cx="7162800" cy="9144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chemeClr val="bg1"/>
                </a:solidFill>
              </a:rPr>
              <a:t>LLW Forum Part 61 Working Group Members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295400"/>
            <a:ext cx="8534400" cy="48768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smtClean="0"/>
              <a:t>Brad Broussard – Texas Commission on Environmental Quality (sited state)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600" dirty="0" smtClean="0"/>
          </a:p>
          <a:p>
            <a:r>
              <a:rPr lang="en-US" sz="2600" dirty="0" smtClean="0"/>
              <a:t>Earl </a:t>
            </a:r>
            <a:r>
              <a:rPr lang="en-US" sz="2600" dirty="0" err="1" smtClean="0"/>
              <a:t>Forharm</a:t>
            </a:r>
            <a:r>
              <a:rPr lang="en-US" sz="2600" dirty="0" smtClean="0"/>
              <a:t> – Washington State Department of Health (sited state)</a:t>
            </a:r>
          </a:p>
          <a:p>
            <a:endParaRPr lang="en-US" sz="2600" dirty="0"/>
          </a:p>
          <a:p>
            <a:r>
              <a:rPr lang="en-US" sz="2600" dirty="0" smtClean="0"/>
              <a:t>Rich Janati – Pennsylvania Department of Environmental Protection (non-sited state)</a:t>
            </a:r>
          </a:p>
          <a:p>
            <a:endParaRPr lang="en-US" sz="2600" dirty="0"/>
          </a:p>
          <a:p>
            <a:r>
              <a:rPr lang="en-US" sz="2600" dirty="0" smtClean="0"/>
              <a:t>Susan Jenkins – South Carolina Department of Health and Environmental Control (sited state)</a:t>
            </a:r>
          </a:p>
          <a:p>
            <a:endParaRPr lang="en-US" sz="2600" dirty="0"/>
          </a:p>
          <a:p>
            <a:r>
              <a:rPr lang="en-US" sz="2600" dirty="0" smtClean="0"/>
              <a:t>Rusty Lundberg – Utah Department of Environmental Quality (sited state)</a:t>
            </a:r>
          </a:p>
          <a:p>
            <a:endParaRPr lang="en-US" sz="2400" dirty="0"/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/>
          </a:p>
        </p:txBody>
      </p:sp>
      <p:pic>
        <p:nvPicPr>
          <p:cNvPr id="5" name="Picture 4" descr="DEP-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6096000"/>
            <a:ext cx="2624138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7013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323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Status Update on the NRC Proposed Rule to Amend 10 CFR Part 61 </vt:lpstr>
      <vt:lpstr>Part 61 Rulemaking</vt:lpstr>
      <vt:lpstr>Part 61 Rulemaking</vt:lpstr>
      <vt:lpstr>Part 61 SRM: Period of Performance </vt:lpstr>
      <vt:lpstr>Part 61 SRM: Intruder Assessment </vt:lpstr>
      <vt:lpstr>Part 61 SRM: Defense-in-Depth </vt:lpstr>
      <vt:lpstr>Part 61 SRM: Agreement State Compatibility </vt:lpstr>
      <vt:lpstr>Part 61 SRM:  Outreach Activities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Build</dc:creator>
  <cp:lastModifiedBy>Build</cp:lastModifiedBy>
  <cp:revision>33</cp:revision>
  <cp:lastPrinted>2014-09-16T13:09:07Z</cp:lastPrinted>
  <dcterms:created xsi:type="dcterms:W3CDTF">2014-05-06T18:06:55Z</dcterms:created>
  <dcterms:modified xsi:type="dcterms:W3CDTF">2014-09-16T13:09:28Z</dcterms:modified>
</cp:coreProperties>
</file>