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3"/>
  </p:notesMasterIdLst>
  <p:handoutMasterIdLst>
    <p:handoutMasterId r:id="rId14"/>
  </p:handoutMasterIdLst>
  <p:sldIdLst>
    <p:sldId id="365" r:id="rId2"/>
    <p:sldId id="375" r:id="rId3"/>
    <p:sldId id="379" r:id="rId4"/>
    <p:sldId id="380" r:id="rId5"/>
    <p:sldId id="381" r:id="rId6"/>
    <p:sldId id="376" r:id="rId7"/>
    <p:sldId id="373" r:id="rId8"/>
    <p:sldId id="377" r:id="rId9"/>
    <p:sldId id="378" r:id="rId10"/>
    <p:sldId id="382" r:id="rId11"/>
    <p:sldId id="364"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guide id="3"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68596" autoAdjust="0"/>
  </p:normalViewPr>
  <p:slideViewPr>
    <p:cSldViewPr>
      <p:cViewPr>
        <p:scale>
          <a:sx n="80" d="100"/>
          <a:sy n="80" d="100"/>
        </p:scale>
        <p:origin x="108"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22" y="-78"/>
      </p:cViewPr>
      <p:guideLst>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4980"/>
          </a:xfrm>
          <a:prstGeom prst="rect">
            <a:avLst/>
          </a:prstGeom>
        </p:spPr>
        <p:txBody>
          <a:bodyPr vert="horz" lIns="91440" tIns="45720" rIns="91440" bIns="45720" rtlCol="0"/>
          <a:lstStyle>
            <a:lvl1pPr algn="l">
              <a:defRPr sz="1200"/>
            </a:lvl1pPr>
          </a:lstStyle>
          <a:p>
            <a:pPr>
              <a:defRPr/>
            </a:pPr>
            <a:r>
              <a:rPr lang="en-US" dirty="0"/>
              <a:t>AQTAC 2-14-2013</a:t>
            </a:r>
          </a:p>
        </p:txBody>
      </p:sp>
      <p:sp>
        <p:nvSpPr>
          <p:cNvPr id="3" name="Date Placeholder 2"/>
          <p:cNvSpPr>
            <a:spLocks noGrp="1"/>
          </p:cNvSpPr>
          <p:nvPr>
            <p:ph type="dt" sz="quarter" idx="1"/>
          </p:nvPr>
        </p:nvSpPr>
        <p:spPr>
          <a:xfrm>
            <a:off x="3970340" y="2"/>
            <a:ext cx="3038475" cy="464980"/>
          </a:xfrm>
          <a:prstGeom prst="rect">
            <a:avLst/>
          </a:prstGeom>
        </p:spPr>
        <p:txBody>
          <a:bodyPr vert="horz" lIns="91440" tIns="45720" rIns="91440" bIns="45720" rtlCol="0"/>
          <a:lstStyle>
            <a:lvl1pPr algn="r">
              <a:defRPr sz="1200"/>
            </a:lvl1pPr>
          </a:lstStyle>
          <a:p>
            <a:pPr>
              <a:defRPr/>
            </a:pPr>
            <a:r>
              <a:rPr lang="en-US" dirty="0"/>
              <a:t>Final RACT 2 emission limitations</a:t>
            </a:r>
          </a:p>
        </p:txBody>
      </p:sp>
      <p:sp>
        <p:nvSpPr>
          <p:cNvPr id="4" name="Footer Placeholder 3"/>
          <p:cNvSpPr>
            <a:spLocks noGrp="1"/>
          </p:cNvSpPr>
          <p:nvPr>
            <p:ph type="ftr" sz="quarter" idx="2"/>
          </p:nvPr>
        </p:nvSpPr>
        <p:spPr>
          <a:xfrm>
            <a:off x="2" y="8829824"/>
            <a:ext cx="3038475" cy="46498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40" y="8829824"/>
            <a:ext cx="3038475" cy="464980"/>
          </a:xfrm>
          <a:prstGeom prst="rect">
            <a:avLst/>
          </a:prstGeom>
        </p:spPr>
        <p:txBody>
          <a:bodyPr vert="horz" lIns="91440" tIns="45720" rIns="91440" bIns="45720" rtlCol="0" anchor="b"/>
          <a:lstStyle>
            <a:lvl1pPr algn="r">
              <a:defRPr sz="1200"/>
            </a:lvl1pPr>
          </a:lstStyle>
          <a:p>
            <a:pPr>
              <a:defRPr/>
            </a:pPr>
            <a:fld id="{AFA3BD79-0248-4077-831A-A6369D32C85C}" type="slidenum">
              <a:rPr lang="en-US"/>
              <a:pPr>
                <a:defRPr/>
              </a:pPr>
              <a:t>‹#›</a:t>
            </a:fld>
            <a:endParaRPr lang="en-US" dirty="0"/>
          </a:p>
        </p:txBody>
      </p:sp>
    </p:spTree>
    <p:extLst>
      <p:ext uri="{BB962C8B-B14F-4D97-AF65-F5344CB8AC3E}">
        <p14:creationId xmlns:p14="http://schemas.microsoft.com/office/powerpoint/2010/main" val="1676730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4980"/>
          </a:xfrm>
          <a:prstGeom prst="rect">
            <a:avLst/>
          </a:prstGeom>
        </p:spPr>
        <p:txBody>
          <a:bodyPr vert="horz" lIns="91440" tIns="45720" rIns="91440" bIns="45720" rtlCol="0"/>
          <a:lstStyle>
            <a:lvl1pPr algn="l">
              <a:defRPr sz="1200"/>
            </a:lvl1pPr>
          </a:lstStyle>
          <a:p>
            <a:pPr>
              <a:defRPr/>
            </a:pPr>
            <a:r>
              <a:rPr lang="en-US" dirty="0"/>
              <a:t>AQTAC 2-14-2013</a:t>
            </a:r>
          </a:p>
        </p:txBody>
      </p:sp>
      <p:sp>
        <p:nvSpPr>
          <p:cNvPr id="3" name="Date Placeholder 2"/>
          <p:cNvSpPr>
            <a:spLocks noGrp="1"/>
          </p:cNvSpPr>
          <p:nvPr>
            <p:ph type="dt" idx="1"/>
          </p:nvPr>
        </p:nvSpPr>
        <p:spPr>
          <a:xfrm>
            <a:off x="3970340" y="2"/>
            <a:ext cx="3038475" cy="464980"/>
          </a:xfrm>
          <a:prstGeom prst="rect">
            <a:avLst/>
          </a:prstGeom>
        </p:spPr>
        <p:txBody>
          <a:bodyPr vert="horz" lIns="91440" tIns="45720" rIns="91440" bIns="45720" rtlCol="0"/>
          <a:lstStyle>
            <a:lvl1pPr algn="r">
              <a:defRPr sz="1200"/>
            </a:lvl1pPr>
          </a:lstStyle>
          <a:p>
            <a:pPr>
              <a:defRPr/>
            </a:pPr>
            <a:r>
              <a:rPr lang="en-US" dirty="0"/>
              <a:t>RACT 2 NOx and VOC Final Rulemaking</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511"/>
            <a:ext cx="5607050" cy="418322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824"/>
            <a:ext cx="3038475" cy="46498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0" y="8829824"/>
            <a:ext cx="3038475" cy="464980"/>
          </a:xfrm>
          <a:prstGeom prst="rect">
            <a:avLst/>
          </a:prstGeom>
        </p:spPr>
        <p:txBody>
          <a:bodyPr vert="horz" lIns="91440" tIns="45720" rIns="91440" bIns="45720" rtlCol="0" anchor="b"/>
          <a:lstStyle>
            <a:lvl1pPr algn="r">
              <a:defRPr sz="1200"/>
            </a:lvl1pPr>
          </a:lstStyle>
          <a:p>
            <a:pPr>
              <a:defRPr/>
            </a:pPr>
            <a:fld id="{65C9F800-6B60-4C1D-8B08-E894B9340EB8}" type="slidenum">
              <a:rPr lang="en-US"/>
              <a:pPr>
                <a:defRPr/>
              </a:pPr>
              <a:t>‹#›</a:t>
            </a:fld>
            <a:endParaRPr lang="en-US" dirty="0"/>
          </a:p>
        </p:txBody>
      </p:sp>
    </p:spTree>
    <p:extLst>
      <p:ext uri="{BB962C8B-B14F-4D97-AF65-F5344CB8AC3E}">
        <p14:creationId xmlns:p14="http://schemas.microsoft.com/office/powerpoint/2010/main" val="6924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C9F800-6B60-4C1D-8B08-E894B9340EB8}" type="slidenum">
              <a:rPr lang="en-US" smtClean="0"/>
              <a:pPr>
                <a:defRPr/>
              </a:pPr>
              <a:t>1</a:t>
            </a:fld>
            <a:endParaRPr lang="en-US" dirty="0"/>
          </a:p>
        </p:txBody>
      </p:sp>
    </p:spTree>
    <p:extLst>
      <p:ext uri="{BB962C8B-B14F-4D97-AF65-F5344CB8AC3E}">
        <p14:creationId xmlns:p14="http://schemas.microsoft.com/office/powerpoint/2010/main" val="61830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10</a:t>
            </a:fld>
            <a:endParaRPr lang="en-US" dirty="0">
              <a:solidFill>
                <a:prstClr val="black"/>
              </a:solidFill>
            </a:endParaRPr>
          </a:p>
        </p:txBody>
      </p:sp>
    </p:spTree>
    <p:extLst>
      <p:ext uri="{BB962C8B-B14F-4D97-AF65-F5344CB8AC3E}">
        <p14:creationId xmlns:p14="http://schemas.microsoft.com/office/powerpoint/2010/main" val="3991972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D2DE92-E061-47A6-B6A5-C68177564CC6}" type="slidenum">
              <a:rPr lang="en-US" smtClean="0"/>
              <a:pPr>
                <a:defRPr/>
              </a:pPr>
              <a:t>11</a:t>
            </a:fld>
            <a:endParaRPr lang="en-US" dirty="0"/>
          </a:p>
        </p:txBody>
      </p:sp>
    </p:spTree>
    <p:extLst>
      <p:ext uri="{BB962C8B-B14F-4D97-AF65-F5344CB8AC3E}">
        <p14:creationId xmlns:p14="http://schemas.microsoft.com/office/powerpoint/2010/main" val="124202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2</a:t>
            </a:fld>
            <a:endParaRPr lang="en-US" dirty="0">
              <a:solidFill>
                <a:prstClr val="black"/>
              </a:solidFill>
            </a:endParaRPr>
          </a:p>
        </p:txBody>
      </p:sp>
    </p:spTree>
    <p:extLst>
      <p:ext uri="{BB962C8B-B14F-4D97-AF65-F5344CB8AC3E}">
        <p14:creationId xmlns:p14="http://schemas.microsoft.com/office/powerpoint/2010/main" val="254560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3</a:t>
            </a:fld>
            <a:endParaRPr lang="en-US" dirty="0">
              <a:solidFill>
                <a:prstClr val="black"/>
              </a:solidFill>
            </a:endParaRPr>
          </a:p>
        </p:txBody>
      </p:sp>
    </p:spTree>
    <p:extLst>
      <p:ext uri="{BB962C8B-B14F-4D97-AF65-F5344CB8AC3E}">
        <p14:creationId xmlns:p14="http://schemas.microsoft.com/office/powerpoint/2010/main" val="106765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4</a:t>
            </a:fld>
            <a:endParaRPr lang="en-US" dirty="0">
              <a:solidFill>
                <a:prstClr val="black"/>
              </a:solidFill>
            </a:endParaRPr>
          </a:p>
        </p:txBody>
      </p:sp>
    </p:spTree>
    <p:extLst>
      <p:ext uri="{BB962C8B-B14F-4D97-AF65-F5344CB8AC3E}">
        <p14:creationId xmlns:p14="http://schemas.microsoft.com/office/powerpoint/2010/main" val="1278979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5</a:t>
            </a:fld>
            <a:endParaRPr lang="en-US" dirty="0">
              <a:solidFill>
                <a:prstClr val="black"/>
              </a:solidFill>
            </a:endParaRPr>
          </a:p>
        </p:txBody>
      </p:sp>
    </p:spTree>
    <p:extLst>
      <p:ext uri="{BB962C8B-B14F-4D97-AF65-F5344CB8AC3E}">
        <p14:creationId xmlns:p14="http://schemas.microsoft.com/office/powerpoint/2010/main" val="902469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6</a:t>
            </a:fld>
            <a:endParaRPr lang="en-US" dirty="0">
              <a:solidFill>
                <a:prstClr val="black"/>
              </a:solidFill>
            </a:endParaRPr>
          </a:p>
        </p:txBody>
      </p:sp>
    </p:spTree>
    <p:extLst>
      <p:ext uri="{BB962C8B-B14F-4D97-AF65-F5344CB8AC3E}">
        <p14:creationId xmlns:p14="http://schemas.microsoft.com/office/powerpoint/2010/main" val="4044659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8</a:t>
            </a:fld>
            <a:endParaRPr lang="en-US" dirty="0">
              <a:solidFill>
                <a:prstClr val="black"/>
              </a:solidFill>
            </a:endParaRPr>
          </a:p>
        </p:txBody>
      </p:sp>
    </p:spTree>
    <p:extLst>
      <p:ext uri="{BB962C8B-B14F-4D97-AF65-F5344CB8AC3E}">
        <p14:creationId xmlns:p14="http://schemas.microsoft.com/office/powerpoint/2010/main" val="579494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solidFill>
                  <a:prstClr val="black"/>
                </a:solidFill>
              </a:rPr>
              <a:pPr eaLnBrk="1" hangingPunct="1"/>
              <a:t>9</a:t>
            </a:fld>
            <a:endParaRPr lang="en-US" dirty="0">
              <a:solidFill>
                <a:prstClr val="black"/>
              </a:solidFill>
            </a:endParaRPr>
          </a:p>
        </p:txBody>
      </p:sp>
    </p:spTree>
    <p:extLst>
      <p:ext uri="{BB962C8B-B14F-4D97-AF65-F5344CB8AC3E}">
        <p14:creationId xmlns:p14="http://schemas.microsoft.com/office/powerpoint/2010/main" val="221894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99A383D-0EE8-4D16-88B3-A9CD44A478AF}" type="datetime1">
              <a:rPr lang="en-US" smtClean="0"/>
              <a:t>11/29/2017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A1E0888-FC64-4014-8692-4E440F953791}" type="slidenum">
              <a:rPr lang="en-US"/>
              <a:pPr>
                <a:defRPr/>
              </a:pPr>
              <a:t>‹#›</a:t>
            </a:fld>
            <a:endParaRPr lang="en-US" dirty="0"/>
          </a:p>
        </p:txBody>
      </p:sp>
    </p:spTree>
    <p:extLst>
      <p:ext uri="{BB962C8B-B14F-4D97-AF65-F5344CB8AC3E}">
        <p14:creationId xmlns:p14="http://schemas.microsoft.com/office/powerpoint/2010/main" val="321143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529C38-B3CB-4755-A941-896274389211}" type="datetime1">
              <a:rPr lang="en-US" smtClean="0"/>
              <a:t>11/29/2017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0FF197-6E03-4A7F-99EB-522890E6A78A}" type="slidenum">
              <a:rPr lang="en-US"/>
              <a:pPr>
                <a:defRPr/>
              </a:pPr>
              <a:t>‹#›</a:t>
            </a:fld>
            <a:endParaRPr lang="en-US" dirty="0"/>
          </a:p>
        </p:txBody>
      </p:sp>
    </p:spTree>
    <p:extLst>
      <p:ext uri="{BB962C8B-B14F-4D97-AF65-F5344CB8AC3E}">
        <p14:creationId xmlns:p14="http://schemas.microsoft.com/office/powerpoint/2010/main" val="281224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B6A23E1-F830-4C26-9372-AC0AEC4CAA8F}" type="datetime1">
              <a:rPr lang="en-US" smtClean="0"/>
              <a:t>11/29/2017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053D503-7EB0-473B-9190-2AD51D2D3341}" type="slidenum">
              <a:rPr lang="en-US"/>
              <a:pPr>
                <a:defRPr/>
              </a:pPr>
              <a:t>‹#›</a:t>
            </a:fld>
            <a:endParaRPr lang="en-US" dirty="0"/>
          </a:p>
        </p:txBody>
      </p:sp>
    </p:spTree>
    <p:extLst>
      <p:ext uri="{BB962C8B-B14F-4D97-AF65-F5344CB8AC3E}">
        <p14:creationId xmlns:p14="http://schemas.microsoft.com/office/powerpoint/2010/main" val="191496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3B6D8A1-D3E5-4D33-85A0-C7ED9CBD549D}" type="datetime1">
              <a:rPr lang="en-US" smtClean="0"/>
              <a:t>11/29/2017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724B619-5CC9-44B4-BDD7-55DC25A4C81B}" type="slidenum">
              <a:rPr lang="en-US"/>
              <a:pPr>
                <a:defRPr/>
              </a:pPr>
              <a:t>‹#›</a:t>
            </a:fld>
            <a:endParaRPr lang="en-US" dirty="0"/>
          </a:p>
        </p:txBody>
      </p:sp>
    </p:spTree>
    <p:extLst>
      <p:ext uri="{BB962C8B-B14F-4D97-AF65-F5344CB8AC3E}">
        <p14:creationId xmlns:p14="http://schemas.microsoft.com/office/powerpoint/2010/main" val="113618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221E52F-45A2-4C12-BB47-808D348E836B}" type="datetime1">
              <a:rPr lang="en-US" smtClean="0"/>
              <a:t>11/29/2017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609D84-64F9-4D67-A492-6D6CCC214D5F}" type="slidenum">
              <a:rPr lang="en-US"/>
              <a:pPr>
                <a:defRPr/>
              </a:pPr>
              <a:t>‹#›</a:t>
            </a:fld>
            <a:endParaRPr lang="en-US" dirty="0"/>
          </a:p>
        </p:txBody>
      </p:sp>
    </p:spTree>
    <p:extLst>
      <p:ext uri="{BB962C8B-B14F-4D97-AF65-F5344CB8AC3E}">
        <p14:creationId xmlns:p14="http://schemas.microsoft.com/office/powerpoint/2010/main" val="188073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61DB95F-1702-4F84-ABEF-2C02C00845B7}" type="datetime1">
              <a:rPr lang="en-US" smtClean="0"/>
              <a:t>11/29/2017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BCFB787-07D8-4E9E-AF21-46641BBF9622}" type="slidenum">
              <a:rPr lang="en-US"/>
              <a:pPr>
                <a:defRPr/>
              </a:pPr>
              <a:t>‹#›</a:t>
            </a:fld>
            <a:endParaRPr lang="en-US" dirty="0"/>
          </a:p>
        </p:txBody>
      </p:sp>
    </p:spTree>
    <p:extLst>
      <p:ext uri="{BB962C8B-B14F-4D97-AF65-F5344CB8AC3E}">
        <p14:creationId xmlns:p14="http://schemas.microsoft.com/office/powerpoint/2010/main" val="48117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E18C774-20B7-46F5-9F8E-503329563AD0}" type="datetime1">
              <a:rPr lang="en-US" smtClean="0"/>
              <a:t>11/29/2017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7C2AEBB-640A-491A-9604-8105AFD690E1}" type="slidenum">
              <a:rPr lang="en-US"/>
              <a:pPr>
                <a:defRPr/>
              </a:pPr>
              <a:t>‹#›</a:t>
            </a:fld>
            <a:endParaRPr lang="en-US" dirty="0"/>
          </a:p>
        </p:txBody>
      </p:sp>
    </p:spTree>
    <p:extLst>
      <p:ext uri="{BB962C8B-B14F-4D97-AF65-F5344CB8AC3E}">
        <p14:creationId xmlns:p14="http://schemas.microsoft.com/office/powerpoint/2010/main" val="278454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99E41B6-E941-4DAD-A7FA-9CC788BD6C0C}" type="datetime1">
              <a:rPr lang="en-US" smtClean="0"/>
              <a:t>11/29/2017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D1C5CAE-93F3-4CFC-9B22-0CA1BFAC77CD}" type="slidenum">
              <a:rPr lang="en-US"/>
              <a:pPr>
                <a:defRPr/>
              </a:pPr>
              <a:t>‹#›</a:t>
            </a:fld>
            <a:endParaRPr lang="en-US" dirty="0"/>
          </a:p>
        </p:txBody>
      </p:sp>
    </p:spTree>
    <p:extLst>
      <p:ext uri="{BB962C8B-B14F-4D97-AF65-F5344CB8AC3E}">
        <p14:creationId xmlns:p14="http://schemas.microsoft.com/office/powerpoint/2010/main" val="14777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8D2133-D66A-4FE4-AB0D-FDB8BC504E2E}" type="datetime1">
              <a:rPr lang="en-US" smtClean="0"/>
              <a:t>11/29/2017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A883435-3326-47C2-9F4C-35F0359B8A74}" type="slidenum">
              <a:rPr lang="en-US"/>
              <a:pPr>
                <a:defRPr/>
              </a:pPr>
              <a:t>‹#›</a:t>
            </a:fld>
            <a:endParaRPr lang="en-US" dirty="0"/>
          </a:p>
        </p:txBody>
      </p:sp>
    </p:spTree>
    <p:extLst>
      <p:ext uri="{BB962C8B-B14F-4D97-AF65-F5344CB8AC3E}">
        <p14:creationId xmlns:p14="http://schemas.microsoft.com/office/powerpoint/2010/main" val="118809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31524B6-91CC-4732-955B-515D07B8D702}" type="datetime1">
              <a:rPr lang="en-US" smtClean="0"/>
              <a:t>11/29/2017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BED8E6-AD1F-49C1-95C6-0703F482C412}" type="slidenum">
              <a:rPr lang="en-US"/>
              <a:pPr>
                <a:defRPr/>
              </a:pPr>
              <a:t>‹#›</a:t>
            </a:fld>
            <a:endParaRPr lang="en-US" dirty="0"/>
          </a:p>
        </p:txBody>
      </p:sp>
    </p:spTree>
    <p:extLst>
      <p:ext uri="{BB962C8B-B14F-4D97-AF65-F5344CB8AC3E}">
        <p14:creationId xmlns:p14="http://schemas.microsoft.com/office/powerpoint/2010/main" val="422524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392240-3634-4BFB-8D04-5B56E45B7FCE}" type="datetime1">
              <a:rPr lang="en-US" smtClean="0"/>
              <a:t>11/29/2017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3FF33DF-FCF3-407B-8237-E73BA18BBAA0}" type="slidenum">
              <a:rPr lang="en-US"/>
              <a:pPr>
                <a:defRPr/>
              </a:pPr>
              <a:t>‹#›</a:t>
            </a:fld>
            <a:endParaRPr lang="en-US" dirty="0"/>
          </a:p>
        </p:txBody>
      </p:sp>
    </p:spTree>
    <p:extLst>
      <p:ext uri="{BB962C8B-B14F-4D97-AF65-F5344CB8AC3E}">
        <p14:creationId xmlns:p14="http://schemas.microsoft.com/office/powerpoint/2010/main" val="353237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BBAB4C1-8918-4AF5-A173-3D130B38540D}" type="datetime1">
              <a:rPr lang="en-US" smtClean="0"/>
              <a:t>11/29/2017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A5A3DE6-EA62-41E7-8205-EF834A83A9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mailto:nshader@pa.go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524000"/>
            <a:ext cx="8229600" cy="4114800"/>
          </a:xfrm>
        </p:spPr>
        <p:txBody>
          <a:bodyPr>
            <a:normAutofit fontScale="90000"/>
          </a:bodyPr>
          <a:lstStyle/>
          <a:p>
            <a:pPr marL="0" marR="0">
              <a:spcBef>
                <a:spcPts val="0"/>
              </a:spcBef>
              <a:spcAft>
                <a:spcPts val="0"/>
              </a:spcAft>
            </a:pPr>
            <a:br>
              <a:rPr lang="en-US" b="1" dirty="0"/>
            </a:br>
            <a:r>
              <a:rPr lang="en-US" b="1" dirty="0"/>
              <a:t>Overview of Draft Final Revisions </a:t>
            </a:r>
            <a:br>
              <a:rPr lang="en-US" b="1" dirty="0"/>
            </a:br>
            <a:r>
              <a:rPr lang="en-US" b="1" dirty="0"/>
              <a:t>to GP-5A and GP-5</a:t>
            </a:r>
            <a:br>
              <a:rPr lang="en-US" b="1" dirty="0">
                <a:latin typeface="Times New Roman"/>
                <a:ea typeface="Calibri"/>
              </a:rPr>
            </a:br>
            <a:br>
              <a:rPr lang="en-US" b="1"/>
            </a:br>
            <a:br>
              <a:rPr lang="en-US" b="1"/>
            </a:br>
            <a:br>
              <a:rPr lang="en-US" altLang="en-US" sz="3600" dirty="0">
                <a:ea typeface="Calibri"/>
              </a:rPr>
            </a:br>
            <a:r>
              <a:rPr lang="en-US" altLang="en-US" sz="3600" dirty="0">
                <a:ea typeface="Calibri"/>
              </a:rPr>
              <a:t>November 30, 2017</a:t>
            </a:r>
            <a:br>
              <a:rPr lang="en-US" sz="3600" dirty="0">
                <a:ea typeface="Calibri"/>
              </a:rPr>
            </a:br>
            <a:br>
              <a:rPr lang="en-US" sz="3600" dirty="0">
                <a:ea typeface="Calibri"/>
              </a:rPr>
            </a:br>
            <a:endParaRPr lang="en-US" sz="3600" dirty="0">
              <a:ea typeface="Calibri"/>
            </a:endParaRPr>
          </a:p>
        </p:txBody>
      </p:sp>
      <p:pic>
        <p:nvPicPr>
          <p:cNvPr id="205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6"/>
          <p:cNvSpPr txBox="1"/>
          <p:nvPr/>
        </p:nvSpPr>
        <p:spPr>
          <a:xfrm>
            <a:off x="76200" y="6138446"/>
            <a:ext cx="89916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600" dirty="0"/>
              <a:t>Tom Wolf, Governor				      	                    Patrick McDonnell, Secretary</a:t>
            </a:r>
          </a:p>
        </p:txBody>
      </p:sp>
    </p:spTree>
    <p:extLst>
      <p:ext uri="{BB962C8B-B14F-4D97-AF65-F5344CB8AC3E}">
        <p14:creationId xmlns:p14="http://schemas.microsoft.com/office/powerpoint/2010/main" val="134587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prstClr val="white"/>
                  </a:solidFill>
                </a:rPr>
                <a:t>What Will the Enhanced Permits Accomplish?</a:t>
              </a:r>
            </a:p>
          </p:txBody>
        </p:sp>
      </p:grpSp>
      <p:sp>
        <p:nvSpPr>
          <p:cNvPr id="3078" name="Rectangle 1"/>
          <p:cNvSpPr>
            <a:spLocks noChangeArrowheads="1"/>
          </p:cNvSpPr>
          <p:nvPr/>
        </p:nvSpPr>
        <p:spPr bwMode="auto">
          <a:xfrm>
            <a:off x="332888" y="1195192"/>
            <a:ext cx="839787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2" indent="-457200">
              <a:buFont typeface="Wingdings" panose="05000000000000000000" pitchFamily="2" charset="2"/>
              <a:buChar char="Ø"/>
              <a:defRPr/>
            </a:pPr>
            <a:endParaRPr lang="en-US" sz="2400" dirty="0"/>
          </a:p>
          <a:p>
            <a:pPr lvl="2" indent="-457200">
              <a:buFont typeface="Wingdings" panose="05000000000000000000" pitchFamily="2" charset="2"/>
              <a:buChar char="Ø"/>
              <a:defRPr/>
            </a:pPr>
            <a:r>
              <a:rPr lang="en-US" sz="2400" dirty="0"/>
              <a:t>Continue Pennsylvania’s leadership in regulating air emissions from the oil and gas industry.</a:t>
            </a:r>
          </a:p>
          <a:p>
            <a:pPr lvl="2" indent="-457200">
              <a:buFont typeface="Wingdings" panose="05000000000000000000" pitchFamily="2" charset="2"/>
              <a:buChar char="Ø"/>
              <a:defRPr/>
            </a:pPr>
            <a:r>
              <a:rPr lang="en-US" sz="2400" dirty="0"/>
              <a:t>Maintain provisions to find and reduce methane leaks to mitigate the impact of natural gas production, processing, and transmission on climate change.</a:t>
            </a:r>
          </a:p>
          <a:p>
            <a:pPr lvl="2" indent="-457200">
              <a:buFont typeface="Wingdings" panose="05000000000000000000" pitchFamily="2" charset="2"/>
              <a:buChar char="Ø"/>
              <a:defRPr/>
            </a:pPr>
            <a:r>
              <a:rPr lang="en-US" sz="2400" dirty="0"/>
              <a:t>Implement sensible requirements to reduce emissions that impact human health and the environment.</a:t>
            </a:r>
          </a:p>
          <a:p>
            <a:pPr lvl="2" indent="-457200">
              <a:buFont typeface="Wingdings" panose="05000000000000000000" pitchFamily="2" charset="2"/>
              <a:buChar char="Ø"/>
              <a:defRPr/>
            </a:pPr>
            <a:r>
              <a:rPr lang="en-US" sz="2400" dirty="0"/>
              <a:t>Create a clear, understandable, and implementable general permit for facilities in the natural gas industry.</a:t>
            </a:r>
          </a:p>
          <a:p>
            <a:pPr lvl="2" indent="-457200">
              <a:buFont typeface="Wingdings" panose="05000000000000000000" pitchFamily="2" charset="2"/>
              <a:buChar char="Ø"/>
              <a:defRPr/>
            </a:pPr>
            <a:r>
              <a:rPr lang="en-US" sz="2400" dirty="0"/>
              <a:t>Reduce waste of valuable Pennsylvania resources.</a:t>
            </a:r>
          </a:p>
          <a:p>
            <a:pPr marL="457200" lvl="2">
              <a:defRPr/>
            </a:pPr>
            <a:endParaRPr lang="en-US" sz="2400" dirty="0">
              <a:solidFill>
                <a:srgbClr val="FF0000"/>
              </a:solidFill>
            </a:endParaRP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10</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49656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990600" y="1169988"/>
            <a:ext cx="7162800" cy="4495800"/>
          </a:xfrm>
          <a:noFill/>
        </p:spPr>
        <p:txBody>
          <a:bodyPr>
            <a:normAutofit lnSpcReduction="10000"/>
          </a:bodyPr>
          <a:lstStyle/>
          <a:p>
            <a:pPr>
              <a:spcBef>
                <a:spcPts val="0"/>
              </a:spcBef>
              <a:defRPr/>
            </a:pPr>
            <a:r>
              <a:rPr lang="en-US" sz="3800" b="1" dirty="0">
                <a:solidFill>
                  <a:schemeClr val="tx1"/>
                </a:solidFill>
              </a:rPr>
              <a:t>Bureau of Air Quality</a:t>
            </a:r>
          </a:p>
          <a:p>
            <a:pPr>
              <a:spcBef>
                <a:spcPts val="0"/>
              </a:spcBef>
              <a:defRPr/>
            </a:pPr>
            <a:r>
              <a:rPr lang="en-US" sz="3800" b="1" dirty="0">
                <a:solidFill>
                  <a:schemeClr val="tx1"/>
                </a:solidFill>
              </a:rPr>
              <a:t>Dept. of Environmental Protection</a:t>
            </a:r>
          </a:p>
          <a:p>
            <a:pPr>
              <a:spcBef>
                <a:spcPts val="0"/>
              </a:spcBef>
              <a:defRPr/>
            </a:pPr>
            <a:endParaRPr lang="en-US" sz="2800" b="1" dirty="0">
              <a:solidFill>
                <a:schemeClr val="tx1"/>
              </a:solidFill>
            </a:endParaRPr>
          </a:p>
          <a:p>
            <a:pPr>
              <a:spcBef>
                <a:spcPts val="0"/>
              </a:spcBef>
              <a:defRPr/>
            </a:pPr>
            <a:r>
              <a:rPr lang="en-US" sz="2800" b="1" i="1" dirty="0">
                <a:solidFill>
                  <a:schemeClr val="tx1"/>
                </a:solidFill>
              </a:rPr>
              <a:t>Press Inquiries:  </a:t>
            </a:r>
          </a:p>
          <a:p>
            <a:pPr>
              <a:spcBef>
                <a:spcPts val="0"/>
              </a:spcBef>
              <a:defRPr/>
            </a:pPr>
            <a:r>
              <a:rPr lang="en-US" sz="2800" b="1" dirty="0">
                <a:solidFill>
                  <a:schemeClr val="tx1"/>
                </a:solidFill>
              </a:rPr>
              <a:t>Neil Shader,  717-787-1323 </a:t>
            </a:r>
          </a:p>
          <a:p>
            <a:pPr>
              <a:spcBef>
                <a:spcPts val="0"/>
              </a:spcBef>
              <a:defRPr/>
            </a:pPr>
            <a:r>
              <a:rPr lang="en-US" sz="2800" b="1" dirty="0">
                <a:solidFill>
                  <a:schemeClr val="tx1"/>
                </a:solidFill>
                <a:hlinkClick r:id="rId3"/>
              </a:rPr>
              <a:t>nshader@pa.gov</a:t>
            </a:r>
            <a:r>
              <a:rPr lang="en-US" sz="2800" b="1" dirty="0">
                <a:solidFill>
                  <a:schemeClr val="tx1"/>
                </a:solidFill>
              </a:rPr>
              <a:t> </a:t>
            </a:r>
          </a:p>
          <a:p>
            <a:pPr>
              <a:spcBef>
                <a:spcPts val="0"/>
              </a:spcBef>
              <a:defRPr/>
            </a:pPr>
            <a:endParaRPr lang="en-US" sz="2800" b="1" dirty="0">
              <a:solidFill>
                <a:schemeClr val="tx1"/>
              </a:solidFill>
            </a:endParaRPr>
          </a:p>
          <a:p>
            <a:pPr>
              <a:spcBef>
                <a:spcPts val="0"/>
              </a:spcBef>
              <a:defRPr/>
            </a:pPr>
            <a:r>
              <a:rPr lang="en-US" sz="2800" b="1" i="1" dirty="0">
                <a:solidFill>
                  <a:schemeClr val="tx1"/>
                </a:solidFill>
              </a:rPr>
              <a:t>Program Contacts:</a:t>
            </a:r>
          </a:p>
          <a:p>
            <a:pPr>
              <a:spcBef>
                <a:spcPts val="0"/>
              </a:spcBef>
              <a:defRPr/>
            </a:pPr>
            <a:r>
              <a:rPr lang="en-US" sz="2800" b="1" dirty="0">
                <a:solidFill>
                  <a:schemeClr val="tx1"/>
                </a:solidFill>
              </a:rPr>
              <a:t>Krishnan Ramamurthy, 717-787-9702</a:t>
            </a:r>
          </a:p>
          <a:p>
            <a:pPr>
              <a:spcBef>
                <a:spcPts val="0"/>
              </a:spcBef>
              <a:defRPr/>
            </a:pPr>
            <a:r>
              <a:rPr lang="en-US" sz="2800" b="1" dirty="0" err="1">
                <a:solidFill>
                  <a:schemeClr val="tx1"/>
                </a:solidFill>
              </a:rPr>
              <a:t>Naishadh</a:t>
            </a:r>
            <a:r>
              <a:rPr lang="en-US" sz="2800" b="1" dirty="0">
                <a:solidFill>
                  <a:schemeClr val="tx1"/>
                </a:solidFill>
              </a:rPr>
              <a:t> Bhatt, 717-787-2856</a:t>
            </a:r>
          </a:p>
          <a:p>
            <a:pPr>
              <a:defRPr/>
            </a:pPr>
            <a:endParaRPr lang="en-US" sz="3800" dirty="0"/>
          </a:p>
        </p:txBody>
      </p:sp>
      <p:pic>
        <p:nvPicPr>
          <p:cNvPr id="205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508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270805"/>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ea typeface="Calibri" panose="020F0502020204030204" pitchFamily="34" charset="0"/>
                  <a:cs typeface="Times New Roman" panose="02020603050405020304" pitchFamily="18" charset="0"/>
                </a:rPr>
                <a:t>Background</a:t>
              </a:r>
              <a:endParaRPr lang="en-US" sz="2800" dirty="0">
                <a:solidFill>
                  <a:schemeClr val="bg1"/>
                </a:solidFill>
              </a:endParaRPr>
            </a:p>
          </p:txBody>
        </p:sp>
      </p:grpSp>
      <p:sp>
        <p:nvSpPr>
          <p:cNvPr id="3078" name="Rectangle 1"/>
          <p:cNvSpPr>
            <a:spLocks noChangeArrowheads="1"/>
          </p:cNvSpPr>
          <p:nvPr/>
        </p:nvSpPr>
        <p:spPr bwMode="auto">
          <a:xfrm>
            <a:off x="365126" y="1247860"/>
            <a:ext cx="8397874"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Governor Wolf’s Methane Reduction Strategy directed DEP to enhance its oversight of air emissions requirements under federal and state law from unconventional gas well sites and from the natural gas mid-stream processing and transmission sectors in order to:</a:t>
            </a:r>
          </a:p>
          <a:p>
            <a:pPr lvl="1" indent="-457200">
              <a:buFont typeface="Arial" charset="0"/>
              <a:buChar char="•"/>
              <a:defRPr/>
            </a:pPr>
            <a:endParaRPr lang="en-US" sz="2400" dirty="0"/>
          </a:p>
          <a:p>
            <a:pPr lvl="2" indent="-457200">
              <a:buFont typeface="Wingdings" panose="05000000000000000000" pitchFamily="2" charset="2"/>
              <a:buChar char="Ø"/>
              <a:defRPr/>
            </a:pPr>
            <a:r>
              <a:rPr lang="en-US" sz="2400" dirty="0"/>
              <a:t>Reduce emissions that harm human health.</a:t>
            </a:r>
          </a:p>
          <a:p>
            <a:pPr lvl="2" indent="-457200">
              <a:buFont typeface="Wingdings" panose="05000000000000000000" pitchFamily="2" charset="2"/>
              <a:buChar char="Ø"/>
              <a:defRPr/>
            </a:pPr>
            <a:r>
              <a:rPr lang="en-US" sz="2400" dirty="0"/>
              <a:t>Reduce potent greenhouse gas emissions that contribute to climate change.</a:t>
            </a:r>
          </a:p>
          <a:p>
            <a:pPr lvl="2" indent="-457200">
              <a:buFont typeface="Wingdings" panose="05000000000000000000" pitchFamily="2" charset="2"/>
              <a:buChar char="Ø"/>
              <a:defRPr/>
            </a:pPr>
            <a:r>
              <a:rPr lang="en-US" sz="2400" dirty="0"/>
              <a:t>Prevent the waste of Pennsylvania’s valuable natural resources. </a:t>
            </a: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2</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150935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ea typeface="Calibri" panose="020F0502020204030204" pitchFamily="34" charset="0"/>
                  <a:cs typeface="Times New Roman" panose="02020603050405020304" pitchFamily="18" charset="0"/>
                </a:rPr>
                <a:t>Background on GPs and Exemption 38 </a:t>
              </a:r>
              <a:endParaRPr lang="en-US" sz="2800" dirty="0">
                <a:solidFill>
                  <a:schemeClr val="bg1"/>
                </a:solidFill>
              </a:endParaRPr>
            </a:p>
          </p:txBody>
        </p:sp>
      </p:grpSp>
      <p:sp>
        <p:nvSpPr>
          <p:cNvPr id="3078" name="Rectangle 1"/>
          <p:cNvSpPr>
            <a:spLocks noChangeArrowheads="1"/>
          </p:cNvSpPr>
          <p:nvPr/>
        </p:nvSpPr>
        <p:spPr bwMode="auto">
          <a:xfrm>
            <a:off x="365126" y="1195192"/>
            <a:ext cx="839787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Unconventional natural gas well sites are currently covered by Exemption 38, which is a conditional </a:t>
            </a:r>
            <a:r>
              <a:rPr lang="en-US" sz="2400" dirty="0">
                <a:solidFill>
                  <a:prstClr val="black"/>
                </a:solidFill>
              </a:rPr>
              <a:t>Permit Exemption.  Federal and state regulations still apply to activities exempted from the permitting process. </a:t>
            </a:r>
          </a:p>
          <a:p>
            <a:pPr lvl="1" indent="-457200">
              <a:buFont typeface="Arial" charset="0"/>
              <a:buChar char="•"/>
              <a:defRPr/>
            </a:pPr>
            <a:endParaRPr lang="en-US" sz="2400" dirty="0">
              <a:solidFill>
                <a:prstClr val="black"/>
              </a:solidFill>
            </a:endParaRPr>
          </a:p>
          <a:p>
            <a:pPr lvl="1" indent="-457200">
              <a:buFont typeface="Arial" charset="0"/>
              <a:buChar char="•"/>
              <a:defRPr/>
            </a:pPr>
            <a:r>
              <a:rPr lang="en-US" sz="2400" dirty="0">
                <a:solidFill>
                  <a:prstClr val="black"/>
                </a:solidFill>
              </a:rPr>
              <a:t>GP-5A is a new general </a:t>
            </a:r>
            <a:r>
              <a:rPr lang="en-US" sz="2400" dirty="0"/>
              <a:t>permit (GP) which will be applicable to unconventional well sites and remote pigging stations.  </a:t>
            </a:r>
          </a:p>
          <a:p>
            <a:pPr marL="0" lvl="1">
              <a:defRPr/>
            </a:pPr>
            <a:endParaRPr lang="en-US" sz="2400" dirty="0">
              <a:solidFill>
                <a:prstClr val="black"/>
              </a:solidFill>
            </a:endParaRPr>
          </a:p>
          <a:p>
            <a:pPr lvl="1" indent="-457200">
              <a:buFont typeface="Arial" charset="0"/>
              <a:buChar char="•"/>
              <a:defRPr/>
            </a:pPr>
            <a:r>
              <a:rPr lang="en-US" sz="2400" dirty="0">
                <a:solidFill>
                  <a:prstClr val="black"/>
                </a:solidFill>
              </a:rPr>
              <a:t>GP-5 is </a:t>
            </a:r>
            <a:r>
              <a:rPr lang="en-US" sz="2400" dirty="0"/>
              <a:t>a revision to the existing GP-5 which will be applicable to mid-stream, gas processing, and gas transmission facilities</a:t>
            </a:r>
            <a:r>
              <a:rPr lang="en-US" sz="2400" dirty="0">
                <a:solidFill>
                  <a:prstClr val="black"/>
                </a:solidFill>
              </a:rPr>
              <a:t>.</a:t>
            </a:r>
          </a:p>
          <a:p>
            <a:pPr marL="0" lvl="1">
              <a:defRPr/>
            </a:pPr>
            <a:endParaRPr lang="en-US" sz="2400" dirty="0">
              <a:solidFill>
                <a:prstClr val="black"/>
              </a:solidFill>
            </a:endParaRPr>
          </a:p>
          <a:p>
            <a:pPr lvl="1" indent="-457200">
              <a:buFont typeface="Arial" charset="0"/>
              <a:buChar char="•"/>
              <a:defRPr/>
            </a:pPr>
            <a:r>
              <a:rPr lang="en-US" sz="2400" dirty="0"/>
              <a:t>Both GPs will incorporate the most current state and federal regulatory requirements for facilities constructed or modified after the effective date. </a:t>
            </a: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3</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956419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ea typeface="Calibri" panose="020F0502020204030204" pitchFamily="34" charset="0"/>
                  <a:cs typeface="Times New Roman" panose="02020603050405020304" pitchFamily="18" charset="0"/>
                </a:rPr>
                <a:t>The Permitting Process </a:t>
              </a:r>
              <a:endParaRPr lang="en-US" sz="2800" dirty="0">
                <a:solidFill>
                  <a:schemeClr val="bg1"/>
                </a:solidFill>
              </a:endParaRPr>
            </a:p>
          </p:txBody>
        </p:sp>
      </p:grpSp>
      <p:sp>
        <p:nvSpPr>
          <p:cNvPr id="3078" name="Rectangle 1"/>
          <p:cNvSpPr>
            <a:spLocks noChangeArrowheads="1"/>
          </p:cNvSpPr>
          <p:nvPr/>
        </p:nvSpPr>
        <p:spPr bwMode="auto">
          <a:xfrm>
            <a:off x="365126" y="1255742"/>
            <a:ext cx="839787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All air contamination sources must get approval to construct and operate unless exempted from permitting.  Many exempted activities must still meet applicable state and federal regulations.</a:t>
            </a:r>
          </a:p>
          <a:p>
            <a:pPr lvl="1" indent="-457200">
              <a:buFont typeface="Arial" charset="0"/>
              <a:buChar char="•"/>
              <a:defRPr/>
            </a:pPr>
            <a:endParaRPr lang="en-US" sz="2400" dirty="0"/>
          </a:p>
          <a:p>
            <a:pPr lvl="1" indent="-457200">
              <a:buFont typeface="Arial" charset="0"/>
              <a:buChar char="•"/>
              <a:defRPr/>
            </a:pPr>
            <a:r>
              <a:rPr lang="en-US" sz="2400" dirty="0"/>
              <a:t>Construction approval is obtained through the plan approval process.</a:t>
            </a:r>
          </a:p>
          <a:p>
            <a:pPr lvl="1" indent="-457200">
              <a:buFont typeface="Arial" charset="0"/>
              <a:buChar char="•"/>
              <a:defRPr/>
            </a:pPr>
            <a:endParaRPr lang="en-US" sz="2400" dirty="0"/>
          </a:p>
          <a:p>
            <a:pPr lvl="1" indent="-457200">
              <a:buFont typeface="Arial" charset="0"/>
              <a:buChar char="•"/>
              <a:defRPr/>
            </a:pPr>
            <a:r>
              <a:rPr lang="en-US" sz="2400" dirty="0"/>
              <a:t>Operating approval is obtained through either a state-only operating permit process for minor sources, or through the Title V operating permit process for major sources.</a:t>
            </a:r>
          </a:p>
          <a:p>
            <a:pPr lvl="1" indent="-457200">
              <a:buFont typeface="Arial" charset="0"/>
              <a:buChar char="•"/>
              <a:defRPr/>
            </a:pPr>
            <a:endParaRPr lang="en-US" sz="2400" dirty="0"/>
          </a:p>
          <a:p>
            <a:pPr lvl="1" indent="-457200">
              <a:buFont typeface="Arial" charset="0"/>
              <a:buChar char="•"/>
              <a:defRPr/>
            </a:pPr>
            <a:r>
              <a:rPr lang="en-US" sz="2400" dirty="0"/>
              <a:t>As an alternative, sources may seek authorization to use General Permits. </a:t>
            </a: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4</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254712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ea typeface="Calibri" panose="020F0502020204030204" pitchFamily="34" charset="0"/>
                  <a:cs typeface="Times New Roman" panose="02020603050405020304" pitchFamily="18" charset="0"/>
                </a:rPr>
                <a:t>General Permits</a:t>
              </a:r>
              <a:endParaRPr lang="en-US" sz="2800" dirty="0">
                <a:solidFill>
                  <a:schemeClr val="bg1"/>
                </a:solidFill>
              </a:endParaRPr>
            </a:p>
          </p:txBody>
        </p:sp>
      </p:grpSp>
      <p:sp>
        <p:nvSpPr>
          <p:cNvPr id="3078" name="Rectangle 1"/>
          <p:cNvSpPr>
            <a:spLocks noChangeArrowheads="1"/>
          </p:cNvSpPr>
          <p:nvPr/>
        </p:nvSpPr>
        <p:spPr bwMode="auto">
          <a:xfrm>
            <a:off x="365126" y="1255742"/>
            <a:ext cx="839787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endParaRPr lang="en-US" sz="2400" dirty="0">
              <a:solidFill>
                <a:srgbClr val="FF0000"/>
              </a:solidFill>
            </a:endParaRPr>
          </a:p>
          <a:p>
            <a:pPr lvl="1" indent="-457200">
              <a:buFont typeface="Arial" charset="0"/>
              <a:buChar char="•"/>
              <a:defRPr/>
            </a:pPr>
            <a:r>
              <a:rPr lang="en-US" sz="2400" dirty="0"/>
              <a:t>DEP may issue GPs for sources if it is determined that the sources are capable of being regulated using standardized conditions.</a:t>
            </a:r>
          </a:p>
          <a:p>
            <a:pPr marL="0" lvl="1">
              <a:defRPr/>
            </a:pPr>
            <a:endParaRPr lang="en-US" sz="2400" dirty="0"/>
          </a:p>
          <a:p>
            <a:pPr lvl="1" indent="-457200">
              <a:buFont typeface="Arial" charset="0"/>
              <a:buChar char="•"/>
              <a:defRPr/>
            </a:pPr>
            <a:r>
              <a:rPr lang="en-US" sz="2400" dirty="0"/>
              <a:t>Standardization reduces the administrative review time. </a:t>
            </a:r>
          </a:p>
          <a:p>
            <a:pPr lvl="1" indent="-457200">
              <a:buFont typeface="Arial" charset="0"/>
              <a:buChar char="•"/>
              <a:defRPr/>
            </a:pPr>
            <a:endParaRPr lang="en-US" sz="2400" dirty="0"/>
          </a:p>
          <a:p>
            <a:pPr lvl="1" indent="-457200">
              <a:buFont typeface="Arial" charset="0"/>
              <a:buChar char="•"/>
              <a:defRPr/>
            </a:pPr>
            <a:r>
              <a:rPr lang="en-US" sz="2400" dirty="0"/>
              <a:t>Applicants seeking authorization to use GPs must demonstrate that all the terms and conditions will be met.</a:t>
            </a: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5</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398351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prstClr val="white"/>
                  </a:solidFill>
                </a:rPr>
                <a:t>Background on Proposed GP-5 and GP-5A</a:t>
              </a:r>
            </a:p>
          </p:txBody>
        </p:sp>
      </p:grpSp>
      <p:sp>
        <p:nvSpPr>
          <p:cNvPr id="3078" name="Rectangle 1"/>
          <p:cNvSpPr>
            <a:spLocks noChangeArrowheads="1"/>
          </p:cNvSpPr>
          <p:nvPr/>
        </p:nvSpPr>
        <p:spPr bwMode="auto">
          <a:xfrm>
            <a:off x="365126" y="1195192"/>
            <a:ext cx="839787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DEP published the</a:t>
            </a:r>
            <a:r>
              <a:rPr lang="en-US" sz="2400" dirty="0">
                <a:solidFill>
                  <a:srgbClr val="FF0000"/>
                </a:solidFill>
              </a:rPr>
              <a:t> </a:t>
            </a:r>
            <a:r>
              <a:rPr lang="en-US" sz="2400" dirty="0"/>
              <a:t>proposed GPs on February 4, 2017.</a:t>
            </a:r>
          </a:p>
          <a:p>
            <a:pPr marL="0" lvl="1">
              <a:defRPr/>
            </a:pPr>
            <a:endParaRPr lang="en-US" sz="2400" dirty="0"/>
          </a:p>
          <a:p>
            <a:pPr lvl="1" indent="-457200">
              <a:buFont typeface="Arial" charset="0"/>
              <a:buChar char="•"/>
              <a:defRPr/>
            </a:pPr>
            <a:r>
              <a:rPr lang="en-US" sz="2400" dirty="0"/>
              <a:t>Over 10,500 comments were received during the public comment period that closed on June 5, 2017.</a:t>
            </a:r>
          </a:p>
          <a:p>
            <a:pPr marL="0" lvl="1">
              <a:defRPr/>
            </a:pPr>
            <a:endParaRPr lang="en-US" sz="2400" dirty="0"/>
          </a:p>
          <a:p>
            <a:pPr lvl="1" indent="-457200">
              <a:buFont typeface="Arial" charset="0"/>
              <a:buChar char="•"/>
              <a:defRPr/>
            </a:pPr>
            <a:r>
              <a:rPr lang="en-US" sz="2400" dirty="0"/>
              <a:t>There has been extensive input from advisory boards and committees, from industry and environmental organizations, and from the public.</a:t>
            </a: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6</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1863470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prstClr val="white"/>
                  </a:solidFill>
                </a:rPr>
                <a:t>What Is DEP Doing?</a:t>
              </a:r>
            </a:p>
          </p:txBody>
        </p:sp>
      </p:grpSp>
      <p:sp>
        <p:nvSpPr>
          <p:cNvPr id="3078" name="Rectangle 1"/>
          <p:cNvSpPr>
            <a:spLocks noChangeArrowheads="1"/>
          </p:cNvSpPr>
          <p:nvPr/>
        </p:nvSpPr>
        <p:spPr bwMode="auto">
          <a:xfrm>
            <a:off x="350472" y="1232471"/>
            <a:ext cx="8397874"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Working with its Air Quality Technical Advisory Committee (AQTAC) on the final drafts for the GP-5A, GP-5, and Exemption 38.</a:t>
            </a:r>
          </a:p>
          <a:p>
            <a:pPr marL="0" lvl="1">
              <a:defRPr/>
            </a:pPr>
            <a:endParaRPr lang="en-US" sz="2400" dirty="0"/>
          </a:p>
          <a:p>
            <a:pPr lvl="1" indent="-457200">
              <a:buFont typeface="Arial" charset="0"/>
              <a:buChar char="•"/>
              <a:defRPr/>
            </a:pPr>
            <a:r>
              <a:rPr lang="en-US" sz="2400" dirty="0"/>
              <a:t>Posted the draft final GPs and Exemption 38 on DEP’s AQTAC website to allow communication with interested parties.</a:t>
            </a:r>
          </a:p>
          <a:p>
            <a:pPr lvl="1" indent="-457200">
              <a:buFont typeface="Arial" charset="0"/>
              <a:buChar char="•"/>
              <a:defRPr/>
            </a:pPr>
            <a:endParaRPr lang="en-US" sz="2400" dirty="0"/>
          </a:p>
          <a:p>
            <a:pPr lvl="1" indent="-457200">
              <a:buFont typeface="Arial" charset="0"/>
              <a:buChar char="•"/>
              <a:defRPr/>
            </a:pPr>
            <a:r>
              <a:rPr lang="en-US" sz="2600" b="1" dirty="0"/>
              <a:t>This is not the issuance of the general permits.  </a:t>
            </a:r>
            <a:r>
              <a:rPr lang="en-US" sz="2600" dirty="0"/>
              <a:t>We e</a:t>
            </a:r>
            <a:r>
              <a:rPr lang="en-US" sz="2400" dirty="0"/>
              <a:t>xpect to issue the final GPs and Exemption 38 in the first quarter of 2018.</a:t>
            </a:r>
          </a:p>
          <a:p>
            <a:pPr lvl="1" indent="-457200">
              <a:buFont typeface="Arial" charset="0"/>
              <a:buChar char="•"/>
              <a:defRPr/>
            </a:pPr>
            <a:endParaRPr lang="en-US" sz="2400" dirty="0">
              <a:solidFill>
                <a:prstClr val="black"/>
              </a:solidFill>
            </a:endParaRP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7</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141123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prstClr val="white"/>
                  </a:solidFill>
                </a:rPr>
                <a:t>What Has DEP Changed?</a:t>
              </a:r>
            </a:p>
          </p:txBody>
        </p:sp>
      </p:grpSp>
      <p:sp>
        <p:nvSpPr>
          <p:cNvPr id="3078" name="Rectangle 1"/>
          <p:cNvSpPr>
            <a:spLocks noChangeArrowheads="1"/>
          </p:cNvSpPr>
          <p:nvPr/>
        </p:nvSpPr>
        <p:spPr bwMode="auto">
          <a:xfrm>
            <a:off x="381000" y="1195192"/>
            <a:ext cx="839787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Reduced the number of pages by directly referencing federal regulations for sources that do not differ from state Best Available Technology (BAT) determinations.</a:t>
            </a:r>
          </a:p>
          <a:p>
            <a:pPr marL="0" lvl="1">
              <a:defRPr/>
            </a:pPr>
            <a:endParaRPr lang="en-US" sz="2400" dirty="0"/>
          </a:p>
          <a:p>
            <a:pPr lvl="1" indent="-457200">
              <a:buFont typeface="Arial" charset="0"/>
              <a:buChar char="•"/>
              <a:defRPr/>
            </a:pPr>
            <a:r>
              <a:rPr lang="en-US" sz="2400" dirty="0"/>
              <a:t>BAT determinations for certain sources were revised based on comments received.</a:t>
            </a:r>
          </a:p>
          <a:p>
            <a:pPr marL="0" lvl="1">
              <a:defRPr/>
            </a:pPr>
            <a:endParaRPr lang="en-US" sz="2400" dirty="0"/>
          </a:p>
          <a:p>
            <a:pPr lvl="1" indent="-457200">
              <a:buFont typeface="Arial" charset="0"/>
              <a:buChar char="•"/>
              <a:defRPr/>
            </a:pPr>
            <a:r>
              <a:rPr lang="en-US" sz="2400" dirty="0"/>
              <a:t>Removed the provisions for temporary sources from GP-5A and placed them under the revised Exemption 38.</a:t>
            </a:r>
          </a:p>
          <a:p>
            <a:pPr marL="0" lvl="1">
              <a:defRPr/>
            </a:pPr>
            <a:endParaRPr lang="en-US" sz="2400" dirty="0"/>
          </a:p>
          <a:p>
            <a:pPr lvl="1" indent="-457200">
              <a:buFont typeface="Arial" charset="0"/>
              <a:buChar char="•"/>
              <a:defRPr/>
            </a:pPr>
            <a:r>
              <a:rPr lang="en-US" sz="2400" dirty="0"/>
              <a:t>Clarified various terms and conditions in the proposed GPs.</a:t>
            </a:r>
          </a:p>
          <a:p>
            <a:pPr marL="0" lvl="1">
              <a:defRPr/>
            </a:pPr>
            <a:endParaRPr lang="en-US" sz="2400" dirty="0"/>
          </a:p>
          <a:p>
            <a:pPr lvl="1" indent="-457200">
              <a:buFont typeface="Arial" charset="0"/>
              <a:buChar char="•"/>
              <a:defRPr/>
            </a:pPr>
            <a:r>
              <a:rPr lang="en-US" sz="2400" dirty="0"/>
              <a:t>Added a transition period</a:t>
            </a:r>
            <a:r>
              <a:rPr lang="en-US" sz="2400" dirty="0">
                <a:solidFill>
                  <a:srgbClr val="FF0000"/>
                </a:solidFill>
              </a:rPr>
              <a:t> </a:t>
            </a:r>
            <a:r>
              <a:rPr lang="en-US" sz="2400" dirty="0"/>
              <a:t>to manage the implementation of the GPs.</a:t>
            </a:r>
          </a:p>
          <a:p>
            <a:pPr lvl="1" indent="-457200">
              <a:buFont typeface="Arial" charset="0"/>
              <a:buChar char="•"/>
              <a:defRPr/>
            </a:pPr>
            <a:endParaRPr lang="en-US" sz="2400" dirty="0">
              <a:solidFill>
                <a:prstClr val="black"/>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
        <p:nvSpPr>
          <p:cNvPr id="2" name="Slide Number Placeholder 1">
            <a:extLst>
              <a:ext uri="{FF2B5EF4-FFF2-40B4-BE49-F238E27FC236}">
                <a16:creationId xmlns:a16="http://schemas.microsoft.com/office/drawing/2014/main" id="{139E75F7-68DB-4C02-8B2F-C236C761A8CE}"/>
              </a:ext>
            </a:extLst>
          </p:cNvPr>
          <p:cNvSpPr>
            <a:spLocks noGrp="1"/>
          </p:cNvSpPr>
          <p:nvPr>
            <p:ph type="sldNum" sz="quarter" idx="12"/>
          </p:nvPr>
        </p:nvSpPr>
        <p:spPr/>
        <p:txBody>
          <a:bodyPr/>
          <a:lstStyle/>
          <a:p>
            <a:pPr>
              <a:defRPr/>
            </a:pPr>
            <a:fld id="{7724B619-5CC9-44B4-BDD7-55DC25A4C81B}" type="slidenum">
              <a:rPr lang="en-US" smtClean="0"/>
              <a:pPr>
                <a:defRPr/>
              </a:pPr>
              <a:t>8</a:t>
            </a:fld>
            <a:endParaRPr lang="en-US" dirty="0"/>
          </a:p>
        </p:txBody>
      </p:sp>
    </p:spTree>
    <p:extLst>
      <p:ext uri="{BB962C8B-B14F-4D97-AF65-F5344CB8AC3E}">
        <p14:creationId xmlns:p14="http://schemas.microsoft.com/office/powerpoint/2010/main" val="321201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9">
            <a:extLst>
              <a:ext uri="{FF2B5EF4-FFF2-40B4-BE49-F238E27FC236}">
                <a16:creationId xmlns:a16="http://schemas.microsoft.com/office/drawing/2014/main" id="{C810D240-1BA5-4553-8EE2-7305A686FE57}"/>
              </a:ext>
            </a:extLst>
          </p:cNvPr>
          <p:cNvGrpSpPr>
            <a:grpSpLocks/>
          </p:cNvGrpSpPr>
          <p:nvPr/>
        </p:nvGrpSpPr>
        <p:grpSpPr bwMode="auto">
          <a:xfrm>
            <a:off x="381000" y="355600"/>
            <a:ext cx="8382000" cy="660400"/>
            <a:chOff x="288977" y="355144"/>
            <a:chExt cx="8382000" cy="661312"/>
          </a:xfrm>
        </p:grpSpPr>
        <p:pic>
          <p:nvPicPr>
            <p:cNvPr id="16" name="Picture 5" descr="Aging banner">
              <a:extLst>
                <a:ext uri="{FF2B5EF4-FFF2-40B4-BE49-F238E27FC236}">
                  <a16:creationId xmlns:a16="http://schemas.microsoft.com/office/drawing/2014/main" id="{DCAB231A-4A07-4D6C-B543-F0B9B5458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a:extLst>
                <a:ext uri="{FF2B5EF4-FFF2-40B4-BE49-F238E27FC236}">
                  <a16:creationId xmlns:a16="http://schemas.microsoft.com/office/drawing/2014/main" id="{8792E8ED-E1E6-42EB-BCE4-21B4DAE0D48C}"/>
                </a:ext>
              </a:extLst>
            </p:cNvPr>
            <p:cNvSpPr txBox="1">
              <a:spLocks noChangeArrowheads="1"/>
            </p:cNvSpPr>
            <p:nvPr/>
          </p:nvSpPr>
          <p:spPr bwMode="auto">
            <a:xfrm>
              <a:off x="288979" y="384640"/>
              <a:ext cx="83819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prstClr val="white"/>
                  </a:solidFill>
                </a:rPr>
                <a:t>What Has DEP Not Changed?</a:t>
              </a:r>
            </a:p>
          </p:txBody>
        </p:sp>
      </p:grpSp>
      <p:sp>
        <p:nvSpPr>
          <p:cNvPr id="3078" name="Rectangle 1"/>
          <p:cNvSpPr>
            <a:spLocks noChangeArrowheads="1"/>
          </p:cNvSpPr>
          <p:nvPr/>
        </p:nvSpPr>
        <p:spPr bwMode="auto">
          <a:xfrm>
            <a:off x="332888" y="1195192"/>
            <a:ext cx="839787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400" dirty="0"/>
              <a:t>Permit provisions established under state BAT determination:</a:t>
            </a:r>
          </a:p>
          <a:p>
            <a:pPr marL="0" lvl="1">
              <a:defRPr/>
            </a:pPr>
            <a:endParaRPr lang="en-US" sz="2400" dirty="0"/>
          </a:p>
          <a:p>
            <a:pPr lvl="2" indent="-457200">
              <a:buFont typeface="Wingdings" panose="05000000000000000000" pitchFamily="2" charset="2"/>
              <a:buChar char="Ø"/>
              <a:defRPr/>
            </a:pPr>
            <a:r>
              <a:rPr lang="en-US" sz="2400" dirty="0"/>
              <a:t>Quarterly</a:t>
            </a:r>
            <a:r>
              <a:rPr lang="en-US" sz="2400" dirty="0">
                <a:solidFill>
                  <a:srgbClr val="FF0000"/>
                </a:solidFill>
              </a:rPr>
              <a:t> </a:t>
            </a:r>
            <a:r>
              <a:rPr lang="en-US" sz="2400" dirty="0"/>
              <a:t>Leak Detection and Repair (LDAR), with an off-ramp to semi-annually for GP-5A facilities.</a:t>
            </a:r>
          </a:p>
          <a:p>
            <a:pPr lvl="2" indent="-457200">
              <a:buFont typeface="Wingdings" panose="05000000000000000000" pitchFamily="2" charset="2"/>
              <a:buChar char="Ø"/>
              <a:defRPr/>
            </a:pPr>
            <a:r>
              <a:rPr lang="en-US" sz="2400" dirty="0"/>
              <a:t>Pigging and wellbore liquids unloading operations that are not addressed under federal regulations.</a:t>
            </a:r>
          </a:p>
          <a:p>
            <a:pPr lvl="2" indent="-457200">
              <a:buFont typeface="Wingdings" panose="05000000000000000000" pitchFamily="2" charset="2"/>
              <a:buChar char="Ø"/>
              <a:defRPr/>
            </a:pPr>
            <a:r>
              <a:rPr lang="en-US" sz="2400" dirty="0"/>
              <a:t>The methane threshold for requiring control from an applicable source.</a:t>
            </a:r>
          </a:p>
          <a:p>
            <a:pPr lvl="2" indent="-457200">
              <a:buFont typeface="Wingdings" panose="05000000000000000000" pitchFamily="2" charset="2"/>
              <a:buChar char="Ø"/>
              <a:defRPr/>
            </a:pPr>
            <a:r>
              <a:rPr lang="en-US" sz="2400" dirty="0"/>
              <a:t>The 98% control efficiency for methane, VOC, and HAP destruction.</a:t>
            </a:r>
          </a:p>
        </p:txBody>
      </p:sp>
      <p:sp>
        <p:nvSpPr>
          <p:cNvPr id="2" name="Slide Number Placeholder 1"/>
          <p:cNvSpPr>
            <a:spLocks noGrp="1"/>
          </p:cNvSpPr>
          <p:nvPr>
            <p:ph type="sldNum" sz="quarter" idx="12"/>
          </p:nvPr>
        </p:nvSpPr>
        <p:spPr>
          <a:xfrm>
            <a:off x="0" y="6373368"/>
            <a:ext cx="9144000" cy="365125"/>
          </a:xfrm>
        </p:spPr>
        <p:txBody>
          <a:bodyPr/>
          <a:lstStyle/>
          <a:p>
            <a:pPr algn="ctr">
              <a:defRPr/>
            </a:pPr>
            <a:fld id="{2E9785A8-5BE7-42EF-96BA-022425AC2D45}" type="slidenum">
              <a:rPr lang="en-US" smtClean="0">
                <a:solidFill>
                  <a:prstClr val="black">
                    <a:tint val="75000"/>
                  </a:prstClr>
                </a:solidFill>
              </a:rPr>
              <a:pPr algn="ctr">
                <a:defRPr/>
              </a:pPr>
              <a:t>9</a:t>
            </a:fld>
            <a:endParaRPr lang="en-US" dirty="0">
              <a:solidFill>
                <a:prstClr val="black">
                  <a:tint val="75000"/>
                </a:prstClr>
              </a:solidFill>
            </a:endParaRPr>
          </a:p>
        </p:txBody>
      </p:sp>
      <p:pic>
        <p:nvPicPr>
          <p:cNvPr id="20" name="Picture 8">
            <a:extLst>
              <a:ext uri="{FF2B5EF4-FFF2-40B4-BE49-F238E27FC236}">
                <a16:creationId xmlns:a16="http://schemas.microsoft.com/office/drawing/2014/main" id="{0EA3C9D8-CE5F-49AE-9B56-3AF4D5C6730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6324600" y="6019800"/>
            <a:ext cx="2493963" cy="565150"/>
          </a:xfrm>
          <a:noFill/>
        </p:spPr>
      </p:pic>
    </p:spTree>
    <p:extLst>
      <p:ext uri="{BB962C8B-B14F-4D97-AF65-F5344CB8AC3E}">
        <p14:creationId xmlns:p14="http://schemas.microsoft.com/office/powerpoint/2010/main" val="3863722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729</Words>
  <Application>Microsoft Office PowerPoint</Application>
  <PresentationFormat>On-screen Show (4:3)</PresentationFormat>
  <Paragraphs>97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 Overview of Draft Final Revisions  to GP-5A and GP-5    November 30, 2017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2017-11-29T17:24:08Z</dcterms:created>
  <dcterms:modified xsi:type="dcterms:W3CDTF">2017-11-29T17:24:18Z</dcterms:modified>
</cp:coreProperties>
</file>